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60" r:id="rId2"/>
    <p:sldId id="259" r:id="rId3"/>
    <p:sldId id="262" r:id="rId4"/>
    <p:sldId id="261" r:id="rId5"/>
    <p:sldId id="265" r:id="rId6"/>
    <p:sldId id="296" r:id="rId7"/>
    <p:sldId id="298" r:id="rId8"/>
    <p:sldId id="266" r:id="rId9"/>
    <p:sldId id="267" r:id="rId10"/>
    <p:sldId id="293" r:id="rId11"/>
    <p:sldId id="268" r:id="rId12"/>
    <p:sldId id="269" r:id="rId13"/>
    <p:sldId id="270" r:id="rId14"/>
    <p:sldId id="271" r:id="rId15"/>
    <p:sldId id="272" r:id="rId16"/>
    <p:sldId id="276" r:id="rId17"/>
    <p:sldId id="299" r:id="rId18"/>
    <p:sldId id="300" r:id="rId19"/>
    <p:sldId id="277" r:id="rId20"/>
    <p:sldId id="278" r:id="rId21"/>
    <p:sldId id="297" r:id="rId22"/>
    <p:sldId id="279" r:id="rId23"/>
    <p:sldId id="280" r:id="rId24"/>
    <p:sldId id="281" r:id="rId25"/>
    <p:sldId id="282" r:id="rId26"/>
    <p:sldId id="301" r:id="rId27"/>
    <p:sldId id="303" r:id="rId28"/>
    <p:sldId id="283" r:id="rId29"/>
    <p:sldId id="304" r:id="rId30"/>
    <p:sldId id="284" r:id="rId31"/>
    <p:sldId id="285" r:id="rId32"/>
    <p:sldId id="286" r:id="rId33"/>
    <p:sldId id="287" r:id="rId34"/>
    <p:sldId id="288" r:id="rId35"/>
    <p:sldId id="289" r:id="rId36"/>
    <p:sldId id="290" r:id="rId37"/>
    <p:sldId id="291" r:id="rId38"/>
    <p:sldId id="292" r:id="rId39"/>
  </p:sldIdLst>
  <p:sldSz cx="9144000" cy="6858000" type="screen4x3"/>
  <p:notesSz cx="9866313" cy="6735763"/>
  <p:defaultTextStyle>
    <a:defPPr>
      <a:defRPr lang="mt-M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5403" cy="336788"/>
          </a:xfrm>
          <a:prstGeom prst="rect">
            <a:avLst/>
          </a:prstGeom>
        </p:spPr>
        <p:txBody>
          <a:bodyPr vert="horz" lIns="91440" tIns="45720" rIns="91440" bIns="45720" rtlCol="0"/>
          <a:lstStyle>
            <a:lvl1pPr algn="l">
              <a:defRPr sz="1200"/>
            </a:lvl1pPr>
          </a:lstStyle>
          <a:p>
            <a:endParaRPr lang="mt-MT"/>
          </a:p>
        </p:txBody>
      </p:sp>
      <p:sp>
        <p:nvSpPr>
          <p:cNvPr id="3" name="Date Placeholder 2"/>
          <p:cNvSpPr>
            <a:spLocks noGrp="1"/>
          </p:cNvSpPr>
          <p:nvPr>
            <p:ph type="dt" sz="quarter" idx="1"/>
          </p:nvPr>
        </p:nvSpPr>
        <p:spPr>
          <a:xfrm>
            <a:off x="5588627" y="0"/>
            <a:ext cx="4275403" cy="336788"/>
          </a:xfrm>
          <a:prstGeom prst="rect">
            <a:avLst/>
          </a:prstGeom>
        </p:spPr>
        <p:txBody>
          <a:bodyPr vert="horz" lIns="91440" tIns="45720" rIns="91440" bIns="45720" rtlCol="0"/>
          <a:lstStyle>
            <a:lvl1pPr algn="r">
              <a:defRPr sz="1200"/>
            </a:lvl1pPr>
          </a:lstStyle>
          <a:p>
            <a:fld id="{6990200C-6FB0-4D11-9112-6E3B0AC3D6E8}" type="datetimeFigureOut">
              <a:rPr lang="mt-MT" smtClean="0"/>
              <a:t>16/03/2020</a:t>
            </a:fld>
            <a:endParaRPr lang="mt-MT"/>
          </a:p>
        </p:txBody>
      </p:sp>
      <p:sp>
        <p:nvSpPr>
          <p:cNvPr id="4" name="Footer Placeholder 3"/>
          <p:cNvSpPr>
            <a:spLocks noGrp="1"/>
          </p:cNvSpPr>
          <p:nvPr>
            <p:ph type="ftr" sz="quarter" idx="2"/>
          </p:nvPr>
        </p:nvSpPr>
        <p:spPr>
          <a:xfrm>
            <a:off x="1" y="6397806"/>
            <a:ext cx="4275403" cy="336788"/>
          </a:xfrm>
          <a:prstGeom prst="rect">
            <a:avLst/>
          </a:prstGeom>
        </p:spPr>
        <p:txBody>
          <a:bodyPr vert="horz" lIns="91440" tIns="45720" rIns="91440" bIns="45720" rtlCol="0" anchor="b"/>
          <a:lstStyle>
            <a:lvl1pPr algn="l">
              <a:defRPr sz="1200"/>
            </a:lvl1pPr>
          </a:lstStyle>
          <a:p>
            <a:endParaRPr lang="mt-MT"/>
          </a:p>
        </p:txBody>
      </p:sp>
      <p:sp>
        <p:nvSpPr>
          <p:cNvPr id="5" name="Slide Number Placeholder 4"/>
          <p:cNvSpPr>
            <a:spLocks noGrp="1"/>
          </p:cNvSpPr>
          <p:nvPr>
            <p:ph type="sldNum" sz="quarter" idx="3"/>
          </p:nvPr>
        </p:nvSpPr>
        <p:spPr>
          <a:xfrm>
            <a:off x="5588627" y="6397806"/>
            <a:ext cx="4275403" cy="336788"/>
          </a:xfrm>
          <a:prstGeom prst="rect">
            <a:avLst/>
          </a:prstGeom>
        </p:spPr>
        <p:txBody>
          <a:bodyPr vert="horz" lIns="91440" tIns="45720" rIns="91440" bIns="45720" rtlCol="0" anchor="b"/>
          <a:lstStyle>
            <a:lvl1pPr algn="r">
              <a:defRPr sz="1200"/>
            </a:lvl1pPr>
          </a:lstStyle>
          <a:p>
            <a:fld id="{FB4FEB49-36E8-4FD3-B37D-F96A867619A5}" type="slidenum">
              <a:rPr lang="mt-MT" smtClean="0"/>
              <a:t>‹#›</a:t>
            </a:fld>
            <a:endParaRPr lang="mt-MT"/>
          </a:p>
        </p:txBody>
      </p:sp>
    </p:spTree>
    <p:extLst>
      <p:ext uri="{BB962C8B-B14F-4D97-AF65-F5344CB8AC3E}">
        <p14:creationId xmlns:p14="http://schemas.microsoft.com/office/powerpoint/2010/main" val="605447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5403" cy="336788"/>
          </a:xfrm>
          <a:prstGeom prst="rect">
            <a:avLst/>
          </a:prstGeom>
        </p:spPr>
        <p:txBody>
          <a:bodyPr vert="horz" lIns="91440" tIns="45720" rIns="91440" bIns="45720" rtlCol="0"/>
          <a:lstStyle>
            <a:lvl1pPr algn="l">
              <a:defRPr sz="1200"/>
            </a:lvl1pPr>
          </a:lstStyle>
          <a:p>
            <a:endParaRPr lang="mt-MT"/>
          </a:p>
        </p:txBody>
      </p:sp>
      <p:sp>
        <p:nvSpPr>
          <p:cNvPr id="3" name="Date Placeholder 2"/>
          <p:cNvSpPr>
            <a:spLocks noGrp="1"/>
          </p:cNvSpPr>
          <p:nvPr>
            <p:ph type="dt" idx="1"/>
          </p:nvPr>
        </p:nvSpPr>
        <p:spPr>
          <a:xfrm>
            <a:off x="5588627" y="0"/>
            <a:ext cx="4275403" cy="336788"/>
          </a:xfrm>
          <a:prstGeom prst="rect">
            <a:avLst/>
          </a:prstGeom>
        </p:spPr>
        <p:txBody>
          <a:bodyPr vert="horz" lIns="91440" tIns="45720" rIns="91440" bIns="45720" rtlCol="0"/>
          <a:lstStyle>
            <a:lvl1pPr algn="r">
              <a:defRPr sz="1200"/>
            </a:lvl1pPr>
          </a:lstStyle>
          <a:p>
            <a:fld id="{866E736E-BC95-4FD7-8BE4-F36EE91E7255}" type="datetimeFigureOut">
              <a:rPr lang="mt-MT" smtClean="0"/>
              <a:t>16/03/2020</a:t>
            </a:fld>
            <a:endParaRPr lang="mt-MT"/>
          </a:p>
        </p:txBody>
      </p:sp>
      <p:sp>
        <p:nvSpPr>
          <p:cNvPr id="4" name="Slide Image Placeholder 3"/>
          <p:cNvSpPr>
            <a:spLocks noGrp="1" noRot="1" noChangeAspect="1"/>
          </p:cNvSpPr>
          <p:nvPr>
            <p:ph type="sldImg" idx="2"/>
          </p:nvPr>
        </p:nvSpPr>
        <p:spPr>
          <a:xfrm>
            <a:off x="3248025" y="504825"/>
            <a:ext cx="3370263" cy="2527300"/>
          </a:xfrm>
          <a:prstGeom prst="rect">
            <a:avLst/>
          </a:prstGeom>
          <a:noFill/>
          <a:ln w="12700">
            <a:solidFill>
              <a:prstClr val="black"/>
            </a:solidFill>
          </a:ln>
        </p:spPr>
        <p:txBody>
          <a:bodyPr vert="horz" lIns="91440" tIns="45720" rIns="91440" bIns="45720" rtlCol="0" anchor="ctr"/>
          <a:lstStyle/>
          <a:p>
            <a:endParaRPr lang="mt-MT"/>
          </a:p>
        </p:txBody>
      </p:sp>
      <p:sp>
        <p:nvSpPr>
          <p:cNvPr id="5" name="Notes Placeholder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t-MT"/>
          </a:p>
        </p:txBody>
      </p:sp>
      <p:sp>
        <p:nvSpPr>
          <p:cNvPr id="6" name="Footer Placeholder 5"/>
          <p:cNvSpPr>
            <a:spLocks noGrp="1"/>
          </p:cNvSpPr>
          <p:nvPr>
            <p:ph type="ftr" sz="quarter" idx="4"/>
          </p:nvPr>
        </p:nvSpPr>
        <p:spPr>
          <a:xfrm>
            <a:off x="1" y="6397806"/>
            <a:ext cx="4275403" cy="336788"/>
          </a:xfrm>
          <a:prstGeom prst="rect">
            <a:avLst/>
          </a:prstGeom>
        </p:spPr>
        <p:txBody>
          <a:bodyPr vert="horz" lIns="91440" tIns="45720" rIns="91440" bIns="45720" rtlCol="0" anchor="b"/>
          <a:lstStyle>
            <a:lvl1pPr algn="l">
              <a:defRPr sz="1200"/>
            </a:lvl1pPr>
          </a:lstStyle>
          <a:p>
            <a:endParaRPr lang="mt-MT"/>
          </a:p>
        </p:txBody>
      </p:sp>
      <p:sp>
        <p:nvSpPr>
          <p:cNvPr id="7" name="Slide Number Placeholder 6"/>
          <p:cNvSpPr>
            <a:spLocks noGrp="1"/>
          </p:cNvSpPr>
          <p:nvPr>
            <p:ph type="sldNum" sz="quarter" idx="5"/>
          </p:nvPr>
        </p:nvSpPr>
        <p:spPr>
          <a:xfrm>
            <a:off x="5588627" y="6397806"/>
            <a:ext cx="4275403" cy="336788"/>
          </a:xfrm>
          <a:prstGeom prst="rect">
            <a:avLst/>
          </a:prstGeom>
        </p:spPr>
        <p:txBody>
          <a:bodyPr vert="horz" lIns="91440" tIns="45720" rIns="91440" bIns="45720" rtlCol="0" anchor="b"/>
          <a:lstStyle>
            <a:lvl1pPr algn="r">
              <a:defRPr sz="1200"/>
            </a:lvl1pPr>
          </a:lstStyle>
          <a:p>
            <a:fld id="{2DF9A8E6-8309-4CAC-BA13-E65BEC754483}" type="slidenum">
              <a:rPr lang="mt-MT" smtClean="0"/>
              <a:t>‹#›</a:t>
            </a:fld>
            <a:endParaRPr lang="mt-MT"/>
          </a:p>
        </p:txBody>
      </p:sp>
    </p:spTree>
    <p:extLst>
      <p:ext uri="{BB962C8B-B14F-4D97-AF65-F5344CB8AC3E}">
        <p14:creationId xmlns:p14="http://schemas.microsoft.com/office/powerpoint/2010/main" val="4100267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a:t>
            </a:fld>
            <a:endParaRPr lang="mt-MT"/>
          </a:p>
        </p:txBody>
      </p:sp>
    </p:spTree>
    <p:extLst>
      <p:ext uri="{BB962C8B-B14F-4D97-AF65-F5344CB8AC3E}">
        <p14:creationId xmlns:p14="http://schemas.microsoft.com/office/powerpoint/2010/main" val="1154528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13</a:t>
            </a:fld>
            <a:endParaRPr lang="mt-MT"/>
          </a:p>
        </p:txBody>
      </p:sp>
    </p:spTree>
    <p:extLst>
      <p:ext uri="{BB962C8B-B14F-4D97-AF65-F5344CB8AC3E}">
        <p14:creationId xmlns:p14="http://schemas.microsoft.com/office/powerpoint/2010/main" val="2504814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14</a:t>
            </a:fld>
            <a:endParaRPr lang="mt-MT"/>
          </a:p>
        </p:txBody>
      </p:sp>
    </p:spTree>
    <p:extLst>
      <p:ext uri="{BB962C8B-B14F-4D97-AF65-F5344CB8AC3E}">
        <p14:creationId xmlns:p14="http://schemas.microsoft.com/office/powerpoint/2010/main" val="3627048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15</a:t>
            </a:fld>
            <a:endParaRPr lang="mt-MT"/>
          </a:p>
        </p:txBody>
      </p:sp>
    </p:spTree>
    <p:extLst>
      <p:ext uri="{BB962C8B-B14F-4D97-AF65-F5344CB8AC3E}">
        <p14:creationId xmlns:p14="http://schemas.microsoft.com/office/powerpoint/2010/main" val="1324560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16</a:t>
            </a:fld>
            <a:endParaRPr lang="mt-MT"/>
          </a:p>
        </p:txBody>
      </p:sp>
    </p:spTree>
    <p:extLst>
      <p:ext uri="{BB962C8B-B14F-4D97-AF65-F5344CB8AC3E}">
        <p14:creationId xmlns:p14="http://schemas.microsoft.com/office/powerpoint/2010/main" val="2750842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17</a:t>
            </a:fld>
            <a:endParaRPr lang="mt-MT"/>
          </a:p>
        </p:txBody>
      </p:sp>
    </p:spTree>
    <p:extLst>
      <p:ext uri="{BB962C8B-B14F-4D97-AF65-F5344CB8AC3E}">
        <p14:creationId xmlns:p14="http://schemas.microsoft.com/office/powerpoint/2010/main" val="3531012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18</a:t>
            </a:fld>
            <a:endParaRPr lang="mt-MT"/>
          </a:p>
        </p:txBody>
      </p:sp>
    </p:spTree>
    <p:extLst>
      <p:ext uri="{BB962C8B-B14F-4D97-AF65-F5344CB8AC3E}">
        <p14:creationId xmlns:p14="http://schemas.microsoft.com/office/powerpoint/2010/main" val="2564351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19</a:t>
            </a:fld>
            <a:endParaRPr lang="mt-MT"/>
          </a:p>
        </p:txBody>
      </p:sp>
    </p:spTree>
    <p:extLst>
      <p:ext uri="{BB962C8B-B14F-4D97-AF65-F5344CB8AC3E}">
        <p14:creationId xmlns:p14="http://schemas.microsoft.com/office/powerpoint/2010/main" val="1351311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20</a:t>
            </a:fld>
            <a:endParaRPr lang="mt-MT"/>
          </a:p>
        </p:txBody>
      </p:sp>
    </p:spTree>
    <p:extLst>
      <p:ext uri="{BB962C8B-B14F-4D97-AF65-F5344CB8AC3E}">
        <p14:creationId xmlns:p14="http://schemas.microsoft.com/office/powerpoint/2010/main" val="1901959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22</a:t>
            </a:fld>
            <a:endParaRPr lang="mt-MT"/>
          </a:p>
        </p:txBody>
      </p:sp>
    </p:spTree>
    <p:extLst>
      <p:ext uri="{BB962C8B-B14F-4D97-AF65-F5344CB8AC3E}">
        <p14:creationId xmlns:p14="http://schemas.microsoft.com/office/powerpoint/2010/main" val="95244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23</a:t>
            </a:fld>
            <a:endParaRPr lang="mt-MT"/>
          </a:p>
        </p:txBody>
      </p:sp>
    </p:spTree>
    <p:extLst>
      <p:ext uri="{BB962C8B-B14F-4D97-AF65-F5344CB8AC3E}">
        <p14:creationId xmlns:p14="http://schemas.microsoft.com/office/powerpoint/2010/main" val="2889664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a:t>
            </a:fld>
            <a:endParaRPr lang="mt-MT"/>
          </a:p>
        </p:txBody>
      </p:sp>
    </p:spTree>
    <p:extLst>
      <p:ext uri="{BB962C8B-B14F-4D97-AF65-F5344CB8AC3E}">
        <p14:creationId xmlns:p14="http://schemas.microsoft.com/office/powerpoint/2010/main" val="3074863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24</a:t>
            </a:fld>
            <a:endParaRPr lang="mt-MT"/>
          </a:p>
        </p:txBody>
      </p:sp>
    </p:spTree>
    <p:extLst>
      <p:ext uri="{BB962C8B-B14F-4D97-AF65-F5344CB8AC3E}">
        <p14:creationId xmlns:p14="http://schemas.microsoft.com/office/powerpoint/2010/main" val="2822613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25</a:t>
            </a:fld>
            <a:endParaRPr lang="mt-MT"/>
          </a:p>
        </p:txBody>
      </p:sp>
    </p:spTree>
    <p:extLst>
      <p:ext uri="{BB962C8B-B14F-4D97-AF65-F5344CB8AC3E}">
        <p14:creationId xmlns:p14="http://schemas.microsoft.com/office/powerpoint/2010/main" val="1322597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26</a:t>
            </a:fld>
            <a:endParaRPr lang="mt-MT"/>
          </a:p>
        </p:txBody>
      </p:sp>
    </p:spTree>
    <p:extLst>
      <p:ext uri="{BB962C8B-B14F-4D97-AF65-F5344CB8AC3E}">
        <p14:creationId xmlns:p14="http://schemas.microsoft.com/office/powerpoint/2010/main" val="1257627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27</a:t>
            </a:fld>
            <a:endParaRPr lang="mt-MT"/>
          </a:p>
        </p:txBody>
      </p:sp>
    </p:spTree>
    <p:extLst>
      <p:ext uri="{BB962C8B-B14F-4D97-AF65-F5344CB8AC3E}">
        <p14:creationId xmlns:p14="http://schemas.microsoft.com/office/powerpoint/2010/main" val="857254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28</a:t>
            </a:fld>
            <a:endParaRPr lang="mt-MT"/>
          </a:p>
        </p:txBody>
      </p:sp>
    </p:spTree>
    <p:extLst>
      <p:ext uri="{BB962C8B-B14F-4D97-AF65-F5344CB8AC3E}">
        <p14:creationId xmlns:p14="http://schemas.microsoft.com/office/powerpoint/2010/main" val="3149992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29</a:t>
            </a:fld>
            <a:endParaRPr lang="mt-MT"/>
          </a:p>
        </p:txBody>
      </p:sp>
    </p:spTree>
    <p:extLst>
      <p:ext uri="{BB962C8B-B14F-4D97-AF65-F5344CB8AC3E}">
        <p14:creationId xmlns:p14="http://schemas.microsoft.com/office/powerpoint/2010/main" val="18907204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30</a:t>
            </a:fld>
            <a:endParaRPr lang="mt-MT"/>
          </a:p>
        </p:txBody>
      </p:sp>
    </p:spTree>
    <p:extLst>
      <p:ext uri="{BB962C8B-B14F-4D97-AF65-F5344CB8AC3E}">
        <p14:creationId xmlns:p14="http://schemas.microsoft.com/office/powerpoint/2010/main" val="3539552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31</a:t>
            </a:fld>
            <a:endParaRPr lang="mt-MT"/>
          </a:p>
        </p:txBody>
      </p:sp>
    </p:spTree>
    <p:extLst>
      <p:ext uri="{BB962C8B-B14F-4D97-AF65-F5344CB8AC3E}">
        <p14:creationId xmlns:p14="http://schemas.microsoft.com/office/powerpoint/2010/main" val="1974319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32</a:t>
            </a:fld>
            <a:endParaRPr lang="mt-MT"/>
          </a:p>
        </p:txBody>
      </p:sp>
    </p:spTree>
    <p:extLst>
      <p:ext uri="{BB962C8B-B14F-4D97-AF65-F5344CB8AC3E}">
        <p14:creationId xmlns:p14="http://schemas.microsoft.com/office/powerpoint/2010/main" val="3600168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33</a:t>
            </a:fld>
            <a:endParaRPr lang="mt-MT"/>
          </a:p>
        </p:txBody>
      </p:sp>
    </p:spTree>
    <p:extLst>
      <p:ext uri="{BB962C8B-B14F-4D97-AF65-F5344CB8AC3E}">
        <p14:creationId xmlns:p14="http://schemas.microsoft.com/office/powerpoint/2010/main" val="339790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a:t>
            </a:fld>
            <a:endParaRPr lang="mt-MT"/>
          </a:p>
        </p:txBody>
      </p:sp>
    </p:spTree>
    <p:extLst>
      <p:ext uri="{BB962C8B-B14F-4D97-AF65-F5344CB8AC3E}">
        <p14:creationId xmlns:p14="http://schemas.microsoft.com/office/powerpoint/2010/main" val="18714238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34</a:t>
            </a:fld>
            <a:endParaRPr lang="mt-MT"/>
          </a:p>
        </p:txBody>
      </p:sp>
    </p:spTree>
    <p:extLst>
      <p:ext uri="{BB962C8B-B14F-4D97-AF65-F5344CB8AC3E}">
        <p14:creationId xmlns:p14="http://schemas.microsoft.com/office/powerpoint/2010/main" val="1541575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35</a:t>
            </a:fld>
            <a:endParaRPr lang="mt-MT"/>
          </a:p>
        </p:txBody>
      </p:sp>
    </p:spTree>
    <p:extLst>
      <p:ext uri="{BB962C8B-B14F-4D97-AF65-F5344CB8AC3E}">
        <p14:creationId xmlns:p14="http://schemas.microsoft.com/office/powerpoint/2010/main" val="6872741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36</a:t>
            </a:fld>
            <a:endParaRPr lang="mt-MT"/>
          </a:p>
        </p:txBody>
      </p:sp>
    </p:spTree>
    <p:extLst>
      <p:ext uri="{BB962C8B-B14F-4D97-AF65-F5344CB8AC3E}">
        <p14:creationId xmlns:p14="http://schemas.microsoft.com/office/powerpoint/2010/main" val="4100555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37</a:t>
            </a:fld>
            <a:endParaRPr lang="mt-MT"/>
          </a:p>
        </p:txBody>
      </p:sp>
    </p:spTree>
    <p:extLst>
      <p:ext uri="{BB962C8B-B14F-4D97-AF65-F5344CB8AC3E}">
        <p14:creationId xmlns:p14="http://schemas.microsoft.com/office/powerpoint/2010/main" val="3014022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38</a:t>
            </a:fld>
            <a:endParaRPr lang="mt-MT"/>
          </a:p>
        </p:txBody>
      </p:sp>
    </p:spTree>
    <p:extLst>
      <p:ext uri="{BB962C8B-B14F-4D97-AF65-F5344CB8AC3E}">
        <p14:creationId xmlns:p14="http://schemas.microsoft.com/office/powerpoint/2010/main" val="2864935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4</a:t>
            </a:fld>
            <a:endParaRPr lang="mt-MT"/>
          </a:p>
        </p:txBody>
      </p:sp>
    </p:spTree>
    <p:extLst>
      <p:ext uri="{BB962C8B-B14F-4D97-AF65-F5344CB8AC3E}">
        <p14:creationId xmlns:p14="http://schemas.microsoft.com/office/powerpoint/2010/main" val="123785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5</a:t>
            </a:fld>
            <a:endParaRPr lang="mt-MT"/>
          </a:p>
        </p:txBody>
      </p:sp>
    </p:spTree>
    <p:extLst>
      <p:ext uri="{BB962C8B-B14F-4D97-AF65-F5344CB8AC3E}">
        <p14:creationId xmlns:p14="http://schemas.microsoft.com/office/powerpoint/2010/main" val="1172515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8</a:t>
            </a:fld>
            <a:endParaRPr lang="mt-MT"/>
          </a:p>
        </p:txBody>
      </p:sp>
    </p:spTree>
    <p:extLst>
      <p:ext uri="{BB962C8B-B14F-4D97-AF65-F5344CB8AC3E}">
        <p14:creationId xmlns:p14="http://schemas.microsoft.com/office/powerpoint/2010/main" val="3919384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9</a:t>
            </a:fld>
            <a:endParaRPr lang="mt-MT"/>
          </a:p>
        </p:txBody>
      </p:sp>
    </p:spTree>
    <p:extLst>
      <p:ext uri="{BB962C8B-B14F-4D97-AF65-F5344CB8AC3E}">
        <p14:creationId xmlns:p14="http://schemas.microsoft.com/office/powerpoint/2010/main" val="1732909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11</a:t>
            </a:fld>
            <a:endParaRPr lang="mt-MT"/>
          </a:p>
        </p:txBody>
      </p:sp>
    </p:spTree>
    <p:extLst>
      <p:ext uri="{BB962C8B-B14F-4D97-AF65-F5344CB8AC3E}">
        <p14:creationId xmlns:p14="http://schemas.microsoft.com/office/powerpoint/2010/main" val="1374572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t-MT"/>
          </a:p>
        </p:txBody>
      </p:sp>
      <p:sp>
        <p:nvSpPr>
          <p:cNvPr id="4" name="Slide Number Placeholder 3"/>
          <p:cNvSpPr>
            <a:spLocks noGrp="1"/>
          </p:cNvSpPr>
          <p:nvPr>
            <p:ph type="sldNum" sz="quarter" idx="10"/>
          </p:nvPr>
        </p:nvSpPr>
        <p:spPr/>
        <p:txBody>
          <a:bodyPr/>
          <a:lstStyle/>
          <a:p>
            <a:fld id="{2DF9A8E6-8309-4CAC-BA13-E65BEC754483}" type="slidenum">
              <a:rPr lang="mt-MT" smtClean="0"/>
              <a:t>12</a:t>
            </a:fld>
            <a:endParaRPr lang="mt-MT"/>
          </a:p>
        </p:txBody>
      </p:sp>
    </p:spTree>
    <p:extLst>
      <p:ext uri="{BB962C8B-B14F-4D97-AF65-F5344CB8AC3E}">
        <p14:creationId xmlns:p14="http://schemas.microsoft.com/office/powerpoint/2010/main" val="253615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D5C87757-5ABD-43BE-96A5-03D975DB730C}" type="datetimeFigureOut">
              <a:rPr lang="mt-MT" smtClean="0"/>
              <a:t>16/03/2020</a:t>
            </a:fld>
            <a:endParaRPr lang="mt-MT"/>
          </a:p>
        </p:txBody>
      </p:sp>
      <p:sp>
        <p:nvSpPr>
          <p:cNvPr id="8" name="Slide Number Placeholder 7"/>
          <p:cNvSpPr>
            <a:spLocks noGrp="1"/>
          </p:cNvSpPr>
          <p:nvPr>
            <p:ph type="sldNum" sz="quarter" idx="11"/>
          </p:nvPr>
        </p:nvSpPr>
        <p:spPr/>
        <p:txBody>
          <a:bodyPr/>
          <a:lstStyle/>
          <a:p>
            <a:fld id="{E6223CA1-C952-48F7-A990-D466C1B5A7DC}" type="slidenum">
              <a:rPr lang="mt-MT" smtClean="0"/>
              <a:t>‹#›</a:t>
            </a:fld>
            <a:endParaRPr lang="mt-MT"/>
          </a:p>
        </p:txBody>
      </p:sp>
      <p:sp>
        <p:nvSpPr>
          <p:cNvPr id="9" name="Footer Placeholder 8"/>
          <p:cNvSpPr>
            <a:spLocks noGrp="1"/>
          </p:cNvSpPr>
          <p:nvPr>
            <p:ph type="ftr" sz="quarter" idx="12"/>
          </p:nvPr>
        </p:nvSpPr>
        <p:spPr/>
        <p:txBody>
          <a:bodyPr/>
          <a:lstStyle/>
          <a:p>
            <a:endParaRPr lang="mt-M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C87757-5ABD-43BE-96A5-03D975DB730C}" type="datetimeFigureOut">
              <a:rPr lang="mt-MT" smtClean="0"/>
              <a:t>16/03/2020</a:t>
            </a:fld>
            <a:endParaRPr lang="mt-MT"/>
          </a:p>
        </p:txBody>
      </p:sp>
      <p:sp>
        <p:nvSpPr>
          <p:cNvPr id="5" name="Footer Placeholder 4"/>
          <p:cNvSpPr>
            <a:spLocks noGrp="1"/>
          </p:cNvSpPr>
          <p:nvPr>
            <p:ph type="ftr" sz="quarter" idx="11"/>
          </p:nvPr>
        </p:nvSpPr>
        <p:spPr/>
        <p:txBody>
          <a:bodyPr/>
          <a:lstStyle/>
          <a:p>
            <a:endParaRPr lang="mt-MT"/>
          </a:p>
        </p:txBody>
      </p:sp>
      <p:sp>
        <p:nvSpPr>
          <p:cNvPr id="6" name="Slide Number Placeholder 5"/>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C87757-5ABD-43BE-96A5-03D975DB730C}" type="datetimeFigureOut">
              <a:rPr lang="mt-MT" smtClean="0"/>
              <a:t>16/03/2020</a:t>
            </a:fld>
            <a:endParaRPr lang="mt-MT"/>
          </a:p>
        </p:txBody>
      </p:sp>
      <p:sp>
        <p:nvSpPr>
          <p:cNvPr id="5" name="Footer Placeholder 4"/>
          <p:cNvSpPr>
            <a:spLocks noGrp="1"/>
          </p:cNvSpPr>
          <p:nvPr>
            <p:ph type="ftr" sz="quarter" idx="11"/>
          </p:nvPr>
        </p:nvSpPr>
        <p:spPr/>
        <p:txBody>
          <a:bodyPr/>
          <a:lstStyle/>
          <a:p>
            <a:endParaRPr lang="mt-MT"/>
          </a:p>
        </p:txBody>
      </p:sp>
      <p:sp>
        <p:nvSpPr>
          <p:cNvPr id="6" name="Slide Number Placeholder 5"/>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C87757-5ABD-43BE-96A5-03D975DB730C}" type="datetimeFigureOut">
              <a:rPr lang="mt-MT" smtClean="0"/>
              <a:t>16/03/2020</a:t>
            </a:fld>
            <a:endParaRPr lang="mt-MT"/>
          </a:p>
        </p:txBody>
      </p:sp>
      <p:sp>
        <p:nvSpPr>
          <p:cNvPr id="5" name="Footer Placeholder 4"/>
          <p:cNvSpPr>
            <a:spLocks noGrp="1"/>
          </p:cNvSpPr>
          <p:nvPr>
            <p:ph type="ftr" sz="quarter" idx="11"/>
          </p:nvPr>
        </p:nvSpPr>
        <p:spPr/>
        <p:txBody>
          <a:bodyPr/>
          <a:lstStyle/>
          <a:p>
            <a:endParaRPr lang="mt-MT"/>
          </a:p>
        </p:txBody>
      </p:sp>
      <p:sp>
        <p:nvSpPr>
          <p:cNvPr id="6" name="Slide Number Placeholder 5"/>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C87757-5ABD-43BE-96A5-03D975DB730C}" type="datetimeFigureOut">
              <a:rPr lang="mt-MT" smtClean="0"/>
              <a:t>16/03/2020</a:t>
            </a:fld>
            <a:endParaRPr lang="mt-MT"/>
          </a:p>
        </p:txBody>
      </p:sp>
      <p:sp>
        <p:nvSpPr>
          <p:cNvPr id="5" name="Footer Placeholder 4"/>
          <p:cNvSpPr>
            <a:spLocks noGrp="1"/>
          </p:cNvSpPr>
          <p:nvPr>
            <p:ph type="ftr" sz="quarter" idx="11"/>
          </p:nvPr>
        </p:nvSpPr>
        <p:spPr/>
        <p:txBody>
          <a:bodyPr/>
          <a:lstStyle/>
          <a:p>
            <a:endParaRPr lang="mt-MT"/>
          </a:p>
        </p:txBody>
      </p:sp>
      <p:sp>
        <p:nvSpPr>
          <p:cNvPr id="6" name="Slide Number Placeholder 5"/>
          <p:cNvSpPr>
            <a:spLocks noGrp="1"/>
          </p:cNvSpPr>
          <p:nvPr>
            <p:ph type="sldNum" sz="quarter" idx="12"/>
          </p:nvPr>
        </p:nvSpPr>
        <p:spPr/>
        <p:txBody>
          <a:bodyPr/>
          <a:lstStyle/>
          <a:p>
            <a:fld id="{E6223CA1-C952-48F7-A990-D466C1B5A7DC}" type="slidenum">
              <a:rPr lang="mt-MT" smtClean="0"/>
              <a:t>‹#›</a:t>
            </a:fld>
            <a:endParaRPr lang="mt-MT"/>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C87757-5ABD-43BE-96A5-03D975DB730C}" type="datetimeFigureOut">
              <a:rPr lang="mt-MT" smtClean="0"/>
              <a:t>16/03/2020</a:t>
            </a:fld>
            <a:endParaRPr lang="mt-MT"/>
          </a:p>
        </p:txBody>
      </p:sp>
      <p:sp>
        <p:nvSpPr>
          <p:cNvPr id="6" name="Footer Placeholder 5"/>
          <p:cNvSpPr>
            <a:spLocks noGrp="1"/>
          </p:cNvSpPr>
          <p:nvPr>
            <p:ph type="ftr" sz="quarter" idx="11"/>
          </p:nvPr>
        </p:nvSpPr>
        <p:spPr/>
        <p:txBody>
          <a:bodyPr/>
          <a:lstStyle/>
          <a:p>
            <a:endParaRPr lang="mt-MT"/>
          </a:p>
        </p:txBody>
      </p:sp>
      <p:sp>
        <p:nvSpPr>
          <p:cNvPr id="7" name="Slide Number Placeholder 6"/>
          <p:cNvSpPr>
            <a:spLocks noGrp="1"/>
          </p:cNvSpPr>
          <p:nvPr>
            <p:ph type="sldNum" sz="quarter" idx="12"/>
          </p:nvPr>
        </p:nvSpPr>
        <p:spPr/>
        <p:txBody>
          <a:bodyPr/>
          <a:lstStyle/>
          <a:p>
            <a:fld id="{E6223CA1-C952-48F7-A990-D466C1B5A7DC}" type="slidenum">
              <a:rPr lang="mt-MT" smtClean="0"/>
              <a:t>‹#›</a:t>
            </a:fld>
            <a:endParaRPr lang="mt-MT"/>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D5C87757-5ABD-43BE-96A5-03D975DB730C}" type="datetimeFigureOut">
              <a:rPr lang="mt-MT" smtClean="0"/>
              <a:t>16/03/2020</a:t>
            </a:fld>
            <a:endParaRPr lang="mt-MT"/>
          </a:p>
        </p:txBody>
      </p:sp>
      <p:sp>
        <p:nvSpPr>
          <p:cNvPr id="8" name="Footer Placeholder 7"/>
          <p:cNvSpPr>
            <a:spLocks noGrp="1"/>
          </p:cNvSpPr>
          <p:nvPr>
            <p:ph type="ftr" sz="quarter" idx="11"/>
          </p:nvPr>
        </p:nvSpPr>
        <p:spPr/>
        <p:txBody>
          <a:bodyPr/>
          <a:lstStyle/>
          <a:p>
            <a:endParaRPr lang="mt-MT"/>
          </a:p>
        </p:txBody>
      </p:sp>
      <p:sp>
        <p:nvSpPr>
          <p:cNvPr id="9" name="Slide Number Placeholder 8"/>
          <p:cNvSpPr>
            <a:spLocks noGrp="1"/>
          </p:cNvSpPr>
          <p:nvPr>
            <p:ph type="sldNum" sz="quarter" idx="12"/>
          </p:nvPr>
        </p:nvSpPr>
        <p:spPr/>
        <p:txBody>
          <a:bodyPr/>
          <a:lstStyle/>
          <a:p>
            <a:fld id="{E6223CA1-C952-48F7-A990-D466C1B5A7DC}" type="slidenum">
              <a:rPr lang="mt-MT" smtClean="0"/>
              <a:t>‹#›</a:t>
            </a:fld>
            <a:endParaRPr lang="mt-MT"/>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C87757-5ABD-43BE-96A5-03D975DB730C}" type="datetimeFigureOut">
              <a:rPr lang="mt-MT" smtClean="0"/>
              <a:t>16/03/2020</a:t>
            </a:fld>
            <a:endParaRPr lang="mt-MT"/>
          </a:p>
        </p:txBody>
      </p:sp>
      <p:sp>
        <p:nvSpPr>
          <p:cNvPr id="4" name="Footer Placeholder 3"/>
          <p:cNvSpPr>
            <a:spLocks noGrp="1"/>
          </p:cNvSpPr>
          <p:nvPr>
            <p:ph type="ftr" sz="quarter" idx="11"/>
          </p:nvPr>
        </p:nvSpPr>
        <p:spPr/>
        <p:txBody>
          <a:bodyPr/>
          <a:lstStyle/>
          <a:p>
            <a:endParaRPr lang="mt-MT"/>
          </a:p>
        </p:txBody>
      </p:sp>
      <p:sp>
        <p:nvSpPr>
          <p:cNvPr id="5" name="Slide Number Placeholder 4"/>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C87757-5ABD-43BE-96A5-03D975DB730C}" type="datetimeFigureOut">
              <a:rPr lang="mt-MT" smtClean="0"/>
              <a:t>16/03/2020</a:t>
            </a:fld>
            <a:endParaRPr lang="mt-MT"/>
          </a:p>
        </p:txBody>
      </p:sp>
      <p:sp>
        <p:nvSpPr>
          <p:cNvPr id="3" name="Footer Placeholder 2"/>
          <p:cNvSpPr>
            <a:spLocks noGrp="1"/>
          </p:cNvSpPr>
          <p:nvPr>
            <p:ph type="ftr" sz="quarter" idx="11"/>
          </p:nvPr>
        </p:nvSpPr>
        <p:spPr/>
        <p:txBody>
          <a:bodyPr/>
          <a:lstStyle/>
          <a:p>
            <a:endParaRPr lang="mt-MT"/>
          </a:p>
        </p:txBody>
      </p:sp>
      <p:sp>
        <p:nvSpPr>
          <p:cNvPr id="4" name="Slide Number Placeholder 3"/>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C87757-5ABD-43BE-96A5-03D975DB730C}" type="datetimeFigureOut">
              <a:rPr lang="mt-MT" smtClean="0"/>
              <a:t>16/03/2020</a:t>
            </a:fld>
            <a:endParaRPr lang="mt-MT"/>
          </a:p>
        </p:txBody>
      </p:sp>
      <p:sp>
        <p:nvSpPr>
          <p:cNvPr id="6" name="Footer Placeholder 5"/>
          <p:cNvSpPr>
            <a:spLocks noGrp="1"/>
          </p:cNvSpPr>
          <p:nvPr>
            <p:ph type="ftr" sz="quarter" idx="11"/>
          </p:nvPr>
        </p:nvSpPr>
        <p:spPr/>
        <p:txBody>
          <a:bodyPr/>
          <a:lstStyle/>
          <a:p>
            <a:endParaRPr lang="mt-MT"/>
          </a:p>
        </p:txBody>
      </p:sp>
      <p:sp>
        <p:nvSpPr>
          <p:cNvPr id="7" name="Slide Number Placeholder 6"/>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C87757-5ABD-43BE-96A5-03D975DB730C}" type="datetimeFigureOut">
              <a:rPr lang="mt-MT" smtClean="0"/>
              <a:t>16/03/2020</a:t>
            </a:fld>
            <a:endParaRPr lang="mt-MT"/>
          </a:p>
        </p:txBody>
      </p:sp>
      <p:sp>
        <p:nvSpPr>
          <p:cNvPr id="6" name="Footer Placeholder 5"/>
          <p:cNvSpPr>
            <a:spLocks noGrp="1"/>
          </p:cNvSpPr>
          <p:nvPr>
            <p:ph type="ftr" sz="quarter" idx="11"/>
          </p:nvPr>
        </p:nvSpPr>
        <p:spPr/>
        <p:txBody>
          <a:bodyPr/>
          <a:lstStyle/>
          <a:p>
            <a:endParaRPr lang="mt-MT"/>
          </a:p>
        </p:txBody>
      </p:sp>
      <p:sp>
        <p:nvSpPr>
          <p:cNvPr id="7" name="Slide Number Placeholder 6"/>
          <p:cNvSpPr>
            <a:spLocks noGrp="1"/>
          </p:cNvSpPr>
          <p:nvPr>
            <p:ph type="sldNum" sz="quarter" idx="12"/>
          </p:nvPr>
        </p:nvSpPr>
        <p:spPr/>
        <p:txBody>
          <a:bodyPr/>
          <a:lstStyle/>
          <a:p>
            <a:fld id="{E6223CA1-C952-48F7-A990-D466C1B5A7DC}" type="slidenum">
              <a:rPr lang="mt-MT" smtClean="0"/>
              <a:t>‹#›</a:t>
            </a:fld>
            <a:endParaRPr lang="mt-M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D5C87757-5ABD-43BE-96A5-03D975DB730C}" type="datetimeFigureOut">
              <a:rPr lang="mt-MT" smtClean="0"/>
              <a:t>16/03/2020</a:t>
            </a:fld>
            <a:endParaRPr lang="mt-MT"/>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mt-MT"/>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E6223CA1-C952-48F7-A990-D466C1B5A7DC}" type="slidenum">
              <a:rPr lang="mt-MT" smtClean="0"/>
              <a:t>‹#›</a:t>
            </a:fld>
            <a:endParaRPr lang="mt-MT"/>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Tel:(356)"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mailto:galmajjistral@gmail.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6686"/>
            <a:ext cx="8229600" cy="994122"/>
          </a:xfrm>
        </p:spPr>
        <p:txBody>
          <a:bodyPr>
            <a:normAutofit fontScale="90000"/>
          </a:bodyPr>
          <a:lstStyle/>
          <a:p>
            <a:r>
              <a:rPr lang="mt-MT" b="1" i="1" dirty="0"/>
              <a:t>MAJJISTRAL ACTION GROUP FOUNDATION</a:t>
            </a:r>
            <a:endParaRPr lang="mt-MT" dirty="0"/>
          </a:p>
        </p:txBody>
      </p:sp>
      <p:pic>
        <p:nvPicPr>
          <p:cNvPr id="7" name="Picture 6" descr="C:\Users\attar112\Documents\Publicity templates\2016\EU funds for Malta logo full colou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733" y="5153716"/>
            <a:ext cx="2438400" cy="641350"/>
          </a:xfrm>
          <a:prstGeom prst="rect">
            <a:avLst/>
          </a:prstGeom>
          <a:noFill/>
          <a:ln>
            <a:noFill/>
          </a:ln>
        </p:spPr>
      </p:pic>
      <p:pic>
        <p:nvPicPr>
          <p:cNvPr id="8" name="Picture 7" descr="Description: Description: Description: http://www.dergisle.com/wp-content/uploads/LEADER-logo-Jul0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8324" y="5010206"/>
            <a:ext cx="800100" cy="784860"/>
          </a:xfrm>
          <a:prstGeom prst="rect">
            <a:avLst/>
          </a:prstGeom>
          <a:noFill/>
          <a:ln>
            <a:noFill/>
          </a:ln>
        </p:spPr>
      </p:pic>
      <p:pic>
        <p:nvPicPr>
          <p:cNvPr id="9" name="Picture 8" descr="C:\Users\Public\Pictures\Sample Pictures\MAGF\logo[1].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1760" y="2492896"/>
            <a:ext cx="4093722" cy="1872208"/>
          </a:xfrm>
          <a:prstGeom prst="rect">
            <a:avLst/>
          </a:prstGeom>
          <a:noFill/>
          <a:ln>
            <a:noFill/>
          </a:ln>
        </p:spPr>
      </p:pic>
      <p:sp>
        <p:nvSpPr>
          <p:cNvPr id="4" name="Rectangle 3"/>
          <p:cNvSpPr/>
          <p:nvPr/>
        </p:nvSpPr>
        <p:spPr>
          <a:xfrm>
            <a:off x="4644008" y="4149080"/>
            <a:ext cx="192521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t-MT"/>
          </a:p>
        </p:txBody>
      </p:sp>
    </p:spTree>
    <p:extLst>
      <p:ext uri="{BB962C8B-B14F-4D97-AF65-F5344CB8AC3E}">
        <p14:creationId xmlns:p14="http://schemas.microsoft.com/office/powerpoint/2010/main" val="3536265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17461-5E72-4C6E-9498-6FA32F256CD8}"/>
              </a:ext>
            </a:extLst>
          </p:cNvPr>
          <p:cNvSpPr>
            <a:spLocks noGrp="1"/>
          </p:cNvSpPr>
          <p:nvPr>
            <p:ph type="title"/>
          </p:nvPr>
        </p:nvSpPr>
        <p:spPr>
          <a:xfrm>
            <a:off x="457200" y="731836"/>
            <a:ext cx="8229600" cy="1040980"/>
          </a:xfrm>
        </p:spPr>
        <p:txBody>
          <a:bodyPr/>
          <a:lstStyle/>
          <a:p>
            <a:r>
              <a:rPr lang="en-GB" sz="4300" b="1" i="1" dirty="0"/>
              <a:t>Measure </a:t>
            </a:r>
            <a:r>
              <a:rPr lang="mt-MT" sz="4300" b="1" i="1" dirty="0"/>
              <a:t>1</a:t>
            </a:r>
            <a:r>
              <a:rPr lang="en-GB" sz="4300" b="1" i="1" dirty="0"/>
              <a:t>: Restoration of Assets of Artistic and Cultural Value</a:t>
            </a:r>
            <a:endParaRPr lang="en-GB" sz="4300" dirty="0"/>
          </a:p>
        </p:txBody>
      </p:sp>
      <p:sp>
        <p:nvSpPr>
          <p:cNvPr id="3" name="Content Placeholder 2">
            <a:extLst>
              <a:ext uri="{FF2B5EF4-FFF2-40B4-BE49-F238E27FC236}">
                <a16:creationId xmlns:a16="http://schemas.microsoft.com/office/drawing/2014/main" id="{9EEE4FF3-4DBE-4AB8-9163-7A681BEC9026}"/>
              </a:ext>
            </a:extLst>
          </p:cNvPr>
          <p:cNvSpPr>
            <a:spLocks noGrp="1"/>
          </p:cNvSpPr>
          <p:nvPr>
            <p:ph idx="1"/>
          </p:nvPr>
        </p:nvSpPr>
        <p:spPr>
          <a:xfrm>
            <a:off x="457200" y="1988840"/>
            <a:ext cx="8229600" cy="4137323"/>
          </a:xfrm>
        </p:spPr>
        <p:txBody>
          <a:bodyPr>
            <a:normAutofit/>
          </a:bodyPr>
          <a:lstStyle/>
          <a:p>
            <a:pPr marL="0" indent="0" algn="just">
              <a:buNone/>
            </a:pPr>
            <a:r>
              <a:rPr lang="en-GB" b="1" dirty="0"/>
              <a:t>Projects of restoration of artefacts found in the interior of registered VOs premises must have free access to the general public.</a:t>
            </a:r>
            <a:endParaRPr lang="mt-MT" b="1" dirty="0"/>
          </a:p>
          <a:p>
            <a:pPr marL="0" indent="0" algn="just">
              <a:buNone/>
            </a:pPr>
            <a:endParaRPr lang="en-GB" b="1" dirty="0"/>
          </a:p>
          <a:p>
            <a:pPr marL="0" indent="0" algn="just">
              <a:buNone/>
            </a:pPr>
            <a:r>
              <a:rPr lang="en-GB" b="1" dirty="0"/>
              <a:t>Applications from natural persons including restoration of paintings, </a:t>
            </a:r>
            <a:r>
              <a:rPr lang="en-GB" b="1" i="1" dirty="0" err="1"/>
              <a:t>objets</a:t>
            </a:r>
            <a:r>
              <a:rPr lang="en-GB" b="1" i="1" dirty="0"/>
              <a:t> d’art </a:t>
            </a:r>
            <a:r>
              <a:rPr lang="en-GB" b="1" dirty="0"/>
              <a:t>and any other artefact belonging to a private collection are excluded from the scope of this measure and do not qualify for support.</a:t>
            </a:r>
          </a:p>
        </p:txBody>
      </p:sp>
    </p:spTree>
    <p:extLst>
      <p:ext uri="{BB962C8B-B14F-4D97-AF65-F5344CB8AC3E}">
        <p14:creationId xmlns:p14="http://schemas.microsoft.com/office/powerpoint/2010/main" val="1420195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fontScale="92500" lnSpcReduction="10000"/>
          </a:bodyPr>
          <a:lstStyle/>
          <a:p>
            <a:pPr marL="0" lvl="0" indent="0" algn="just">
              <a:buNone/>
            </a:pPr>
            <a:r>
              <a:rPr lang="en-GB" dirty="0"/>
              <a:t>The beneficiaries eligible for funding under Measure 1 are</a:t>
            </a:r>
            <a:r>
              <a:rPr lang="mt-MT" dirty="0"/>
              <a:t>:</a:t>
            </a:r>
            <a:endParaRPr lang="en-GB" dirty="0"/>
          </a:p>
          <a:p>
            <a:pPr marL="0" lvl="0" indent="0" algn="just">
              <a:buNone/>
            </a:pPr>
            <a:endParaRPr lang="mt-MT" dirty="0"/>
          </a:p>
          <a:p>
            <a:pPr marL="0" lvl="0" indent="0" algn="just">
              <a:buNone/>
            </a:pPr>
            <a:r>
              <a:rPr lang="en-US" b="1" dirty="0"/>
              <a:t>Local Councils;</a:t>
            </a:r>
            <a:r>
              <a:rPr lang="mt-MT" dirty="0"/>
              <a:t> (</a:t>
            </a:r>
            <a:r>
              <a:rPr lang="en-GB" dirty="0"/>
              <a:t>Local Councils applying for funds must be full-paid members of the MAGF</a:t>
            </a:r>
            <a:r>
              <a:rPr lang="mt-MT" dirty="0"/>
              <a:t>)</a:t>
            </a:r>
            <a:endParaRPr lang="en-US" dirty="0"/>
          </a:p>
          <a:p>
            <a:pPr marL="0" lvl="0" indent="0" algn="just">
              <a:buNone/>
            </a:pPr>
            <a:endParaRPr lang="en-US" b="1" dirty="0"/>
          </a:p>
          <a:p>
            <a:pPr marL="0" lvl="0" indent="0" algn="just">
              <a:buNone/>
            </a:pPr>
            <a:r>
              <a:rPr lang="mt-MT" b="1" dirty="0"/>
              <a:t>Natural </a:t>
            </a:r>
            <a:r>
              <a:rPr lang="mt-MT" b="1" dirty="0" err="1"/>
              <a:t>Persons</a:t>
            </a:r>
            <a:r>
              <a:rPr lang="en-GB" b="1" dirty="0"/>
              <a:t> </a:t>
            </a:r>
            <a:r>
              <a:rPr lang="en-US" dirty="0"/>
              <a:t>and</a:t>
            </a:r>
            <a:r>
              <a:rPr lang="mt-MT" dirty="0"/>
              <a:t>;</a:t>
            </a:r>
            <a:endParaRPr lang="en-GB" dirty="0"/>
          </a:p>
          <a:p>
            <a:pPr marL="0" lvl="0" indent="0" algn="just">
              <a:buNone/>
            </a:pPr>
            <a:endParaRPr lang="mt-MT" dirty="0"/>
          </a:p>
          <a:p>
            <a:pPr marL="0" lvl="0" indent="0" algn="just">
              <a:buNone/>
            </a:pPr>
            <a:r>
              <a:rPr lang="en-US" b="1" dirty="0"/>
              <a:t>Registered Voluntary </a:t>
            </a:r>
            <a:r>
              <a:rPr lang="en-US" b="1" dirty="0" err="1"/>
              <a:t>Organisations</a:t>
            </a:r>
            <a:r>
              <a:rPr lang="en-US" dirty="0"/>
              <a:t> </a:t>
            </a:r>
            <a:r>
              <a:rPr lang="mt-MT" dirty="0"/>
              <a:t>(</a:t>
            </a:r>
            <a:r>
              <a:rPr lang="en-GB" dirty="0"/>
              <a:t>VOs) in line with the Voluntary Organisations Act 2007 (Chapter 492 of the Laws of Malta) and that do not carry out an economic activity within the meaning of Article 107 of the Treaty of the Functioning of the European Union</a:t>
            </a:r>
            <a:endParaRPr lang="mt-MT" dirty="0"/>
          </a:p>
        </p:txBody>
      </p:sp>
    </p:spTree>
    <p:extLst>
      <p:ext uri="{BB962C8B-B14F-4D97-AF65-F5344CB8AC3E}">
        <p14:creationId xmlns:p14="http://schemas.microsoft.com/office/powerpoint/2010/main" val="3650182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fontScale="85000" lnSpcReduction="10000"/>
          </a:bodyPr>
          <a:lstStyle/>
          <a:p>
            <a:pPr marL="0" indent="0" algn="just">
              <a:buNone/>
            </a:pPr>
            <a:r>
              <a:rPr lang="en-US" dirty="0"/>
              <a:t>Projects must be </a:t>
            </a:r>
            <a:r>
              <a:rPr lang="en-US" b="1" dirty="0"/>
              <a:t>physically undertaken</a:t>
            </a:r>
            <a:r>
              <a:rPr lang="en-US" dirty="0"/>
              <a:t> in any of the rural localities that constitute the GAL </a:t>
            </a:r>
            <a:r>
              <a:rPr lang="mt-MT" dirty="0"/>
              <a:t>Majjistral </a:t>
            </a:r>
            <a:r>
              <a:rPr lang="en-US" dirty="0"/>
              <a:t>Foundation territory.</a:t>
            </a:r>
            <a:endParaRPr lang="mt-MT" dirty="0"/>
          </a:p>
          <a:p>
            <a:pPr algn="just"/>
            <a:endParaRPr lang="mt-MT" dirty="0"/>
          </a:p>
          <a:p>
            <a:pPr marL="0" indent="0" algn="just">
              <a:buNone/>
            </a:pPr>
            <a:r>
              <a:rPr lang="mt-MT" b="1" dirty="0"/>
              <a:t>L-Imtarfa 		Is-</a:t>
            </a:r>
            <a:r>
              <a:rPr lang="en-US" b="1" dirty="0"/>
              <a:t>Si</a:t>
            </a:r>
            <a:r>
              <a:rPr lang="mt-MT" b="1" dirty="0"/>
              <a:t>ġġ</a:t>
            </a:r>
            <a:r>
              <a:rPr lang="en-US" b="1" dirty="0" err="1"/>
              <a:t>iewi</a:t>
            </a:r>
            <a:r>
              <a:rPr lang="mt-MT" b="1" dirty="0"/>
              <a:t>		Il-</a:t>
            </a:r>
            <a:r>
              <a:rPr lang="en-US" b="1" dirty="0"/>
              <a:t>Mellie</a:t>
            </a:r>
            <a:r>
              <a:rPr lang="mt-MT" b="1" dirty="0"/>
              <a:t>ħ</a:t>
            </a:r>
            <a:r>
              <a:rPr lang="en-US" b="1" dirty="0"/>
              <a:t>a</a:t>
            </a:r>
            <a:endParaRPr lang="mt-MT" b="1" dirty="0"/>
          </a:p>
          <a:p>
            <a:pPr marL="0" indent="0" algn="just">
              <a:buNone/>
            </a:pPr>
            <a:r>
              <a:rPr lang="mt-MT" b="1" dirty="0"/>
              <a:t>Ħal </a:t>
            </a:r>
            <a:r>
              <a:rPr lang="en-US" b="1" dirty="0"/>
              <a:t>G</a:t>
            </a:r>
            <a:r>
              <a:rPr lang="mt-MT" b="1" dirty="0"/>
              <a:t>ħ</a:t>
            </a:r>
            <a:r>
              <a:rPr lang="en-US" b="1" dirty="0" err="1"/>
              <a:t>arg</a:t>
            </a:r>
            <a:r>
              <a:rPr lang="mt-MT" b="1" dirty="0"/>
              <a:t>ħ</a:t>
            </a:r>
            <a:r>
              <a:rPr lang="en-US" b="1" dirty="0" err="1"/>
              <a:t>ur</a:t>
            </a:r>
            <a:r>
              <a:rPr lang="mt-MT" b="1" dirty="0"/>
              <a:t>		L-Imġ</a:t>
            </a:r>
            <a:r>
              <a:rPr lang="en-US" b="1" dirty="0" err="1"/>
              <a:t>arr</a:t>
            </a:r>
            <a:r>
              <a:rPr lang="en-US" b="1" dirty="0"/>
              <a:t> </a:t>
            </a:r>
            <a:r>
              <a:rPr lang="mt-MT" b="1" dirty="0"/>
              <a:t>		L-I</a:t>
            </a:r>
            <a:r>
              <a:rPr lang="en-US" b="1" dirty="0" err="1"/>
              <a:t>klin</a:t>
            </a:r>
            <a:endParaRPr lang="mt-MT" b="1" dirty="0"/>
          </a:p>
          <a:p>
            <a:pPr marL="0" indent="0" algn="just">
              <a:buNone/>
            </a:pPr>
            <a:r>
              <a:rPr lang="mt-MT" b="1" dirty="0"/>
              <a:t>In-</a:t>
            </a:r>
            <a:r>
              <a:rPr lang="en-US" b="1" dirty="0"/>
              <a:t>Naxxar</a:t>
            </a:r>
            <a:r>
              <a:rPr lang="mt-MT" b="1" dirty="0"/>
              <a:t>		Ħ</a:t>
            </a:r>
            <a:r>
              <a:rPr lang="en-US" b="1" dirty="0"/>
              <a:t>ad-</a:t>
            </a:r>
            <a:r>
              <a:rPr lang="en-US" b="1" dirty="0" err="1"/>
              <a:t>Dingli</a:t>
            </a:r>
            <a:r>
              <a:rPr lang="mt-MT" b="1" dirty="0"/>
              <a:t>		Ir-</a:t>
            </a:r>
            <a:r>
              <a:rPr lang="en-US" b="1" dirty="0"/>
              <a:t>Rabat (Malta)</a:t>
            </a:r>
            <a:endParaRPr lang="mt-MT" b="1" dirty="0"/>
          </a:p>
          <a:p>
            <a:pPr marL="0" indent="0" algn="just">
              <a:buNone/>
            </a:pPr>
            <a:r>
              <a:rPr lang="en-US" b="1" dirty="0"/>
              <a:t>S</a:t>
            </a:r>
            <a:r>
              <a:rPr lang="mt-MT" b="1" dirty="0"/>
              <a:t>an Pawl il-</a:t>
            </a:r>
            <a:r>
              <a:rPr lang="en-US" b="1" dirty="0"/>
              <a:t>Ba</a:t>
            </a:r>
            <a:r>
              <a:rPr lang="mt-MT" b="1" dirty="0"/>
              <a:t>ħar	Ħ</a:t>
            </a:r>
            <a:r>
              <a:rPr lang="en-US" b="1" dirty="0"/>
              <a:t>’</a:t>
            </a:r>
            <a:r>
              <a:rPr lang="en-US" b="1" dirty="0" err="1"/>
              <a:t>Attard</a:t>
            </a:r>
            <a:r>
              <a:rPr lang="mt-MT" b="1" dirty="0"/>
              <a:t>		Ħ</a:t>
            </a:r>
            <a:r>
              <a:rPr lang="en-US" b="1" dirty="0"/>
              <a:t>a</a:t>
            </a:r>
            <a:r>
              <a:rPr lang="mt-MT" b="1" dirty="0"/>
              <a:t>ż</a:t>
            </a:r>
            <a:r>
              <a:rPr lang="en-US" b="1" dirty="0"/>
              <a:t>-</a:t>
            </a:r>
            <a:r>
              <a:rPr lang="mt-MT" b="1" dirty="0"/>
              <a:t>Ż</a:t>
            </a:r>
            <a:r>
              <a:rPr lang="en-US" b="1" dirty="0" err="1"/>
              <a:t>ebbu</a:t>
            </a:r>
            <a:r>
              <a:rPr lang="mt-MT" b="1" dirty="0"/>
              <a:t>ġ</a:t>
            </a:r>
          </a:p>
          <a:p>
            <a:pPr marL="0" indent="0" algn="just">
              <a:buNone/>
            </a:pPr>
            <a:r>
              <a:rPr lang="mt-MT" b="1" dirty="0"/>
              <a:t>Il-</a:t>
            </a:r>
            <a:r>
              <a:rPr lang="en-US" b="1" dirty="0" err="1"/>
              <a:t>Mosta</a:t>
            </a:r>
            <a:r>
              <a:rPr lang="mt-MT" b="1" dirty="0"/>
              <a:t>		Is-</a:t>
            </a:r>
            <a:r>
              <a:rPr lang="en-US" b="1" dirty="0" err="1"/>
              <a:t>Swieqi</a:t>
            </a:r>
            <a:r>
              <a:rPr lang="mt-MT" b="1" dirty="0"/>
              <a:t>		L-Im</a:t>
            </a:r>
            <a:r>
              <a:rPr lang="en-US" b="1" dirty="0" err="1"/>
              <a:t>dina</a:t>
            </a:r>
            <a:endParaRPr lang="mt-MT" b="1" dirty="0"/>
          </a:p>
          <a:p>
            <a:pPr marL="0" indent="0" algn="just">
              <a:buNone/>
            </a:pPr>
            <a:r>
              <a:rPr lang="en-US" b="1" dirty="0"/>
              <a:t>San </a:t>
            </a:r>
            <a:r>
              <a:rPr lang="mt-MT" b="1" dirty="0"/>
              <a:t>Ġ</a:t>
            </a:r>
            <a:r>
              <a:rPr lang="en-US" b="1" dirty="0" err="1"/>
              <a:t>wann</a:t>
            </a:r>
            <a:endParaRPr lang="mt-MT" b="1" dirty="0"/>
          </a:p>
          <a:p>
            <a:pPr marL="0" indent="0" algn="just">
              <a:buNone/>
            </a:pPr>
            <a:endParaRPr lang="mt-MT" dirty="0"/>
          </a:p>
          <a:p>
            <a:pPr marL="0" indent="0" algn="just">
              <a:buNone/>
            </a:pPr>
            <a:r>
              <a:rPr lang="en-US" dirty="0"/>
              <a:t>Only Local Councils that have become full-paid members for the (2014-2020) programming period are eligible for funding.</a:t>
            </a:r>
            <a:endParaRPr lang="mt-MT" dirty="0"/>
          </a:p>
        </p:txBody>
      </p:sp>
    </p:spTree>
    <p:extLst>
      <p:ext uri="{BB962C8B-B14F-4D97-AF65-F5344CB8AC3E}">
        <p14:creationId xmlns:p14="http://schemas.microsoft.com/office/powerpoint/2010/main" val="340477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lnSpcReduction="10000"/>
          </a:bodyPr>
          <a:lstStyle/>
          <a:p>
            <a:pPr marL="0" lvl="0" indent="0" algn="just">
              <a:buNone/>
            </a:pPr>
            <a:r>
              <a:rPr lang="en-US" b="1" dirty="0"/>
              <a:t>Eligibility Criteria</a:t>
            </a:r>
          </a:p>
          <a:p>
            <a:pPr lvl="0" algn="just"/>
            <a:endParaRPr lang="mt-MT" b="1" dirty="0"/>
          </a:p>
          <a:p>
            <a:pPr lvl="0" algn="just"/>
            <a:r>
              <a:rPr lang="en-GB" dirty="0"/>
              <a:t>Submitted application (including a Contracting Schedule and Disbursement Schedule) is fully completed and duly filled-in with details required by the Decision Committee to evaluate the application for eligibility and selection;</a:t>
            </a:r>
          </a:p>
          <a:p>
            <a:pPr lvl="0" algn="just"/>
            <a:r>
              <a:rPr lang="en-GB" dirty="0"/>
              <a:t>The applicant (project leader) is able to demonstrate that he/she forms part of (or is the legal representative) the beneficiary/applicant organisation;</a:t>
            </a:r>
          </a:p>
          <a:p>
            <a:pPr lvl="0" algn="just"/>
            <a:endParaRPr lang="mt-MT" dirty="0"/>
          </a:p>
        </p:txBody>
      </p:sp>
    </p:spTree>
    <p:extLst>
      <p:ext uri="{BB962C8B-B14F-4D97-AF65-F5344CB8AC3E}">
        <p14:creationId xmlns:p14="http://schemas.microsoft.com/office/powerpoint/2010/main" val="2626138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fontScale="92500"/>
          </a:bodyPr>
          <a:lstStyle/>
          <a:p>
            <a:pPr marL="0" lvl="0" indent="0" algn="just">
              <a:buNone/>
            </a:pPr>
            <a:r>
              <a:rPr lang="en-US" b="1" dirty="0"/>
              <a:t>Eligibility Criteria</a:t>
            </a:r>
            <a:r>
              <a:rPr lang="mt-MT" b="1" dirty="0"/>
              <a:t> cont.</a:t>
            </a:r>
          </a:p>
          <a:p>
            <a:pPr lvl="0" algn="just"/>
            <a:endParaRPr lang="mt-MT" b="1" dirty="0"/>
          </a:p>
          <a:p>
            <a:pPr lvl="0" algn="just"/>
            <a:r>
              <a:rPr lang="en-GB" dirty="0"/>
              <a:t>At application stage, the applicant is to include a declaration (signed by the VO Commissioner), stating they are line with their respective reporting requirements;</a:t>
            </a:r>
          </a:p>
          <a:p>
            <a:pPr lvl="0" algn="just"/>
            <a:r>
              <a:rPr lang="en-GB" dirty="0"/>
              <a:t>The proposed project will be implemented within the MAGF territory; </a:t>
            </a:r>
          </a:p>
          <a:p>
            <a:pPr lvl="0" algn="just"/>
            <a:r>
              <a:rPr lang="en-GB" dirty="0"/>
              <a:t>The applicant is able to demonstrate evidence of sufficient financial capacity required to finance the project and to fund the private financial component </a:t>
            </a:r>
            <a:endParaRPr lang="mt-MT" dirty="0"/>
          </a:p>
        </p:txBody>
      </p:sp>
    </p:spTree>
    <p:extLst>
      <p:ext uri="{BB962C8B-B14F-4D97-AF65-F5344CB8AC3E}">
        <p14:creationId xmlns:p14="http://schemas.microsoft.com/office/powerpoint/2010/main" val="2860633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lnSpcReduction="10000"/>
          </a:bodyPr>
          <a:lstStyle/>
          <a:p>
            <a:pPr marL="0" lvl="0" indent="0" algn="just">
              <a:buNone/>
            </a:pPr>
            <a:r>
              <a:rPr lang="en-US" b="1" dirty="0"/>
              <a:t>Eligibility Criteria</a:t>
            </a:r>
            <a:r>
              <a:rPr lang="mt-MT" b="1" dirty="0"/>
              <a:t> cont.</a:t>
            </a:r>
          </a:p>
          <a:p>
            <a:pPr lvl="0" algn="just"/>
            <a:endParaRPr lang="mt-MT" b="1" dirty="0"/>
          </a:p>
          <a:p>
            <a:pPr lvl="0" algn="just"/>
            <a:r>
              <a:rPr lang="en-GB" dirty="0"/>
              <a:t>The proposed project contributes to the general and specific objectives of the measure;</a:t>
            </a:r>
          </a:p>
          <a:p>
            <a:pPr lvl="0" algn="just"/>
            <a:r>
              <a:rPr lang="en-GB" dirty="0"/>
              <a:t>The proposed project contributes to at least one indicator target;</a:t>
            </a:r>
          </a:p>
          <a:p>
            <a:pPr lvl="0" algn="just"/>
            <a:r>
              <a:rPr lang="en-GB" dirty="0"/>
              <a:t>The item/artefact/site must be accessible to the general public and must be free of charge. </a:t>
            </a:r>
          </a:p>
          <a:p>
            <a:pPr lvl="0" algn="just"/>
            <a:r>
              <a:rPr lang="en-GB" dirty="0"/>
              <a:t>Between 5% and 10% of the total eligible costs of the project are related to tourism-related promotion, education and information activities.</a:t>
            </a:r>
          </a:p>
        </p:txBody>
      </p:sp>
    </p:spTree>
    <p:extLst>
      <p:ext uri="{BB962C8B-B14F-4D97-AF65-F5344CB8AC3E}">
        <p14:creationId xmlns:p14="http://schemas.microsoft.com/office/powerpoint/2010/main" val="112661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392488"/>
          </a:xfrm>
        </p:spPr>
        <p:txBody>
          <a:bodyPr>
            <a:noAutofit/>
          </a:bodyPr>
          <a:lstStyle/>
          <a:p>
            <a:pPr marL="0" lvl="0" indent="0" algn="just">
              <a:buNone/>
            </a:pPr>
            <a:r>
              <a:rPr lang="mt-MT" sz="2000" b="1" dirty="0"/>
              <a:t>Non-</a:t>
            </a:r>
            <a:r>
              <a:rPr lang="en-US" sz="2000" b="1" dirty="0"/>
              <a:t>Eligibility </a:t>
            </a:r>
            <a:r>
              <a:rPr lang="en-US" sz="2000" b="1" dirty="0" err="1"/>
              <a:t>i</a:t>
            </a:r>
            <a:r>
              <a:rPr lang="mt-MT" sz="2000" b="1" dirty="0"/>
              <a:t>nvestments</a:t>
            </a:r>
          </a:p>
          <a:p>
            <a:pPr lvl="0" algn="just"/>
            <a:endParaRPr lang="mt-MT" sz="2000" b="1" dirty="0"/>
          </a:p>
          <a:p>
            <a:pPr lvl="0" algn="just"/>
            <a:r>
              <a:rPr lang="en-GB" sz="2000" dirty="0"/>
              <a:t>Purchase of land and buildings; </a:t>
            </a:r>
          </a:p>
          <a:p>
            <a:pPr lvl="0" algn="just"/>
            <a:r>
              <a:rPr lang="en-GB" sz="2000" dirty="0"/>
              <a:t>Currency exchange losses; </a:t>
            </a:r>
          </a:p>
          <a:p>
            <a:pPr lvl="0" algn="just"/>
            <a:r>
              <a:rPr lang="en-GB" sz="2000" dirty="0"/>
              <a:t>Provisional installations that are not directly related to the investment (e.g. warehouses for keeping materials for the construction) </a:t>
            </a:r>
          </a:p>
          <a:p>
            <a:pPr lvl="0" algn="just"/>
            <a:r>
              <a:rPr lang="en-GB" sz="2000" dirty="0"/>
              <a:t>Expenditures made before the launch of the call for application (the applicant should refer to Article 60 of Regulation 1305/2013 of the European Parliament and Council. The applicant may at his own risk initiate the implementation of the project as from the date of submission of application);</a:t>
            </a:r>
          </a:p>
        </p:txBody>
      </p:sp>
    </p:spTree>
    <p:extLst>
      <p:ext uri="{BB962C8B-B14F-4D97-AF65-F5344CB8AC3E}">
        <p14:creationId xmlns:p14="http://schemas.microsoft.com/office/powerpoint/2010/main" val="2207133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392488"/>
          </a:xfrm>
        </p:spPr>
        <p:txBody>
          <a:bodyPr>
            <a:noAutofit/>
          </a:bodyPr>
          <a:lstStyle/>
          <a:p>
            <a:pPr marL="0" lvl="0" indent="0" algn="just">
              <a:buNone/>
            </a:pPr>
            <a:r>
              <a:rPr lang="mt-MT" sz="2300" b="1" dirty="0"/>
              <a:t>Non-</a:t>
            </a:r>
            <a:r>
              <a:rPr lang="en-US" sz="2300" b="1" dirty="0"/>
              <a:t>Eligibility </a:t>
            </a:r>
            <a:r>
              <a:rPr lang="en-US" sz="2300" b="1" dirty="0" err="1"/>
              <a:t>i</a:t>
            </a:r>
            <a:r>
              <a:rPr lang="mt-MT" sz="2300" b="1" dirty="0"/>
              <a:t>nvestments</a:t>
            </a:r>
          </a:p>
          <a:p>
            <a:pPr lvl="0" algn="just"/>
            <a:endParaRPr lang="mt-MT" sz="2300" b="1" dirty="0"/>
          </a:p>
          <a:p>
            <a:pPr lvl="0" algn="just"/>
            <a:r>
              <a:rPr lang="en-GB" sz="2300" dirty="0"/>
              <a:t>Income Tax and or other operational costs of the entity applying for the project, including provisions for possible future losses or debts; </a:t>
            </a:r>
          </a:p>
          <a:p>
            <a:pPr lvl="0" algn="just"/>
            <a:r>
              <a:rPr lang="en-GB" sz="2300" dirty="0"/>
              <a:t>Bank Interest; </a:t>
            </a:r>
          </a:p>
          <a:p>
            <a:pPr lvl="0" algn="just"/>
            <a:r>
              <a:rPr lang="en-GB" sz="2300" dirty="0"/>
              <a:t>Inputs which are the subject of a contribution in kind; </a:t>
            </a:r>
          </a:p>
          <a:p>
            <a:pPr lvl="0" algn="just"/>
            <a:r>
              <a:rPr lang="en-GB" sz="2300" dirty="0"/>
              <a:t>Administration fees (salaries, insurance obligations and running costs); </a:t>
            </a:r>
          </a:p>
          <a:p>
            <a:pPr lvl="0" algn="just"/>
            <a:r>
              <a:rPr lang="en-GB" sz="2300" dirty="0"/>
              <a:t>Second-hand equipment;</a:t>
            </a:r>
          </a:p>
        </p:txBody>
      </p:sp>
    </p:spTree>
    <p:extLst>
      <p:ext uri="{BB962C8B-B14F-4D97-AF65-F5344CB8AC3E}">
        <p14:creationId xmlns:p14="http://schemas.microsoft.com/office/powerpoint/2010/main" val="3829597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392488"/>
          </a:xfrm>
        </p:spPr>
        <p:txBody>
          <a:bodyPr>
            <a:noAutofit/>
          </a:bodyPr>
          <a:lstStyle/>
          <a:p>
            <a:pPr marL="0" lvl="0" indent="0" algn="just">
              <a:buNone/>
            </a:pPr>
            <a:r>
              <a:rPr lang="mt-MT" b="1" dirty="0"/>
              <a:t>Non-</a:t>
            </a:r>
            <a:r>
              <a:rPr lang="en-US" b="1" dirty="0"/>
              <a:t>Eligibility </a:t>
            </a:r>
            <a:r>
              <a:rPr lang="en-US" b="1" dirty="0" err="1"/>
              <a:t>i</a:t>
            </a:r>
            <a:r>
              <a:rPr lang="mt-MT" b="1" dirty="0"/>
              <a:t>nvestments</a:t>
            </a:r>
          </a:p>
          <a:p>
            <a:pPr lvl="0" algn="just"/>
            <a:endParaRPr lang="mt-MT" b="1" dirty="0"/>
          </a:p>
          <a:p>
            <a:pPr algn="just"/>
            <a:r>
              <a:rPr lang="en-GB" dirty="0"/>
              <a:t>Value Added Tax (except where it is non-recoverable under national VAT legislation). Refer to section 10 of these guidance notes. </a:t>
            </a:r>
            <a:endParaRPr lang="mt-MT" dirty="0"/>
          </a:p>
          <a:p>
            <a:pPr lvl="0" algn="just"/>
            <a:r>
              <a:rPr lang="en-GB" dirty="0"/>
              <a:t>Work in kind </a:t>
            </a:r>
          </a:p>
          <a:p>
            <a:pPr lvl="0" algn="just"/>
            <a:r>
              <a:rPr lang="en-GB" dirty="0"/>
              <a:t>Statutory fines and penalties </a:t>
            </a:r>
          </a:p>
          <a:p>
            <a:pPr lvl="0" algn="just"/>
            <a:r>
              <a:rPr lang="en-GB" dirty="0"/>
              <a:t>Planning Authority Fees</a:t>
            </a:r>
            <a:endParaRPr lang="mt-MT" dirty="0"/>
          </a:p>
        </p:txBody>
      </p:sp>
    </p:spTree>
    <p:extLst>
      <p:ext uri="{BB962C8B-B14F-4D97-AF65-F5344CB8AC3E}">
        <p14:creationId xmlns:p14="http://schemas.microsoft.com/office/powerpoint/2010/main" val="3131270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1800" b="1" dirty="0"/>
              <a:t>Aid Intensities</a:t>
            </a:r>
            <a:endParaRPr lang="mt-MT" sz="1800" b="1" dirty="0"/>
          </a:p>
          <a:p>
            <a:pPr algn="just"/>
            <a:endParaRPr lang="mt-MT" sz="1800" dirty="0"/>
          </a:p>
          <a:p>
            <a:pPr algn="just"/>
            <a:r>
              <a:rPr lang="en-US" sz="1800" dirty="0"/>
              <a:t>A beneficiary will be granted the following financial assistance should the proposed investment be selected:</a:t>
            </a:r>
            <a:endParaRPr lang="mt-MT" sz="1800" dirty="0"/>
          </a:p>
          <a:p>
            <a:pPr algn="just"/>
            <a:endParaRPr lang="mt-MT" sz="1800" dirty="0"/>
          </a:p>
          <a:p>
            <a:pPr lvl="0" algn="just"/>
            <a:r>
              <a:rPr lang="en-US" sz="1800" dirty="0"/>
              <a:t>80% of the total eligible expenditure. </a:t>
            </a:r>
            <a:endParaRPr lang="mt-MT" sz="1800" dirty="0"/>
          </a:p>
          <a:p>
            <a:pPr lvl="0" algn="just"/>
            <a:endParaRPr lang="mt-MT" sz="1800" dirty="0"/>
          </a:p>
          <a:p>
            <a:pPr algn="just"/>
            <a:r>
              <a:rPr lang="en-US" sz="1800" dirty="0"/>
              <a:t>The other 20% of the total eligible expenditure must be borne by the applicant.</a:t>
            </a:r>
            <a:endParaRPr lang="mt-MT" sz="1800" dirty="0"/>
          </a:p>
          <a:p>
            <a:pPr algn="just"/>
            <a:endParaRPr lang="mt-MT" sz="1800" dirty="0"/>
          </a:p>
          <a:p>
            <a:pPr algn="just"/>
            <a:r>
              <a:rPr lang="en-US" sz="1800" b="1" dirty="0"/>
              <a:t>The VAT element has to be borne by the applicant (except where it is non-recoverable under National VAT legislation)</a:t>
            </a:r>
            <a:endParaRPr lang="mt-MT" sz="1800" dirty="0"/>
          </a:p>
        </p:txBody>
      </p:sp>
    </p:spTree>
    <p:extLst>
      <p:ext uri="{BB962C8B-B14F-4D97-AF65-F5344CB8AC3E}">
        <p14:creationId xmlns:p14="http://schemas.microsoft.com/office/powerpoint/2010/main" val="2816792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8694"/>
            <a:ext cx="8229600" cy="922114"/>
          </a:xfrm>
        </p:spPr>
        <p:txBody>
          <a:bodyPr>
            <a:normAutofit fontScale="90000"/>
          </a:bodyPr>
          <a:lstStyle/>
          <a:p>
            <a:r>
              <a:rPr lang="mt-MT" b="1" i="1" dirty="0"/>
              <a:t>INFORMATION SEMINAR</a:t>
            </a:r>
          </a:p>
        </p:txBody>
      </p:sp>
      <p:sp>
        <p:nvSpPr>
          <p:cNvPr id="5" name="Title 1"/>
          <p:cNvSpPr txBox="1">
            <a:spLocks/>
          </p:cNvSpPr>
          <p:nvPr/>
        </p:nvSpPr>
        <p:spPr>
          <a:xfrm>
            <a:off x="609600" y="5603230"/>
            <a:ext cx="8229600" cy="9221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mt-MT" dirty="0"/>
          </a:p>
        </p:txBody>
      </p:sp>
      <p:sp>
        <p:nvSpPr>
          <p:cNvPr id="3" name="Content Placeholder 2"/>
          <p:cNvSpPr>
            <a:spLocks noGrp="1"/>
          </p:cNvSpPr>
          <p:nvPr>
            <p:ph idx="1"/>
          </p:nvPr>
        </p:nvSpPr>
        <p:spPr/>
        <p:txBody>
          <a:bodyPr/>
          <a:lstStyle/>
          <a:p>
            <a:pPr marL="0" indent="0" algn="ctr">
              <a:buNone/>
            </a:pPr>
            <a:endParaRPr lang="mt-MT" dirty="0"/>
          </a:p>
          <a:p>
            <a:pPr marL="0" indent="0" algn="ctr">
              <a:buNone/>
            </a:pPr>
            <a:r>
              <a:rPr lang="en-GB" b="1" i="1" dirty="0"/>
              <a:t>Measure 1: Restoration of Assets of Artistic and Cultural Value</a:t>
            </a:r>
          </a:p>
          <a:p>
            <a:pPr marL="0" indent="0" algn="ctr">
              <a:buNone/>
            </a:pPr>
            <a:endParaRPr lang="mt-MT" dirty="0"/>
          </a:p>
          <a:p>
            <a:pPr marL="0" indent="0" algn="ctr">
              <a:buNone/>
            </a:pPr>
            <a:r>
              <a:rPr lang="en-GB" dirty="0"/>
              <a:t> </a:t>
            </a:r>
            <a:endParaRPr lang="mt-MT" dirty="0"/>
          </a:p>
          <a:p>
            <a:pPr marL="0" indent="0" algn="ctr">
              <a:buNone/>
            </a:pPr>
            <a:endParaRPr lang="mt-MT" dirty="0"/>
          </a:p>
          <a:p>
            <a:pPr marL="0" indent="0" algn="ctr">
              <a:buNone/>
            </a:pPr>
            <a:r>
              <a:rPr lang="mt-MT" dirty="0"/>
              <a:t>16 MARCH 2020</a:t>
            </a:r>
          </a:p>
          <a:p>
            <a:pPr marL="0" indent="0" algn="ctr">
              <a:buNone/>
            </a:pPr>
            <a:endParaRPr lang="mt-MT" dirty="0"/>
          </a:p>
          <a:p>
            <a:pPr marL="0" indent="0" algn="ctr">
              <a:buNone/>
            </a:pPr>
            <a:r>
              <a:rPr lang="mt-MT" dirty="0"/>
              <a:t>5:00 p.m.</a:t>
            </a:r>
          </a:p>
        </p:txBody>
      </p:sp>
    </p:spTree>
    <p:extLst>
      <p:ext uri="{BB962C8B-B14F-4D97-AF65-F5344CB8AC3E}">
        <p14:creationId xmlns:p14="http://schemas.microsoft.com/office/powerpoint/2010/main" val="3990855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3200" b="1" dirty="0"/>
              <a:t>Budget</a:t>
            </a:r>
            <a:endParaRPr lang="mt-MT" sz="3200" b="1" dirty="0"/>
          </a:p>
          <a:p>
            <a:pPr algn="just"/>
            <a:endParaRPr lang="mt-MT" sz="3200" dirty="0"/>
          </a:p>
          <a:p>
            <a:pPr algn="just"/>
            <a:r>
              <a:rPr lang="en-US" sz="3200" dirty="0"/>
              <a:t>The total allocated funds for this call is set at </a:t>
            </a:r>
            <a:r>
              <a:rPr lang="en-US" sz="3200" b="1" dirty="0"/>
              <a:t>€358,</a:t>
            </a:r>
            <a:r>
              <a:rPr lang="mt-MT" sz="3200" b="1" dirty="0"/>
              <a:t>00</a:t>
            </a:r>
            <a:r>
              <a:rPr lang="en-US" sz="3200" b="1" dirty="0"/>
              <a:t>0</a:t>
            </a:r>
            <a:r>
              <a:rPr lang="en-US" sz="3200" dirty="0"/>
              <a:t> of which </a:t>
            </a:r>
            <a:r>
              <a:rPr lang="en-GB" sz="3200" dirty="0"/>
              <a:t>75% will be financed through the EAFRD whilst the remaining 25% will be financed through Malta funds.</a:t>
            </a:r>
          </a:p>
          <a:p>
            <a:pPr marL="0" indent="0" algn="just">
              <a:buNone/>
            </a:pPr>
            <a:endParaRPr lang="en-GB" sz="2200" dirty="0"/>
          </a:p>
        </p:txBody>
      </p:sp>
    </p:spTree>
    <p:extLst>
      <p:ext uri="{BB962C8B-B14F-4D97-AF65-F5344CB8AC3E}">
        <p14:creationId xmlns:p14="http://schemas.microsoft.com/office/powerpoint/2010/main" val="386383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B384B-3792-478C-AB84-940F337CA650}"/>
              </a:ext>
            </a:extLst>
          </p:cNvPr>
          <p:cNvSpPr>
            <a:spLocks noGrp="1"/>
          </p:cNvSpPr>
          <p:nvPr>
            <p:ph type="title"/>
          </p:nvPr>
        </p:nvSpPr>
        <p:spPr>
          <a:xfrm>
            <a:off x="457200" y="0"/>
            <a:ext cx="8229600" cy="1772816"/>
          </a:xfrm>
        </p:spPr>
        <p:txBody>
          <a:bodyPr/>
          <a:lstStyle/>
          <a:p>
            <a:r>
              <a:rPr lang="en-GB" sz="4300" b="1" i="1" dirty="0"/>
              <a:t>Measure </a:t>
            </a:r>
            <a:r>
              <a:rPr lang="mt-MT" sz="4300" b="1" i="1" dirty="0"/>
              <a:t>1</a:t>
            </a:r>
            <a:r>
              <a:rPr lang="en-GB" sz="4300" b="1" i="1" dirty="0"/>
              <a:t>: Restoration of Assets of Artistic and Cultural Value</a:t>
            </a:r>
            <a:endParaRPr lang="en-GB" sz="4300" dirty="0"/>
          </a:p>
        </p:txBody>
      </p:sp>
      <p:sp>
        <p:nvSpPr>
          <p:cNvPr id="3" name="Content Placeholder 2">
            <a:extLst>
              <a:ext uri="{FF2B5EF4-FFF2-40B4-BE49-F238E27FC236}">
                <a16:creationId xmlns:a16="http://schemas.microsoft.com/office/drawing/2014/main" id="{AE8AC609-8064-414F-A1E8-B161E1205BD0}"/>
              </a:ext>
            </a:extLst>
          </p:cNvPr>
          <p:cNvSpPr>
            <a:spLocks noGrp="1"/>
          </p:cNvSpPr>
          <p:nvPr>
            <p:ph idx="1"/>
          </p:nvPr>
        </p:nvSpPr>
        <p:spPr>
          <a:xfrm>
            <a:off x="457200" y="1988840"/>
            <a:ext cx="8229600" cy="4137323"/>
          </a:xfrm>
        </p:spPr>
        <p:txBody>
          <a:bodyPr>
            <a:normAutofit fontScale="92500" lnSpcReduction="10000"/>
          </a:bodyPr>
          <a:lstStyle/>
          <a:p>
            <a:pPr marL="0" indent="0" algn="just">
              <a:buNone/>
            </a:pPr>
            <a:r>
              <a:rPr lang="en-US" b="1" dirty="0"/>
              <a:t>Budget cont.</a:t>
            </a:r>
            <a:endParaRPr lang="mt-MT" b="1" dirty="0"/>
          </a:p>
          <a:p>
            <a:pPr algn="just"/>
            <a:endParaRPr lang="mt-MT" dirty="0"/>
          </a:p>
          <a:p>
            <a:pPr algn="just"/>
            <a:r>
              <a:rPr lang="en-GB" dirty="0"/>
              <a:t>The following capping levels shall apply:</a:t>
            </a:r>
          </a:p>
          <a:p>
            <a:pPr algn="just"/>
            <a:r>
              <a:rPr lang="en-GB" b="1" dirty="0"/>
              <a:t>Actions for the restoration of small-scale sites shall be capped at a total eligible cost of 40,000 EUR; actions for the restoration of objects shall not exceed a total eligible cost of 12,000 EUR. </a:t>
            </a:r>
            <a:endParaRPr lang="en-GB" dirty="0"/>
          </a:p>
          <a:p>
            <a:pPr algn="just"/>
            <a:endParaRPr lang="mt-MT" dirty="0"/>
          </a:p>
          <a:p>
            <a:pPr algn="just"/>
            <a:r>
              <a:rPr lang="en-US" dirty="0"/>
              <a:t>In the case of oversubscription of the call, the </a:t>
            </a:r>
            <a:r>
              <a:rPr lang="mt-MT" dirty="0"/>
              <a:t>MAGF </a:t>
            </a:r>
            <a:r>
              <a:rPr lang="en-US" dirty="0"/>
              <a:t>reserve</a:t>
            </a:r>
            <a:r>
              <a:rPr lang="mt-MT" dirty="0"/>
              <a:t>s</a:t>
            </a:r>
            <a:r>
              <a:rPr lang="en-US" dirty="0"/>
              <a:t> the right to allocate additional funds to this measure following approval by the Managing Authority and ARPA.</a:t>
            </a:r>
            <a:endParaRPr lang="en-GB" dirty="0"/>
          </a:p>
        </p:txBody>
      </p:sp>
    </p:spTree>
    <p:extLst>
      <p:ext uri="{BB962C8B-B14F-4D97-AF65-F5344CB8AC3E}">
        <p14:creationId xmlns:p14="http://schemas.microsoft.com/office/powerpoint/2010/main" val="2898718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346348834"/>
              </p:ext>
            </p:extLst>
          </p:nvPr>
        </p:nvGraphicFramePr>
        <p:xfrm>
          <a:off x="611563" y="4509120"/>
          <a:ext cx="7992884" cy="1440160"/>
        </p:xfrm>
        <a:graphic>
          <a:graphicData uri="http://schemas.openxmlformats.org/drawingml/2006/table">
            <a:tbl>
              <a:tblPr firstRow="1" firstCol="1" bandRow="1">
                <a:tableStyleId>{5C22544A-7EE6-4342-B048-85BDC9FD1C3A}</a:tableStyleId>
              </a:tblPr>
              <a:tblGrid>
                <a:gridCol w="974548">
                  <a:extLst>
                    <a:ext uri="{9D8B030D-6E8A-4147-A177-3AD203B41FA5}">
                      <a16:colId xmlns:a16="http://schemas.microsoft.com/office/drawing/2014/main" val="20000"/>
                    </a:ext>
                  </a:extLst>
                </a:gridCol>
                <a:gridCol w="974548">
                  <a:extLst>
                    <a:ext uri="{9D8B030D-6E8A-4147-A177-3AD203B41FA5}">
                      <a16:colId xmlns:a16="http://schemas.microsoft.com/office/drawing/2014/main" val="20001"/>
                    </a:ext>
                  </a:extLst>
                </a:gridCol>
                <a:gridCol w="974548">
                  <a:extLst>
                    <a:ext uri="{9D8B030D-6E8A-4147-A177-3AD203B41FA5}">
                      <a16:colId xmlns:a16="http://schemas.microsoft.com/office/drawing/2014/main" val="20002"/>
                    </a:ext>
                  </a:extLst>
                </a:gridCol>
                <a:gridCol w="1009068">
                  <a:extLst>
                    <a:ext uri="{9D8B030D-6E8A-4147-A177-3AD203B41FA5}">
                      <a16:colId xmlns:a16="http://schemas.microsoft.com/office/drawing/2014/main" val="20003"/>
                    </a:ext>
                  </a:extLst>
                </a:gridCol>
                <a:gridCol w="1009068">
                  <a:extLst>
                    <a:ext uri="{9D8B030D-6E8A-4147-A177-3AD203B41FA5}">
                      <a16:colId xmlns:a16="http://schemas.microsoft.com/office/drawing/2014/main" val="20004"/>
                    </a:ext>
                  </a:extLst>
                </a:gridCol>
                <a:gridCol w="1009068">
                  <a:extLst>
                    <a:ext uri="{9D8B030D-6E8A-4147-A177-3AD203B41FA5}">
                      <a16:colId xmlns:a16="http://schemas.microsoft.com/office/drawing/2014/main" val="20005"/>
                    </a:ext>
                  </a:extLst>
                </a:gridCol>
                <a:gridCol w="1009068">
                  <a:extLst>
                    <a:ext uri="{9D8B030D-6E8A-4147-A177-3AD203B41FA5}">
                      <a16:colId xmlns:a16="http://schemas.microsoft.com/office/drawing/2014/main" val="20006"/>
                    </a:ext>
                  </a:extLst>
                </a:gridCol>
                <a:gridCol w="1032968">
                  <a:extLst>
                    <a:ext uri="{9D8B030D-6E8A-4147-A177-3AD203B41FA5}">
                      <a16:colId xmlns:a16="http://schemas.microsoft.com/office/drawing/2014/main" val="20007"/>
                    </a:ext>
                  </a:extLst>
                </a:gridCol>
              </a:tblGrid>
              <a:tr h="343766">
                <a:tc gridSpan="8">
                  <a:txBody>
                    <a:bodyPr/>
                    <a:lstStyle/>
                    <a:p>
                      <a:pPr algn="ctr">
                        <a:spcBef>
                          <a:spcPts val="1200"/>
                        </a:spcBef>
                        <a:spcAft>
                          <a:spcPts val="0"/>
                        </a:spcAft>
                      </a:pPr>
                      <a:r>
                        <a:rPr lang="mt-MT" sz="1400" b="1" kern="1200" dirty="0">
                          <a:solidFill>
                            <a:schemeClr val="lt1"/>
                          </a:solidFill>
                          <a:effectLst/>
                          <a:latin typeface="+mj-lt"/>
                          <a:ea typeface="+mn-ea"/>
                          <a:cs typeface="+mn-cs"/>
                        </a:rPr>
                        <a:t>MEASURE </a:t>
                      </a:r>
                      <a:r>
                        <a:rPr lang="en-GB" sz="1400" b="1" kern="1200" dirty="0">
                          <a:solidFill>
                            <a:schemeClr val="lt1"/>
                          </a:solidFill>
                          <a:effectLst/>
                          <a:latin typeface="+mj-lt"/>
                          <a:ea typeface="+mn-ea"/>
                          <a:cs typeface="+mn-cs"/>
                        </a:rPr>
                        <a:t>2</a:t>
                      </a:r>
                      <a:r>
                        <a:rPr lang="mt-MT" sz="1400" b="1" kern="1200" dirty="0">
                          <a:solidFill>
                            <a:schemeClr val="lt1"/>
                          </a:solidFill>
                          <a:effectLst/>
                          <a:latin typeface="+mj-lt"/>
                          <a:ea typeface="+mn-ea"/>
                          <a:cs typeface="+mn-cs"/>
                        </a:rPr>
                        <a:t> – BUDGET €</a:t>
                      </a:r>
                      <a:r>
                        <a:rPr lang="en-GB" sz="1400" b="1" kern="1200" dirty="0">
                          <a:solidFill>
                            <a:schemeClr val="lt1"/>
                          </a:solidFill>
                          <a:effectLst/>
                          <a:latin typeface="+mj-lt"/>
                          <a:ea typeface="+mn-ea"/>
                          <a:cs typeface="+mn-cs"/>
                        </a:rPr>
                        <a:t>358</a:t>
                      </a:r>
                      <a:r>
                        <a:rPr lang="mt-MT" sz="1400" b="1" kern="1200" dirty="0">
                          <a:solidFill>
                            <a:schemeClr val="lt1"/>
                          </a:solidFill>
                          <a:effectLst/>
                          <a:latin typeface="+mj-lt"/>
                          <a:ea typeface="+mn-ea"/>
                          <a:cs typeface="+mn-cs"/>
                        </a:rPr>
                        <a:t>,000</a:t>
                      </a:r>
                    </a:p>
                  </a:txBody>
                  <a:tcPr marL="68580" marR="68580" marT="0" marB="0"/>
                </a:tc>
                <a:tc hMerge="1">
                  <a:txBody>
                    <a:bodyPr/>
                    <a:lstStyle/>
                    <a:p>
                      <a:endParaRPr lang="mt-MT"/>
                    </a:p>
                  </a:txBody>
                  <a:tcPr/>
                </a:tc>
                <a:tc hMerge="1">
                  <a:txBody>
                    <a:bodyPr/>
                    <a:lstStyle/>
                    <a:p>
                      <a:endParaRPr lang="mt-MT"/>
                    </a:p>
                  </a:txBody>
                  <a:tcPr/>
                </a:tc>
                <a:tc hMerge="1">
                  <a:txBody>
                    <a:bodyPr/>
                    <a:lstStyle/>
                    <a:p>
                      <a:endParaRPr lang="mt-MT"/>
                    </a:p>
                  </a:txBody>
                  <a:tcPr/>
                </a:tc>
                <a:tc hMerge="1">
                  <a:txBody>
                    <a:bodyPr/>
                    <a:lstStyle/>
                    <a:p>
                      <a:endParaRPr lang="mt-MT"/>
                    </a:p>
                  </a:txBody>
                  <a:tcPr/>
                </a:tc>
                <a:tc hMerge="1">
                  <a:txBody>
                    <a:bodyPr/>
                    <a:lstStyle/>
                    <a:p>
                      <a:endParaRPr lang="mt-MT"/>
                    </a:p>
                  </a:txBody>
                  <a:tcPr/>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0"/>
                  </a:ext>
                </a:extLst>
              </a:tr>
              <a:tr h="328919">
                <a:tc>
                  <a:txBody>
                    <a:bodyPr/>
                    <a:lstStyle/>
                    <a:p>
                      <a:pPr marL="0" algn="ctr" defTabSz="914400" rtl="0" eaLnBrk="1" latinLnBrk="0" hangingPunct="1">
                        <a:spcBef>
                          <a:spcPts val="1200"/>
                        </a:spcBef>
                        <a:spcAft>
                          <a:spcPts val="0"/>
                        </a:spcAft>
                      </a:pPr>
                      <a:r>
                        <a:rPr lang="mt-MT" sz="1400" b="1" kern="1200" dirty="0">
                          <a:solidFill>
                            <a:schemeClr val="lt1"/>
                          </a:solidFill>
                          <a:effectLst/>
                          <a:latin typeface="+mj-lt"/>
                          <a:ea typeface="+mn-ea"/>
                          <a:cs typeface="+mn-cs"/>
                        </a:rPr>
                        <a:t>Launch</a:t>
                      </a:r>
                    </a:p>
                  </a:txBody>
                  <a:tcPr marL="68580" marR="68580" marT="0" marB="0"/>
                </a:tc>
                <a:tc>
                  <a:txBody>
                    <a:bodyPr/>
                    <a:lstStyle/>
                    <a:p>
                      <a:pPr algn="ctr">
                        <a:spcBef>
                          <a:spcPts val="1200"/>
                        </a:spcBef>
                        <a:spcAft>
                          <a:spcPts val="0"/>
                        </a:spcAft>
                      </a:pPr>
                      <a:r>
                        <a:rPr lang="mt-MT" sz="1600" b="1" dirty="0">
                          <a:effectLst/>
                          <a:latin typeface="+mj-lt"/>
                        </a:rPr>
                        <a:t>Block 1</a:t>
                      </a:r>
                      <a:endParaRPr lang="mt-MT" sz="1600" b="1" dirty="0">
                        <a:effectLst/>
                        <a:latin typeface="+mj-lt"/>
                        <a:ea typeface="MS Mincho"/>
                        <a:cs typeface="Times New Roman"/>
                      </a:endParaRPr>
                    </a:p>
                  </a:txBody>
                  <a:tcPr marL="68580" marR="68580" marT="0" marB="0" anchor="ctr"/>
                </a:tc>
                <a:tc rowSpan="2">
                  <a:txBody>
                    <a:bodyPr/>
                    <a:lstStyle/>
                    <a:p>
                      <a:pPr algn="ctr">
                        <a:spcBef>
                          <a:spcPts val="1200"/>
                        </a:spcBef>
                        <a:spcAft>
                          <a:spcPts val="0"/>
                        </a:spcAft>
                      </a:pPr>
                      <a:r>
                        <a:rPr lang="mt-MT" sz="1200" dirty="0">
                          <a:effectLst/>
                          <a:latin typeface="+mj-lt"/>
                        </a:rPr>
                        <a:t>Subject to Funds Availibility</a:t>
                      </a:r>
                      <a:endParaRPr lang="mt-MT" sz="1800" dirty="0">
                        <a:effectLst/>
                        <a:latin typeface="+mj-lt"/>
                        <a:ea typeface="MS Mincho"/>
                        <a:cs typeface="Times New Roman"/>
                      </a:endParaRPr>
                    </a:p>
                  </a:txBody>
                  <a:tcPr marL="68580" marR="68580" marT="0" marB="0"/>
                </a:tc>
                <a:tc>
                  <a:txBody>
                    <a:bodyPr/>
                    <a:lstStyle/>
                    <a:p>
                      <a:pPr marL="0" algn="ctr" defTabSz="914400" rtl="0" eaLnBrk="1" latinLnBrk="0" hangingPunct="1">
                        <a:spcBef>
                          <a:spcPts val="1200"/>
                        </a:spcBef>
                        <a:spcAft>
                          <a:spcPts val="0"/>
                        </a:spcAft>
                      </a:pPr>
                      <a:r>
                        <a:rPr lang="mt-MT" sz="1600" b="1" kern="1200" dirty="0">
                          <a:solidFill>
                            <a:schemeClr val="dk1"/>
                          </a:solidFill>
                          <a:effectLst/>
                          <a:latin typeface="+mj-lt"/>
                          <a:ea typeface="+mn-ea"/>
                          <a:cs typeface="+mn-cs"/>
                        </a:rPr>
                        <a:t>Block 2</a:t>
                      </a:r>
                    </a:p>
                  </a:txBody>
                  <a:tcPr marL="68580" marR="68580" marT="0" marB="0"/>
                </a:tc>
                <a:tc rowSpan="2">
                  <a:txBody>
                    <a:bodyPr/>
                    <a:lstStyle/>
                    <a:p>
                      <a:pPr marL="0" algn="ctr" defTabSz="914400" rtl="0" eaLnBrk="1" latinLnBrk="0" hangingPunct="1">
                        <a:spcBef>
                          <a:spcPts val="1200"/>
                        </a:spcBef>
                        <a:spcAft>
                          <a:spcPts val="0"/>
                        </a:spcAft>
                      </a:pPr>
                      <a:r>
                        <a:rPr lang="mt-MT" sz="1200" kern="1200" dirty="0">
                          <a:solidFill>
                            <a:schemeClr val="dk1"/>
                          </a:solidFill>
                          <a:effectLst/>
                          <a:latin typeface="+mj-lt"/>
                          <a:ea typeface="+mn-ea"/>
                          <a:cs typeface="+mn-cs"/>
                        </a:rPr>
                        <a:t>Subject to Funds Availibility</a:t>
                      </a:r>
                    </a:p>
                  </a:txBody>
                  <a:tcPr marL="68580" marR="68580" marT="0" marB="0"/>
                </a:tc>
                <a:tc>
                  <a:txBody>
                    <a:bodyPr/>
                    <a:lstStyle/>
                    <a:p>
                      <a:pPr marL="0" algn="ctr" defTabSz="914400" rtl="0" eaLnBrk="1" latinLnBrk="0" hangingPunct="1">
                        <a:spcBef>
                          <a:spcPts val="1200"/>
                        </a:spcBef>
                        <a:spcAft>
                          <a:spcPts val="0"/>
                        </a:spcAft>
                      </a:pPr>
                      <a:r>
                        <a:rPr lang="mt-MT" sz="1600" b="1" kern="1200">
                          <a:solidFill>
                            <a:schemeClr val="dk1"/>
                          </a:solidFill>
                          <a:effectLst/>
                          <a:latin typeface="+mj-lt"/>
                          <a:ea typeface="+mn-ea"/>
                          <a:cs typeface="+mn-cs"/>
                        </a:rPr>
                        <a:t>Block 3</a:t>
                      </a:r>
                    </a:p>
                  </a:txBody>
                  <a:tcPr marL="68580" marR="68580" marT="0" marB="0"/>
                </a:tc>
                <a:tc rowSpan="2">
                  <a:txBody>
                    <a:bodyPr/>
                    <a:lstStyle/>
                    <a:p>
                      <a:pPr marL="0" algn="ctr" defTabSz="914400" rtl="0" eaLnBrk="1" latinLnBrk="0" hangingPunct="1">
                        <a:spcBef>
                          <a:spcPts val="1200"/>
                        </a:spcBef>
                        <a:spcAft>
                          <a:spcPts val="0"/>
                        </a:spcAft>
                      </a:pPr>
                      <a:r>
                        <a:rPr lang="mt-MT" sz="1200" kern="1200" dirty="0">
                          <a:solidFill>
                            <a:schemeClr val="dk1"/>
                          </a:solidFill>
                          <a:effectLst/>
                          <a:latin typeface="+mj-lt"/>
                          <a:ea typeface="+mn-ea"/>
                          <a:cs typeface="+mn-cs"/>
                        </a:rPr>
                        <a:t>Subject to Funds Availibility</a:t>
                      </a:r>
                    </a:p>
                  </a:txBody>
                  <a:tcPr marL="68580" marR="68580" marT="0" marB="0"/>
                </a:tc>
                <a:tc>
                  <a:txBody>
                    <a:bodyPr/>
                    <a:lstStyle/>
                    <a:p>
                      <a:pPr marL="0" algn="ctr" defTabSz="914400" rtl="0" eaLnBrk="1" latinLnBrk="0" hangingPunct="1">
                        <a:spcBef>
                          <a:spcPts val="1200"/>
                        </a:spcBef>
                        <a:spcAft>
                          <a:spcPts val="0"/>
                        </a:spcAft>
                      </a:pPr>
                      <a:r>
                        <a:rPr lang="mt-MT" sz="1600" b="1" kern="1200">
                          <a:solidFill>
                            <a:schemeClr val="dk1"/>
                          </a:solidFill>
                          <a:effectLst/>
                          <a:latin typeface="+mj-lt"/>
                          <a:ea typeface="+mn-ea"/>
                          <a:cs typeface="+mn-cs"/>
                        </a:rPr>
                        <a:t>Block 4</a:t>
                      </a:r>
                    </a:p>
                  </a:txBody>
                  <a:tcPr marL="68580" marR="68580" marT="0" marB="0"/>
                </a:tc>
                <a:extLst>
                  <a:ext uri="{0D108BD9-81ED-4DB2-BD59-A6C34878D82A}">
                    <a16:rowId xmlns:a16="http://schemas.microsoft.com/office/drawing/2014/main" val="10001"/>
                  </a:ext>
                </a:extLst>
              </a:tr>
              <a:tr h="767475">
                <a:tc>
                  <a:txBody>
                    <a:bodyPr/>
                    <a:lstStyle/>
                    <a:p>
                      <a:pPr algn="ctr">
                        <a:spcBef>
                          <a:spcPts val="1200"/>
                        </a:spcBef>
                        <a:spcAft>
                          <a:spcPts val="0"/>
                        </a:spcAft>
                      </a:pPr>
                      <a:r>
                        <a:rPr lang="en-GB" sz="1400" b="1" kern="1200" dirty="0">
                          <a:solidFill>
                            <a:schemeClr val="lt1"/>
                          </a:solidFill>
                          <a:effectLst/>
                          <a:latin typeface="+mj-lt"/>
                          <a:ea typeface="+mn-ea"/>
                          <a:cs typeface="+mn-cs"/>
                        </a:rPr>
                        <a:t>16</a:t>
                      </a:r>
                      <a:r>
                        <a:rPr lang="mt-MT" sz="1400" b="1" kern="1200" dirty="0">
                          <a:solidFill>
                            <a:schemeClr val="lt1"/>
                          </a:solidFill>
                          <a:effectLst/>
                          <a:latin typeface="+mj-lt"/>
                          <a:ea typeface="+mn-ea"/>
                          <a:cs typeface="+mn-cs"/>
                        </a:rPr>
                        <a:t>.0</a:t>
                      </a:r>
                      <a:r>
                        <a:rPr lang="en-GB" sz="1400" b="1" kern="1200" dirty="0">
                          <a:solidFill>
                            <a:schemeClr val="lt1"/>
                          </a:solidFill>
                          <a:effectLst/>
                          <a:latin typeface="+mj-lt"/>
                          <a:ea typeface="+mn-ea"/>
                          <a:cs typeface="+mn-cs"/>
                        </a:rPr>
                        <a:t>3</a:t>
                      </a:r>
                      <a:r>
                        <a:rPr lang="mt-MT" sz="1400" b="1" kern="1200" dirty="0">
                          <a:solidFill>
                            <a:schemeClr val="lt1"/>
                          </a:solidFill>
                          <a:effectLst/>
                          <a:latin typeface="+mj-lt"/>
                          <a:ea typeface="+mn-ea"/>
                          <a:cs typeface="+mn-cs"/>
                        </a:rPr>
                        <a:t>.</a:t>
                      </a:r>
                      <a:r>
                        <a:rPr lang="en-GB" sz="1400" b="1" kern="1200" dirty="0">
                          <a:solidFill>
                            <a:schemeClr val="lt1"/>
                          </a:solidFill>
                          <a:effectLst/>
                          <a:latin typeface="+mj-lt"/>
                          <a:ea typeface="+mn-ea"/>
                          <a:cs typeface="+mn-cs"/>
                        </a:rPr>
                        <a:t>20</a:t>
                      </a:r>
                      <a:endParaRPr lang="mt-MT" sz="1400" b="1" kern="1200" dirty="0">
                        <a:solidFill>
                          <a:schemeClr val="lt1"/>
                        </a:solidFill>
                        <a:effectLst/>
                        <a:latin typeface="+mj-lt"/>
                        <a:ea typeface="+mn-ea"/>
                        <a:cs typeface="+mn-cs"/>
                      </a:endParaRPr>
                    </a:p>
                  </a:txBody>
                  <a:tcPr marL="68580" marR="68580" marT="0" marB="0"/>
                </a:tc>
                <a:tc>
                  <a:txBody>
                    <a:bodyPr/>
                    <a:lstStyle/>
                    <a:p>
                      <a:pPr algn="ctr">
                        <a:spcBef>
                          <a:spcPts val="1200"/>
                        </a:spcBef>
                        <a:spcAft>
                          <a:spcPts val="0"/>
                        </a:spcAft>
                      </a:pPr>
                      <a:r>
                        <a:rPr lang="mt-MT" sz="1600" b="1" dirty="0">
                          <a:effectLst/>
                          <a:latin typeface="+mj-lt"/>
                        </a:rPr>
                        <a:t>3</a:t>
                      </a:r>
                      <a:r>
                        <a:rPr lang="en-GB" sz="1600" b="1" dirty="0">
                          <a:effectLst/>
                          <a:latin typeface="+mj-lt"/>
                        </a:rPr>
                        <a:t>0</a:t>
                      </a:r>
                      <a:r>
                        <a:rPr lang="mt-MT" sz="1600" b="1" dirty="0">
                          <a:effectLst/>
                          <a:latin typeface="+mj-lt"/>
                        </a:rPr>
                        <a:t>.0</a:t>
                      </a:r>
                      <a:r>
                        <a:rPr lang="en-GB" sz="1600" b="1" dirty="0">
                          <a:effectLst/>
                          <a:latin typeface="+mj-lt"/>
                        </a:rPr>
                        <a:t>4</a:t>
                      </a:r>
                      <a:r>
                        <a:rPr lang="mt-MT" sz="1600" b="1" dirty="0">
                          <a:effectLst/>
                          <a:latin typeface="+mj-lt"/>
                        </a:rPr>
                        <a:t>.</a:t>
                      </a:r>
                      <a:r>
                        <a:rPr lang="en-GB" sz="1600" b="1" dirty="0">
                          <a:effectLst/>
                          <a:latin typeface="+mj-lt"/>
                        </a:rPr>
                        <a:t>20</a:t>
                      </a:r>
                      <a:r>
                        <a:rPr lang="mt-MT" sz="1600" b="1" dirty="0">
                          <a:effectLst/>
                          <a:latin typeface="+mj-lt"/>
                        </a:rPr>
                        <a:t> at noon</a:t>
                      </a:r>
                      <a:endParaRPr lang="mt-MT" sz="1600" b="1" dirty="0">
                        <a:effectLst/>
                        <a:latin typeface="+mj-lt"/>
                        <a:ea typeface="MS Mincho"/>
                        <a:cs typeface="Times New Roman"/>
                      </a:endParaRPr>
                    </a:p>
                  </a:txBody>
                  <a:tcPr marL="68580" marR="68580" marT="0" marB="0"/>
                </a:tc>
                <a:tc vMerge="1">
                  <a:txBody>
                    <a:bodyPr/>
                    <a:lstStyle/>
                    <a:p>
                      <a:endParaRPr lang="mt-MT"/>
                    </a:p>
                  </a:txBody>
                  <a:tcPr/>
                </a:tc>
                <a:tc>
                  <a:txBody>
                    <a:bodyPr/>
                    <a:lstStyle/>
                    <a:p>
                      <a:pPr marL="0" algn="ctr" defTabSz="914400" rtl="0" eaLnBrk="1" latinLnBrk="0" hangingPunct="1">
                        <a:spcBef>
                          <a:spcPts val="1200"/>
                        </a:spcBef>
                        <a:spcAft>
                          <a:spcPts val="0"/>
                        </a:spcAft>
                      </a:pPr>
                      <a:r>
                        <a:rPr lang="en-GB" sz="1600" b="1" kern="1200" dirty="0">
                          <a:solidFill>
                            <a:schemeClr val="dk1"/>
                          </a:solidFill>
                          <a:effectLst/>
                          <a:latin typeface="+mj-lt"/>
                          <a:ea typeface="+mn-ea"/>
                          <a:cs typeface="+mn-cs"/>
                        </a:rPr>
                        <a:t>29</a:t>
                      </a:r>
                      <a:r>
                        <a:rPr lang="mt-MT" sz="1600" b="1" kern="1200" dirty="0">
                          <a:solidFill>
                            <a:schemeClr val="dk1"/>
                          </a:solidFill>
                          <a:effectLst/>
                          <a:latin typeface="+mj-lt"/>
                          <a:ea typeface="+mn-ea"/>
                          <a:cs typeface="+mn-cs"/>
                        </a:rPr>
                        <a:t>.</a:t>
                      </a:r>
                      <a:r>
                        <a:rPr lang="en-GB" sz="1600" b="1" kern="1200" dirty="0">
                          <a:solidFill>
                            <a:schemeClr val="dk1"/>
                          </a:solidFill>
                          <a:effectLst/>
                          <a:latin typeface="+mj-lt"/>
                          <a:ea typeface="+mn-ea"/>
                          <a:cs typeface="+mn-cs"/>
                        </a:rPr>
                        <a:t>05</a:t>
                      </a:r>
                      <a:r>
                        <a:rPr lang="mt-MT" sz="1600" b="1" kern="1200" dirty="0">
                          <a:solidFill>
                            <a:schemeClr val="dk1"/>
                          </a:solidFill>
                          <a:effectLst/>
                          <a:latin typeface="+mj-lt"/>
                          <a:ea typeface="+mn-ea"/>
                          <a:cs typeface="+mn-cs"/>
                        </a:rPr>
                        <a:t>.</a:t>
                      </a:r>
                      <a:r>
                        <a:rPr lang="en-GB" sz="1600" b="1" kern="1200" dirty="0">
                          <a:solidFill>
                            <a:schemeClr val="dk1"/>
                          </a:solidFill>
                          <a:effectLst/>
                          <a:latin typeface="+mj-lt"/>
                          <a:ea typeface="+mn-ea"/>
                          <a:cs typeface="+mn-cs"/>
                        </a:rPr>
                        <a:t>20</a:t>
                      </a:r>
                      <a:r>
                        <a:rPr lang="mt-MT" sz="1600" b="1" kern="1200" dirty="0">
                          <a:solidFill>
                            <a:schemeClr val="dk1"/>
                          </a:solidFill>
                          <a:effectLst/>
                          <a:latin typeface="+mj-lt"/>
                          <a:ea typeface="+mn-ea"/>
                          <a:cs typeface="+mn-cs"/>
                        </a:rPr>
                        <a:t> at noon</a:t>
                      </a:r>
                    </a:p>
                  </a:txBody>
                  <a:tcPr marL="68580" marR="68580" marT="0" marB="0"/>
                </a:tc>
                <a:tc vMerge="1">
                  <a:txBody>
                    <a:bodyPr/>
                    <a:lstStyle/>
                    <a:p>
                      <a:endParaRPr lang="mt-MT"/>
                    </a:p>
                  </a:txBody>
                  <a:tcPr/>
                </a:tc>
                <a:tc>
                  <a:txBody>
                    <a:bodyPr/>
                    <a:lstStyle/>
                    <a:p>
                      <a:pPr marL="0" algn="ctr" defTabSz="914400" rtl="0" eaLnBrk="1" latinLnBrk="0" hangingPunct="1">
                        <a:spcBef>
                          <a:spcPts val="1200"/>
                        </a:spcBef>
                        <a:spcAft>
                          <a:spcPts val="0"/>
                        </a:spcAft>
                      </a:pPr>
                      <a:r>
                        <a:rPr lang="en-GB" sz="1600" b="1" kern="1200" dirty="0">
                          <a:solidFill>
                            <a:schemeClr val="dk1"/>
                          </a:solidFill>
                          <a:effectLst/>
                          <a:latin typeface="+mj-lt"/>
                          <a:ea typeface="+mn-ea"/>
                          <a:cs typeface="+mn-cs"/>
                        </a:rPr>
                        <a:t>30</a:t>
                      </a:r>
                      <a:r>
                        <a:rPr lang="mt-MT" sz="1600" b="1" kern="1200" dirty="0">
                          <a:solidFill>
                            <a:schemeClr val="dk1"/>
                          </a:solidFill>
                          <a:effectLst/>
                          <a:latin typeface="+mj-lt"/>
                          <a:ea typeface="+mn-ea"/>
                          <a:cs typeface="+mn-cs"/>
                        </a:rPr>
                        <a:t>.</a:t>
                      </a:r>
                      <a:r>
                        <a:rPr lang="en-GB" sz="1600" b="1" kern="1200" dirty="0">
                          <a:solidFill>
                            <a:schemeClr val="dk1"/>
                          </a:solidFill>
                          <a:effectLst/>
                          <a:latin typeface="+mj-lt"/>
                          <a:ea typeface="+mn-ea"/>
                          <a:cs typeface="+mn-cs"/>
                        </a:rPr>
                        <a:t>06</a:t>
                      </a:r>
                      <a:r>
                        <a:rPr lang="mt-MT" sz="1600" b="1" kern="1200" dirty="0">
                          <a:solidFill>
                            <a:schemeClr val="dk1"/>
                          </a:solidFill>
                          <a:effectLst/>
                          <a:latin typeface="+mj-lt"/>
                          <a:ea typeface="+mn-ea"/>
                          <a:cs typeface="+mn-cs"/>
                        </a:rPr>
                        <a:t>.</a:t>
                      </a:r>
                      <a:r>
                        <a:rPr lang="en-GB" sz="1600" b="1" kern="1200" dirty="0">
                          <a:solidFill>
                            <a:schemeClr val="dk1"/>
                          </a:solidFill>
                          <a:effectLst/>
                          <a:latin typeface="+mj-lt"/>
                          <a:ea typeface="+mn-ea"/>
                          <a:cs typeface="+mn-cs"/>
                        </a:rPr>
                        <a:t>20</a:t>
                      </a:r>
                      <a:r>
                        <a:rPr lang="mt-MT" sz="1600" b="1" kern="1200" dirty="0" err="1">
                          <a:solidFill>
                            <a:schemeClr val="dk1"/>
                          </a:solidFill>
                          <a:effectLst/>
                          <a:latin typeface="+mj-lt"/>
                          <a:ea typeface="+mn-ea"/>
                          <a:cs typeface="+mn-cs"/>
                        </a:rPr>
                        <a:t>at</a:t>
                      </a:r>
                      <a:r>
                        <a:rPr lang="mt-MT" sz="1600" b="1" kern="1200" dirty="0">
                          <a:solidFill>
                            <a:schemeClr val="dk1"/>
                          </a:solidFill>
                          <a:effectLst/>
                          <a:latin typeface="+mj-lt"/>
                          <a:ea typeface="+mn-ea"/>
                          <a:cs typeface="+mn-cs"/>
                        </a:rPr>
                        <a:t> noon</a:t>
                      </a:r>
                    </a:p>
                  </a:txBody>
                  <a:tcPr marL="68580" marR="68580" marT="0" marB="0"/>
                </a:tc>
                <a:tc vMerge="1">
                  <a:txBody>
                    <a:bodyPr/>
                    <a:lstStyle/>
                    <a:p>
                      <a:endParaRPr lang="mt-MT"/>
                    </a:p>
                  </a:txBody>
                  <a:tcPr/>
                </a:tc>
                <a:tc>
                  <a:txBody>
                    <a:bodyPr/>
                    <a:lstStyle/>
                    <a:p>
                      <a:pPr marL="0" algn="ctr" defTabSz="914400" rtl="0" eaLnBrk="1" latinLnBrk="0" hangingPunct="1">
                        <a:spcBef>
                          <a:spcPts val="1200"/>
                        </a:spcBef>
                        <a:spcAft>
                          <a:spcPts val="0"/>
                        </a:spcAft>
                      </a:pPr>
                      <a:r>
                        <a:rPr lang="mt-MT" sz="1600" b="1" kern="1200" dirty="0">
                          <a:solidFill>
                            <a:schemeClr val="dk1"/>
                          </a:solidFill>
                          <a:effectLst/>
                          <a:latin typeface="+mj-lt"/>
                          <a:ea typeface="+mn-ea"/>
                          <a:cs typeface="+mn-cs"/>
                        </a:rPr>
                        <a:t>3</a:t>
                      </a:r>
                      <a:r>
                        <a:rPr lang="en-GB" sz="1600" b="1" kern="1200" dirty="0">
                          <a:solidFill>
                            <a:schemeClr val="dk1"/>
                          </a:solidFill>
                          <a:effectLst/>
                          <a:latin typeface="+mj-lt"/>
                          <a:ea typeface="+mn-ea"/>
                          <a:cs typeface="+mn-cs"/>
                        </a:rPr>
                        <a:t>1</a:t>
                      </a:r>
                      <a:r>
                        <a:rPr lang="mt-MT" sz="1600" b="1" kern="1200" dirty="0">
                          <a:solidFill>
                            <a:schemeClr val="dk1"/>
                          </a:solidFill>
                          <a:effectLst/>
                          <a:latin typeface="+mj-lt"/>
                          <a:ea typeface="+mn-ea"/>
                          <a:cs typeface="+mn-cs"/>
                        </a:rPr>
                        <a:t>.0</a:t>
                      </a:r>
                      <a:r>
                        <a:rPr lang="en-GB" sz="1600" b="1" kern="1200" dirty="0">
                          <a:solidFill>
                            <a:schemeClr val="dk1"/>
                          </a:solidFill>
                          <a:effectLst/>
                          <a:latin typeface="+mj-lt"/>
                          <a:ea typeface="+mn-ea"/>
                          <a:cs typeface="+mn-cs"/>
                        </a:rPr>
                        <a:t>7</a:t>
                      </a:r>
                      <a:r>
                        <a:rPr lang="mt-MT" sz="1600" b="1" kern="1200" dirty="0">
                          <a:solidFill>
                            <a:schemeClr val="dk1"/>
                          </a:solidFill>
                          <a:effectLst/>
                          <a:latin typeface="+mj-lt"/>
                          <a:ea typeface="+mn-ea"/>
                          <a:cs typeface="+mn-cs"/>
                        </a:rPr>
                        <a:t>.</a:t>
                      </a:r>
                      <a:r>
                        <a:rPr lang="en-GB" sz="1600" b="1" kern="1200" dirty="0">
                          <a:solidFill>
                            <a:schemeClr val="dk1"/>
                          </a:solidFill>
                          <a:effectLst/>
                          <a:latin typeface="+mj-lt"/>
                          <a:ea typeface="+mn-ea"/>
                          <a:cs typeface="+mn-cs"/>
                        </a:rPr>
                        <a:t>20</a:t>
                      </a:r>
                      <a:r>
                        <a:rPr lang="mt-MT" sz="1600" b="1" kern="1200" dirty="0">
                          <a:solidFill>
                            <a:schemeClr val="dk1"/>
                          </a:solidFill>
                          <a:effectLst/>
                          <a:latin typeface="+mj-lt"/>
                          <a:ea typeface="+mn-ea"/>
                          <a:cs typeface="+mn-cs"/>
                        </a:rPr>
                        <a:t> </a:t>
                      </a:r>
                      <a:r>
                        <a:rPr lang="en-GB" sz="1600" b="1" kern="1200" dirty="0">
                          <a:solidFill>
                            <a:schemeClr val="dk1"/>
                          </a:solidFill>
                          <a:effectLst/>
                          <a:latin typeface="+mj-lt"/>
                          <a:ea typeface="+mn-ea"/>
                          <a:cs typeface="+mn-cs"/>
                        </a:rPr>
                        <a:t>a</a:t>
                      </a:r>
                      <a:r>
                        <a:rPr lang="mt-MT" sz="1600" b="1" kern="1200" dirty="0">
                          <a:solidFill>
                            <a:schemeClr val="dk1"/>
                          </a:solidFill>
                          <a:effectLst/>
                          <a:latin typeface="+mj-lt"/>
                          <a:ea typeface="+mn-ea"/>
                          <a:cs typeface="+mn-cs"/>
                        </a:rPr>
                        <a:t>t noon</a:t>
                      </a:r>
                    </a:p>
                  </a:txBody>
                  <a:tcPr marL="68580" marR="68580" marT="0" marB="0"/>
                </a:tc>
                <a:extLst>
                  <a:ext uri="{0D108BD9-81ED-4DB2-BD59-A6C34878D82A}">
                    <a16:rowId xmlns:a16="http://schemas.microsoft.com/office/drawing/2014/main" val="10002"/>
                  </a:ext>
                </a:extLst>
              </a:tr>
            </a:tbl>
          </a:graphicData>
        </a:graphic>
      </p:graphicFrame>
      <p:sp>
        <p:nvSpPr>
          <p:cNvPr id="12" name="Rectangle 11"/>
          <p:cNvSpPr/>
          <p:nvPr/>
        </p:nvSpPr>
        <p:spPr>
          <a:xfrm>
            <a:off x="457200" y="2261771"/>
            <a:ext cx="8229600" cy="2031325"/>
          </a:xfrm>
          <a:prstGeom prst="rect">
            <a:avLst/>
          </a:prstGeom>
        </p:spPr>
        <p:txBody>
          <a:bodyPr wrap="square">
            <a:spAutoFit/>
          </a:bodyPr>
          <a:lstStyle/>
          <a:p>
            <a:pPr algn="just"/>
            <a:r>
              <a:rPr lang="mt-MT" dirty="0">
                <a:solidFill>
                  <a:schemeClr val="tx1">
                    <a:lumMod val="50000"/>
                    <a:lumOff val="50000"/>
                  </a:schemeClr>
                </a:solidFill>
                <a:latin typeface="+mj-lt"/>
              </a:rPr>
              <a:t>O</a:t>
            </a:r>
            <a:r>
              <a:rPr lang="en-US" dirty="0">
                <a:solidFill>
                  <a:schemeClr val="tx1">
                    <a:lumMod val="50000"/>
                    <a:lumOff val="50000"/>
                  </a:schemeClr>
                </a:solidFill>
                <a:latin typeface="+mj-lt"/>
              </a:rPr>
              <a:t>pen</a:t>
            </a:r>
            <a:r>
              <a:rPr lang="mt-MT" dirty="0">
                <a:solidFill>
                  <a:schemeClr val="tx1">
                    <a:lumMod val="50000"/>
                    <a:lumOff val="50000"/>
                  </a:schemeClr>
                </a:solidFill>
                <a:latin typeface="+mj-lt"/>
              </a:rPr>
              <a:t>ing</a:t>
            </a:r>
            <a:r>
              <a:rPr lang="en-US" dirty="0">
                <a:solidFill>
                  <a:schemeClr val="tx1">
                    <a:lumMod val="50000"/>
                    <a:lumOff val="50000"/>
                  </a:schemeClr>
                </a:solidFill>
                <a:latin typeface="+mj-lt"/>
              </a:rPr>
              <a:t> </a:t>
            </a:r>
            <a:r>
              <a:rPr lang="mt-MT" dirty="0">
                <a:solidFill>
                  <a:schemeClr val="tx1">
                    <a:lumMod val="50000"/>
                    <a:lumOff val="50000"/>
                  </a:schemeClr>
                </a:solidFill>
                <a:latin typeface="+mj-lt"/>
              </a:rPr>
              <a:t>of call </a:t>
            </a:r>
            <a:r>
              <a:rPr lang="en-US" dirty="0">
                <a:solidFill>
                  <a:schemeClr val="tx1">
                    <a:lumMod val="50000"/>
                    <a:lumOff val="50000"/>
                  </a:schemeClr>
                </a:solidFill>
                <a:latin typeface="+mj-lt"/>
              </a:rPr>
              <a:t>on </a:t>
            </a:r>
            <a:r>
              <a:rPr lang="mt-MT" b="1" dirty="0">
                <a:solidFill>
                  <a:schemeClr val="tx1">
                    <a:lumMod val="50000"/>
                    <a:lumOff val="50000"/>
                  </a:schemeClr>
                </a:solidFill>
                <a:latin typeface="+mj-lt"/>
              </a:rPr>
              <a:t>2</a:t>
            </a:r>
            <a:r>
              <a:rPr lang="en-GB" b="1" dirty="0">
                <a:solidFill>
                  <a:schemeClr val="tx1">
                    <a:lumMod val="50000"/>
                    <a:lumOff val="50000"/>
                  </a:schemeClr>
                </a:solidFill>
                <a:latin typeface="+mj-lt"/>
              </a:rPr>
              <a:t>0</a:t>
            </a:r>
            <a:r>
              <a:rPr lang="mt-MT" b="1" dirty="0" err="1">
                <a:solidFill>
                  <a:schemeClr val="tx1">
                    <a:lumMod val="50000"/>
                    <a:lumOff val="50000"/>
                  </a:schemeClr>
                </a:solidFill>
                <a:latin typeface="+mj-lt"/>
              </a:rPr>
              <a:t>th</a:t>
            </a:r>
            <a:r>
              <a:rPr lang="mt-MT" b="1" dirty="0">
                <a:solidFill>
                  <a:schemeClr val="tx1">
                    <a:lumMod val="50000"/>
                    <a:lumOff val="50000"/>
                  </a:schemeClr>
                </a:solidFill>
                <a:latin typeface="+mj-lt"/>
              </a:rPr>
              <a:t> </a:t>
            </a:r>
            <a:r>
              <a:rPr lang="en-GB" b="1" dirty="0">
                <a:solidFill>
                  <a:schemeClr val="tx1">
                    <a:lumMod val="50000"/>
                    <a:lumOff val="50000"/>
                  </a:schemeClr>
                </a:solidFill>
                <a:latin typeface="+mj-lt"/>
              </a:rPr>
              <a:t>March 2020</a:t>
            </a:r>
            <a:endParaRPr lang="mt-MT" b="1" dirty="0">
              <a:solidFill>
                <a:schemeClr val="tx1">
                  <a:lumMod val="50000"/>
                  <a:lumOff val="50000"/>
                </a:schemeClr>
              </a:solidFill>
              <a:latin typeface="+mj-lt"/>
            </a:endParaRPr>
          </a:p>
          <a:p>
            <a:pPr algn="just"/>
            <a:endParaRPr lang="mt-MT" b="1" dirty="0">
              <a:solidFill>
                <a:schemeClr val="tx1">
                  <a:lumMod val="50000"/>
                  <a:lumOff val="50000"/>
                </a:schemeClr>
              </a:solidFill>
              <a:latin typeface="+mj-lt"/>
            </a:endParaRPr>
          </a:p>
          <a:p>
            <a:pPr algn="just"/>
            <a:r>
              <a:rPr lang="mt-MT" dirty="0">
                <a:solidFill>
                  <a:schemeClr val="tx1">
                    <a:lumMod val="50000"/>
                    <a:lumOff val="50000"/>
                  </a:schemeClr>
                </a:solidFill>
                <a:latin typeface="+mj-lt"/>
              </a:rPr>
              <a:t>Closing through </a:t>
            </a:r>
            <a:r>
              <a:rPr lang="en-US" dirty="0">
                <a:solidFill>
                  <a:schemeClr val="tx1">
                    <a:lumMod val="50000"/>
                    <a:lumOff val="50000"/>
                  </a:schemeClr>
                </a:solidFill>
                <a:latin typeface="+mj-lt"/>
              </a:rPr>
              <a:t> </a:t>
            </a:r>
            <a:r>
              <a:rPr lang="mt-MT" dirty="0">
                <a:solidFill>
                  <a:schemeClr val="tx1">
                    <a:lumMod val="50000"/>
                    <a:lumOff val="50000"/>
                  </a:schemeClr>
                </a:solidFill>
                <a:latin typeface="+mj-lt"/>
              </a:rPr>
              <a:t>an </a:t>
            </a:r>
            <a:r>
              <a:rPr lang="en-US" b="1" dirty="0">
                <a:solidFill>
                  <a:schemeClr val="tx1">
                    <a:lumMod val="50000"/>
                    <a:lumOff val="50000"/>
                  </a:schemeClr>
                </a:solidFill>
                <a:latin typeface="+mj-lt"/>
              </a:rPr>
              <a:t>Open Block Calls Procedure</a:t>
            </a:r>
            <a:r>
              <a:rPr lang="mt-MT" dirty="0">
                <a:solidFill>
                  <a:schemeClr val="tx1">
                    <a:lumMod val="50000"/>
                    <a:lumOff val="50000"/>
                  </a:schemeClr>
                </a:solidFill>
                <a:latin typeface="+mj-lt"/>
              </a:rPr>
              <a:t>.</a:t>
            </a:r>
          </a:p>
          <a:p>
            <a:pPr algn="just"/>
            <a:endParaRPr lang="mt-MT" b="1" dirty="0">
              <a:solidFill>
                <a:schemeClr val="tx1">
                  <a:lumMod val="50000"/>
                  <a:lumOff val="50000"/>
                </a:schemeClr>
              </a:solidFill>
              <a:latin typeface="+mj-lt"/>
            </a:endParaRPr>
          </a:p>
          <a:p>
            <a:pPr algn="just"/>
            <a:r>
              <a:rPr lang="en-US" dirty="0">
                <a:solidFill>
                  <a:schemeClr val="tx1">
                    <a:lumMod val="50000"/>
                    <a:lumOff val="50000"/>
                  </a:schemeClr>
                </a:solidFill>
                <a:latin typeface="+mj-lt"/>
              </a:rPr>
              <a:t>The different time block periods are </a:t>
            </a:r>
            <a:r>
              <a:rPr lang="mt-MT" dirty="0">
                <a:solidFill>
                  <a:schemeClr val="tx1">
                    <a:lumMod val="50000"/>
                    <a:lumOff val="50000"/>
                  </a:schemeClr>
                </a:solidFill>
                <a:latin typeface="+mj-lt"/>
              </a:rPr>
              <a:t>subject to funds availibility. If funds are exhausted following a block period, the following block will not open and call will close.</a:t>
            </a:r>
          </a:p>
        </p:txBody>
      </p:sp>
      <p:cxnSp>
        <p:nvCxnSpPr>
          <p:cNvPr id="3" name="Straight Arrow Connector 2"/>
          <p:cNvCxnSpPr/>
          <p:nvPr/>
        </p:nvCxnSpPr>
        <p:spPr>
          <a:xfrm>
            <a:off x="2699792" y="5589240"/>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716016" y="5589240"/>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732240" y="5589240"/>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896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rocess</a:t>
            </a:r>
          </a:p>
          <a:p>
            <a:pPr algn="just"/>
            <a:endParaRPr lang="mt-MT" sz="1800" b="1" dirty="0"/>
          </a:p>
          <a:p>
            <a:pPr algn="just"/>
            <a:r>
              <a:rPr lang="en-US" sz="1800" b="1" dirty="0"/>
              <a:t>Evaluation – Administrative Checks</a:t>
            </a:r>
            <a:r>
              <a:rPr lang="mt-MT" sz="1800" b="1" dirty="0"/>
              <a:t> - </a:t>
            </a:r>
            <a:r>
              <a:rPr lang="en-US" sz="1800" dirty="0"/>
              <a:t>In case an application is submitted with missing documentation/information, a notification letter will be sent to the applicant allowing a </a:t>
            </a:r>
            <a:r>
              <a:rPr lang="en-US" sz="1800" b="1" dirty="0"/>
              <a:t>period of 5 working days </a:t>
            </a:r>
            <a:r>
              <a:rPr lang="en-US" sz="1800" dirty="0"/>
              <a:t>to submit the missing documentation and/or information.</a:t>
            </a:r>
            <a:r>
              <a:rPr lang="mt-MT" sz="1800" dirty="0"/>
              <a:t> </a:t>
            </a:r>
            <a:r>
              <a:rPr lang="en-US" sz="1800" dirty="0"/>
              <a:t>If the requested documentation is not submitted within this timeframe, the application will be automatically disqualified</a:t>
            </a:r>
            <a:r>
              <a:rPr lang="mt-MT" sz="1800" dirty="0"/>
              <a:t>. </a:t>
            </a:r>
            <a:r>
              <a:rPr lang="en-US" sz="1800" dirty="0"/>
              <a:t>No further additional information will be accepted after the closing date for applications unless it is requested by </a:t>
            </a:r>
            <a:r>
              <a:rPr lang="mt-MT" sz="1800" dirty="0"/>
              <a:t>MAGF</a:t>
            </a:r>
            <a:r>
              <a:rPr lang="en-US" sz="1800" dirty="0"/>
              <a:t>.</a:t>
            </a:r>
            <a:endParaRPr lang="mt-MT" sz="1800" dirty="0"/>
          </a:p>
        </p:txBody>
      </p:sp>
    </p:spTree>
    <p:extLst>
      <p:ext uri="{BB962C8B-B14F-4D97-AF65-F5344CB8AC3E}">
        <p14:creationId xmlns:p14="http://schemas.microsoft.com/office/powerpoint/2010/main" val="3567828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rocess cont.</a:t>
            </a:r>
          </a:p>
          <a:p>
            <a:pPr algn="just"/>
            <a:endParaRPr lang="mt-MT" sz="1800" b="1" dirty="0"/>
          </a:p>
          <a:p>
            <a:pPr algn="just"/>
            <a:r>
              <a:rPr lang="en-US" sz="1800" b="1" dirty="0"/>
              <a:t>Selection Process</a:t>
            </a:r>
            <a:r>
              <a:rPr lang="mt-MT" sz="1800" b="1" dirty="0"/>
              <a:t> - </a:t>
            </a:r>
            <a:r>
              <a:rPr lang="en-US" sz="1800" dirty="0"/>
              <a:t>A Project Selection Committee (PSC)</a:t>
            </a:r>
            <a:r>
              <a:rPr lang="mt-MT" sz="1800" dirty="0"/>
              <a:t> </a:t>
            </a:r>
            <a:r>
              <a:rPr lang="en-US" sz="1800" dirty="0"/>
              <a:t>will be responsible for ranking and selecting applications for support</a:t>
            </a:r>
            <a:r>
              <a:rPr lang="mt-MT" sz="1800" dirty="0"/>
              <a:t>. </a:t>
            </a:r>
            <a:r>
              <a:rPr lang="en-US" sz="1800" dirty="0"/>
              <a:t>In order to qualify for selection, the proposal needs to obtain a total of at least 50% of the total marks of the general and measure-specific selection criteria</a:t>
            </a:r>
            <a:r>
              <a:rPr lang="mt-MT" sz="1800" dirty="0"/>
              <a:t>.</a:t>
            </a:r>
          </a:p>
          <a:p>
            <a:pPr algn="just"/>
            <a:r>
              <a:rPr lang="en-US" sz="1800" b="1" dirty="0"/>
              <a:t>Unsuccessful Project Proposals</a:t>
            </a:r>
            <a:r>
              <a:rPr lang="mt-MT" sz="1800" b="1" dirty="0"/>
              <a:t> – Right of Appeal. </a:t>
            </a:r>
            <a:r>
              <a:rPr lang="en-US" sz="1800" dirty="0"/>
              <a:t>In the notification letter sent to the applicant, reasons why the project was not selected shall be provided. The applicant shall have the right to appeal in writing through a registered letter within 5 working days from receipt of the email/letter of notification of result sent by </a:t>
            </a:r>
            <a:r>
              <a:rPr lang="mt-MT" sz="1800" dirty="0"/>
              <a:t>MAGF.</a:t>
            </a:r>
          </a:p>
        </p:txBody>
      </p:sp>
    </p:spTree>
    <p:extLst>
      <p:ext uri="{BB962C8B-B14F-4D97-AF65-F5344CB8AC3E}">
        <p14:creationId xmlns:p14="http://schemas.microsoft.com/office/powerpoint/2010/main" val="1445132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rocurement</a:t>
            </a:r>
          </a:p>
          <a:p>
            <a:pPr algn="just"/>
            <a:endParaRPr lang="mt-MT" sz="1800" b="1" dirty="0"/>
          </a:p>
          <a:p>
            <a:pPr algn="just"/>
            <a:r>
              <a:rPr lang="mt-MT" sz="1800" b="1" dirty="0"/>
              <a:t>Local Councils - </a:t>
            </a:r>
            <a:r>
              <a:rPr lang="en-US" sz="1800" dirty="0"/>
              <a:t>Procurement Guidelines issued by the Department for Local Government must be strictly adhered to. An architect’s Bill of Quantities (BOQ) with details is to be presented. This has to be prepared by an architect appointed by the applicant and submitted as part of the application submitted.</a:t>
            </a:r>
            <a:endParaRPr lang="mt-MT" sz="1800" dirty="0"/>
          </a:p>
          <a:p>
            <a:pPr algn="just"/>
            <a:r>
              <a:rPr lang="en-US" sz="1800" b="1" dirty="0"/>
              <a:t>N</a:t>
            </a:r>
            <a:r>
              <a:rPr lang="mt-MT" sz="1800" b="1" dirty="0"/>
              <a:t>GOs</a:t>
            </a:r>
            <a:r>
              <a:rPr lang="en-GB" sz="1800" b="1" dirty="0"/>
              <a:t>, Natural Persons</a:t>
            </a:r>
            <a:r>
              <a:rPr lang="mt-MT" sz="1800" b="1" dirty="0"/>
              <a:t> - </a:t>
            </a:r>
            <a:r>
              <a:rPr lang="en-US" sz="1800" dirty="0"/>
              <a:t>3 comparable quotations should be submitted for each line item. In the case of infrastructural works a</a:t>
            </a:r>
            <a:r>
              <a:rPr lang="mt-MT" sz="1800" dirty="0"/>
              <a:t> </a:t>
            </a:r>
            <a:r>
              <a:rPr lang="en-US" sz="1800" dirty="0"/>
              <a:t>BOQ </a:t>
            </a:r>
            <a:r>
              <a:rPr lang="mt-MT" sz="1800" dirty="0"/>
              <a:t>(</a:t>
            </a:r>
            <a:r>
              <a:rPr lang="en-US" sz="1800" dirty="0"/>
              <a:t>endorsed and dated by a warranted architect </a:t>
            </a:r>
            <a:r>
              <a:rPr lang="mt-MT" sz="1800" dirty="0"/>
              <a:t>) </a:t>
            </a:r>
            <a:r>
              <a:rPr lang="en-US" sz="1800" dirty="0"/>
              <a:t>has to be presented at application stage. They </a:t>
            </a:r>
            <a:r>
              <a:rPr lang="mt-MT" sz="1800" dirty="0"/>
              <a:t>a</a:t>
            </a:r>
            <a:r>
              <a:rPr lang="en-US" sz="1800" dirty="0"/>
              <a:t>re still obliged to present </a:t>
            </a:r>
            <a:r>
              <a:rPr lang="mt-MT" sz="1800" dirty="0"/>
              <a:t>three </a:t>
            </a:r>
            <a:r>
              <a:rPr lang="en-US" sz="1800" dirty="0"/>
              <a:t>(3) comparable quotations for each </a:t>
            </a:r>
            <a:r>
              <a:rPr lang="mt-MT" sz="1800" dirty="0"/>
              <a:t>BOQ </a:t>
            </a:r>
            <a:r>
              <a:rPr lang="en-US" sz="1800" dirty="0"/>
              <a:t>line item prior to the project implementation.</a:t>
            </a:r>
            <a:endParaRPr lang="mt-MT" sz="1800" dirty="0"/>
          </a:p>
        </p:txBody>
      </p:sp>
    </p:spTree>
    <p:extLst>
      <p:ext uri="{BB962C8B-B14F-4D97-AF65-F5344CB8AC3E}">
        <p14:creationId xmlns:p14="http://schemas.microsoft.com/office/powerpoint/2010/main" val="681872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rocurement</a:t>
            </a:r>
          </a:p>
          <a:p>
            <a:pPr algn="just"/>
            <a:endParaRPr lang="mt-MT" sz="1800" b="1" dirty="0"/>
          </a:p>
          <a:p>
            <a:pPr algn="just"/>
            <a:r>
              <a:rPr lang="en-US" sz="1800" b="1" dirty="0"/>
              <a:t>N</a:t>
            </a:r>
            <a:r>
              <a:rPr lang="mt-MT" sz="1800" b="1" dirty="0"/>
              <a:t>GOs</a:t>
            </a:r>
            <a:r>
              <a:rPr lang="en-GB" sz="1800" b="1" dirty="0"/>
              <a:t>, Natural Persons</a:t>
            </a:r>
            <a:r>
              <a:rPr lang="mt-MT" sz="1800" b="1" dirty="0"/>
              <a:t> - </a:t>
            </a:r>
            <a:r>
              <a:rPr lang="en-GB" sz="1800" dirty="0"/>
              <a:t>It is being suggested that more than 3 quotes are obtained. The applicant should send a letter or email to the chosen and rejected suppliers upon issue of the adjudication letter informing them of the organisation’s decision. The acceptance and rejection letters should be submitted together with the Grant Agreement Acceptance Award Letter.</a:t>
            </a:r>
          </a:p>
          <a:p>
            <a:pPr algn="just"/>
            <a:r>
              <a:rPr lang="en-GB" sz="1800" dirty="0"/>
              <a:t>It is being further suggested that, for comparability purposes, a financial bid form is issued by the Applicant and presented to the bidder. The bidder would quote the price on the bid form accordingly. The financial bid form must include the signature of the bidder. A copy of the Financial Bid Form will be found in the Guidelines.</a:t>
            </a:r>
            <a:endParaRPr lang="mt-MT" sz="1800" dirty="0"/>
          </a:p>
        </p:txBody>
      </p:sp>
    </p:spTree>
    <p:extLst>
      <p:ext uri="{BB962C8B-B14F-4D97-AF65-F5344CB8AC3E}">
        <p14:creationId xmlns:p14="http://schemas.microsoft.com/office/powerpoint/2010/main" val="1041867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1600200"/>
          </a:xfrm>
        </p:spPr>
        <p:txBody>
          <a:bodyPr vert="horz" lIns="91440" tIns="45720" rIns="91440" bIns="45720" rtlCol="0" anchor="b">
            <a:norm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spcAft>
                <a:spcPts val="600"/>
              </a:spcAft>
            </a:pPr>
            <a:r>
              <a:rPr lang="en-US" sz="4200" b="1" i="1" kern="1200">
                <a:effectLst>
                  <a:outerShdw blurRad="63500" dist="38100" dir="5400000" algn="t" rotWithShape="0">
                    <a:prstClr val="black">
                      <a:alpha val="25000"/>
                    </a:prstClr>
                  </a:outerShdw>
                </a:effectLst>
                <a:latin typeface="+mn-lt"/>
                <a:ea typeface="+mj-ea"/>
                <a:cs typeface="+mj-cs"/>
              </a:rPr>
              <a:t>Measure 1: Restoration of Assets of Artistic and Cultural Value</a:t>
            </a:r>
            <a:endParaRPr lang="en-US" sz="4200" kern="1200">
              <a:effectLst>
                <a:outerShdw blurRad="63500" dist="38100" dir="5400000" algn="t" rotWithShape="0">
                  <a:prstClr val="black">
                    <a:alpha val="25000"/>
                  </a:prstClr>
                </a:outerShdw>
              </a:effectLst>
              <a:latin typeface="+mn-lt"/>
              <a:ea typeface="+mj-ea"/>
              <a:cs typeface="+mj-cs"/>
            </a:endParaRPr>
          </a:p>
        </p:txBody>
      </p:sp>
      <p:pic>
        <p:nvPicPr>
          <p:cNvPr id="2" name="Picture 1">
            <a:extLst>
              <a:ext uri="{FF2B5EF4-FFF2-40B4-BE49-F238E27FC236}">
                <a16:creationId xmlns:a16="http://schemas.microsoft.com/office/drawing/2014/main" id="{858D0D99-57F0-4B23-BAF0-DBD99CB9DE14}"/>
              </a:ext>
            </a:extLst>
          </p:cNvPr>
          <p:cNvPicPr>
            <a:picLocks noChangeAspect="1"/>
          </p:cNvPicPr>
          <p:nvPr/>
        </p:nvPicPr>
        <p:blipFill>
          <a:blip r:embed="rId3"/>
          <a:stretch>
            <a:fillRect/>
          </a:stretch>
        </p:blipFill>
        <p:spPr>
          <a:xfrm>
            <a:off x="4755281" y="1600200"/>
            <a:ext cx="3824438" cy="4525963"/>
          </a:xfrm>
          <a:prstGeom prst="rect">
            <a:avLst/>
          </a:prstGeom>
          <a:noFill/>
        </p:spPr>
      </p:pic>
      <p:sp>
        <p:nvSpPr>
          <p:cNvPr id="5" name="Content Placeholder 2"/>
          <p:cNvSpPr>
            <a:spLocks noGrp="1"/>
          </p:cNvSpPr>
          <p:nvPr>
            <p:ph sz="quarter" idx="13"/>
          </p:nvPr>
        </p:nvSpPr>
        <p:spPr>
          <a:xfrm>
            <a:off x="365760" y="1600200"/>
            <a:ext cx="4041648" cy="4526280"/>
          </a:xfrm>
        </p:spPr>
        <p:txBody>
          <a:bodyPr vert="horz" lIns="91440" tIns="45720" rIns="91440" bIns="45720" rtlCol="0">
            <a:normAutofit/>
          </a:bodyPr>
          <a:lstStyle/>
          <a:p>
            <a:pPr marL="0" indent="0">
              <a:lnSpc>
                <a:spcPct val="90000"/>
              </a:lnSpc>
              <a:buNone/>
            </a:pPr>
            <a:r>
              <a:rPr lang="en-US" sz="2000" b="1" dirty="0"/>
              <a:t>Procurement</a:t>
            </a:r>
          </a:p>
          <a:p>
            <a:pPr>
              <a:lnSpc>
                <a:spcPct val="90000"/>
              </a:lnSpc>
            </a:pPr>
            <a:endParaRPr lang="en-US" sz="2000" b="1" dirty="0"/>
          </a:p>
          <a:p>
            <a:pPr>
              <a:lnSpc>
                <a:spcPct val="90000"/>
              </a:lnSpc>
            </a:pPr>
            <a:r>
              <a:rPr lang="en-US" sz="2000" b="1" dirty="0"/>
              <a:t>NGOs, Natural Persons - </a:t>
            </a:r>
            <a:r>
              <a:rPr lang="en-US" sz="2000" dirty="0"/>
              <a:t>Notwithstanding the Financial Bid Form suggestion, it is to be specified that quotes issued by bidders on their letterhead are also accepted, as long as the description of the items required from the applicant is comparable with the other quotes of the particular line item.</a:t>
            </a:r>
          </a:p>
          <a:p>
            <a:pPr>
              <a:lnSpc>
                <a:spcPct val="90000"/>
              </a:lnSpc>
            </a:pPr>
            <a:endParaRPr lang="en-US" sz="2000" dirty="0"/>
          </a:p>
        </p:txBody>
      </p:sp>
    </p:spTree>
    <p:extLst>
      <p:ext uri="{BB962C8B-B14F-4D97-AF65-F5344CB8AC3E}">
        <p14:creationId xmlns:p14="http://schemas.microsoft.com/office/powerpoint/2010/main" val="1361083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ayment</a:t>
            </a:r>
          </a:p>
          <a:p>
            <a:pPr algn="just"/>
            <a:endParaRPr lang="mt-MT" sz="1800" b="1" dirty="0"/>
          </a:p>
          <a:p>
            <a:pPr algn="just"/>
            <a:r>
              <a:rPr lang="mt-MT" sz="1800" b="1" dirty="0"/>
              <a:t>Advance Payment - </a:t>
            </a:r>
            <a:r>
              <a:rPr lang="en-US" sz="1800" dirty="0"/>
              <a:t>ARPA reserves the right to make an advance payment of up to 50% of the total eligible cost of the project. This</a:t>
            </a:r>
            <a:r>
              <a:rPr lang="mt-MT" sz="1800" dirty="0"/>
              <a:t> </a:t>
            </a:r>
            <a:r>
              <a:rPr lang="en-US" sz="1800" dirty="0"/>
              <a:t>is subject to the submission of a financial guarantee issued by a </a:t>
            </a:r>
            <a:r>
              <a:rPr lang="en-US" sz="1800" dirty="0" err="1"/>
              <a:t>recognised</a:t>
            </a:r>
            <a:r>
              <a:rPr lang="en-US" sz="1800" dirty="0"/>
              <a:t> financial institution equivalent to 100% of the amount eligible as advance payment.</a:t>
            </a:r>
            <a:endParaRPr lang="mt-MT" sz="1800" dirty="0"/>
          </a:p>
          <a:p>
            <a:pPr algn="just"/>
            <a:r>
              <a:rPr lang="mt-MT" sz="1800" b="1" dirty="0"/>
              <a:t>Interim Payments - </a:t>
            </a:r>
            <a:r>
              <a:rPr lang="en-US" sz="1800" dirty="0"/>
              <a:t>Interim payments together with the advance payment will make up 80% of the total eligible value of the grant agreement.</a:t>
            </a:r>
            <a:r>
              <a:rPr lang="mt-MT" sz="1800" dirty="0"/>
              <a:t> They</a:t>
            </a:r>
            <a:r>
              <a:rPr lang="en-US" sz="1800" dirty="0"/>
              <a:t> </a:t>
            </a:r>
            <a:r>
              <a:rPr lang="mt-MT" sz="1800" dirty="0"/>
              <a:t>must be preceeded with a </a:t>
            </a:r>
            <a:r>
              <a:rPr lang="en-US" sz="1800" dirty="0"/>
              <a:t>submission of a request for reimbursement and financial documentation (including invoices and receipts).</a:t>
            </a:r>
            <a:r>
              <a:rPr lang="mt-MT" sz="1800" dirty="0"/>
              <a:t> </a:t>
            </a:r>
            <a:r>
              <a:rPr lang="en-US" sz="1800" dirty="0"/>
              <a:t>In case of infrastructural works a provisional certificate of works prepared by an engineer/architect must also be presented.</a:t>
            </a:r>
            <a:endParaRPr lang="mt-MT" sz="1800" dirty="0"/>
          </a:p>
          <a:p>
            <a:pPr algn="just"/>
            <a:endParaRPr lang="mt-MT" sz="1800" dirty="0"/>
          </a:p>
        </p:txBody>
      </p:sp>
    </p:spTree>
    <p:extLst>
      <p:ext uri="{BB962C8B-B14F-4D97-AF65-F5344CB8AC3E}">
        <p14:creationId xmlns:p14="http://schemas.microsoft.com/office/powerpoint/2010/main" val="1783564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ayment</a:t>
            </a:r>
          </a:p>
          <a:p>
            <a:pPr algn="just"/>
            <a:endParaRPr lang="mt-MT" sz="1800" b="1" dirty="0"/>
          </a:p>
          <a:p>
            <a:pPr algn="just"/>
            <a:r>
              <a:rPr lang="mt-MT" sz="1800" b="1" dirty="0"/>
              <a:t>Interim Payments - </a:t>
            </a:r>
            <a:r>
              <a:rPr lang="en-GB" sz="1800" dirty="0"/>
              <a:t>The final payment of the remaining 20% of the total eligible cost of the project will be claimed following the completion of the works and submission of the request for reimbursement together with the necessary financial documentation (including invoices and receipts, and a provisional certificate of works prepared by a warranted architect).</a:t>
            </a:r>
            <a:endParaRPr lang="mt-MT" sz="1800" dirty="0"/>
          </a:p>
        </p:txBody>
      </p:sp>
    </p:spTree>
    <p:extLst>
      <p:ext uri="{BB962C8B-B14F-4D97-AF65-F5344CB8AC3E}">
        <p14:creationId xmlns:p14="http://schemas.microsoft.com/office/powerpoint/2010/main" val="106404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600200"/>
          </a:xfrm>
        </p:spPr>
        <p:txBody>
          <a:bodyPr>
            <a:normAutofit fontScale="90000"/>
          </a:bodyPr>
          <a:lstStyle/>
          <a:p>
            <a:pPr marL="0" indent="0"/>
            <a:r>
              <a:rPr lang="en-GB" sz="4800" b="1" i="1" dirty="0"/>
              <a:t>Measure </a:t>
            </a:r>
            <a:r>
              <a:rPr lang="mt-MT" sz="4800" b="1" i="1" dirty="0"/>
              <a:t>1</a:t>
            </a:r>
            <a:r>
              <a:rPr lang="en-GB" sz="4800" b="1" i="1" dirty="0"/>
              <a:t>: Restoration of Assets of Artistic and Cultural Value</a:t>
            </a:r>
            <a:endParaRPr lang="mt-MT" sz="4800" b="1" dirty="0"/>
          </a:p>
        </p:txBody>
      </p:sp>
      <p:sp>
        <p:nvSpPr>
          <p:cNvPr id="5" name="Title 1"/>
          <p:cNvSpPr txBox="1">
            <a:spLocks/>
          </p:cNvSpPr>
          <p:nvPr/>
        </p:nvSpPr>
        <p:spPr>
          <a:xfrm>
            <a:off x="467544" y="544522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mt-MT" dirty="0"/>
          </a:p>
        </p:txBody>
      </p:sp>
      <p:sp>
        <p:nvSpPr>
          <p:cNvPr id="8" name="Content Placeholder 2"/>
          <p:cNvSpPr>
            <a:spLocks noGrp="1"/>
          </p:cNvSpPr>
          <p:nvPr>
            <p:ph idx="1"/>
          </p:nvPr>
        </p:nvSpPr>
        <p:spPr>
          <a:xfrm>
            <a:off x="457200" y="1600200"/>
            <a:ext cx="8229600" cy="4525963"/>
          </a:xfrm>
        </p:spPr>
        <p:txBody>
          <a:bodyPr/>
          <a:lstStyle/>
          <a:p>
            <a:pPr marL="0" indent="0" algn="ctr">
              <a:buNone/>
            </a:pPr>
            <a:endParaRPr lang="mt-MT" dirty="0"/>
          </a:p>
          <a:p>
            <a:pPr marL="0" indent="0" algn="ctr">
              <a:buNone/>
            </a:pPr>
            <a:endParaRPr lang="mt-MT" dirty="0"/>
          </a:p>
          <a:p>
            <a:pPr marL="0" indent="0" algn="ctr">
              <a:buNone/>
            </a:pPr>
            <a:r>
              <a:rPr lang="mt-MT" b="1" dirty="0"/>
              <a:t>CALL OPEN ON</a:t>
            </a:r>
          </a:p>
          <a:p>
            <a:pPr marL="0" indent="0" algn="ctr">
              <a:buNone/>
            </a:pPr>
            <a:endParaRPr lang="mt-MT" b="1" dirty="0"/>
          </a:p>
          <a:p>
            <a:pPr marL="0" indent="0" algn="ctr">
              <a:buNone/>
            </a:pPr>
            <a:r>
              <a:rPr lang="en-GB" b="1" dirty="0"/>
              <a:t>FRI</a:t>
            </a:r>
            <a:r>
              <a:rPr lang="mt-MT" b="1" dirty="0"/>
              <a:t>DAY 20 MARCH 2020</a:t>
            </a:r>
          </a:p>
          <a:p>
            <a:pPr marL="0" indent="0" algn="ctr">
              <a:buNone/>
            </a:pPr>
            <a:endParaRPr lang="mt-MT" dirty="0"/>
          </a:p>
        </p:txBody>
      </p:sp>
    </p:spTree>
    <p:extLst>
      <p:ext uri="{BB962C8B-B14F-4D97-AF65-F5344CB8AC3E}">
        <p14:creationId xmlns:p14="http://schemas.microsoft.com/office/powerpoint/2010/main" val="3655922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ayment</a:t>
            </a:r>
          </a:p>
          <a:p>
            <a:pPr algn="just"/>
            <a:endParaRPr lang="mt-MT" sz="1800" b="1" dirty="0"/>
          </a:p>
          <a:p>
            <a:pPr algn="just"/>
            <a:r>
              <a:rPr lang="mt-MT" sz="1800" b="1" dirty="0"/>
              <a:t>Final Payment - </a:t>
            </a:r>
            <a:r>
              <a:rPr lang="en-US" sz="1800" dirty="0"/>
              <a:t>Official certification by the architect appointed by the beneficiary is required for settlement of final payment (in case of infrastructural works).</a:t>
            </a:r>
            <a:r>
              <a:rPr lang="mt-MT" sz="1800" dirty="0"/>
              <a:t> </a:t>
            </a:r>
            <a:r>
              <a:rPr lang="en-US" sz="1800" dirty="0"/>
              <a:t>The final payment will be affected once an on-the-spot-check is carried out by </a:t>
            </a:r>
            <a:r>
              <a:rPr lang="mt-MT" sz="1800" dirty="0"/>
              <a:t>MAG</a:t>
            </a:r>
            <a:r>
              <a:rPr lang="en-US" sz="1800" dirty="0"/>
              <a:t>F and ARPA and adherence to the contract is confirmed. </a:t>
            </a:r>
            <a:endParaRPr lang="mt-MT" sz="1800" dirty="0"/>
          </a:p>
          <a:p>
            <a:pPr marL="0" indent="0" algn="just">
              <a:buNone/>
            </a:pPr>
            <a:r>
              <a:rPr lang="en-US" sz="1800" dirty="0"/>
              <a:t> </a:t>
            </a:r>
            <a:endParaRPr lang="mt-MT" sz="1800" dirty="0"/>
          </a:p>
          <a:p>
            <a:pPr algn="just"/>
            <a:r>
              <a:rPr lang="en-US" sz="1800" b="1" dirty="0"/>
              <a:t>The main applicants must present a payment claim through the LAG, so that the necessary verifications and controls are undertaken prior to submission to ARPA for processing.</a:t>
            </a:r>
            <a:endParaRPr lang="mt-MT" sz="1800" b="1" dirty="0"/>
          </a:p>
        </p:txBody>
      </p:sp>
    </p:spTree>
    <p:extLst>
      <p:ext uri="{BB962C8B-B14F-4D97-AF65-F5344CB8AC3E}">
        <p14:creationId xmlns:p14="http://schemas.microsoft.com/office/powerpoint/2010/main" val="1297721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just">
              <a:buNone/>
            </a:pPr>
            <a:r>
              <a:rPr lang="en-US" sz="2800" b="1" dirty="0"/>
              <a:t>P</a:t>
            </a:r>
            <a:r>
              <a:rPr lang="mt-MT" sz="2800" b="1" dirty="0"/>
              <a:t>ayment</a:t>
            </a:r>
          </a:p>
          <a:p>
            <a:pPr algn="just"/>
            <a:endParaRPr lang="mt-MT" sz="1800" b="1" dirty="0"/>
          </a:p>
          <a:p>
            <a:pPr algn="just"/>
            <a:r>
              <a:rPr lang="en-US" sz="1800" b="1" u="sng" dirty="0"/>
              <a:t>The project</a:t>
            </a:r>
            <a:r>
              <a:rPr lang="mt-MT" sz="1800" b="1" u="sng" dirty="0"/>
              <a:t>, must be completed and payment claims submitted </a:t>
            </a:r>
            <a:r>
              <a:rPr lang="en-US" sz="1800" b="1" u="sng" dirty="0"/>
              <a:t>by not later than </a:t>
            </a:r>
            <a:r>
              <a:rPr lang="mt-MT" sz="1800" b="1" u="sng" dirty="0"/>
              <a:t>1 year from signature of contract agreement</a:t>
            </a:r>
            <a:r>
              <a:rPr lang="en-US" sz="1800" b="1" u="sng" dirty="0"/>
              <a:t>.</a:t>
            </a:r>
            <a:endParaRPr lang="mt-MT" sz="1800" dirty="0"/>
          </a:p>
          <a:p>
            <a:pPr algn="just"/>
            <a:endParaRPr lang="mt-MT" sz="1800" dirty="0"/>
          </a:p>
          <a:p>
            <a:pPr algn="just"/>
            <a:r>
              <a:rPr lang="en-US" sz="1800" dirty="0"/>
              <a:t>The final claim for reimbursement of funds allocated to the project must also be submitted within this deadline.</a:t>
            </a:r>
            <a:endParaRPr lang="mt-MT" sz="1800" dirty="0"/>
          </a:p>
        </p:txBody>
      </p:sp>
    </p:spTree>
    <p:extLst>
      <p:ext uri="{BB962C8B-B14F-4D97-AF65-F5344CB8AC3E}">
        <p14:creationId xmlns:p14="http://schemas.microsoft.com/office/powerpoint/2010/main" val="2652555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6" name="Table 5"/>
          <p:cNvGraphicFramePr>
            <a:graphicFrameLocks noGrp="1"/>
          </p:cNvGraphicFramePr>
          <p:nvPr>
            <p:extLst>
              <p:ext uri="{D42A27DB-BD31-4B8C-83A1-F6EECF244321}">
                <p14:modId xmlns:p14="http://schemas.microsoft.com/office/powerpoint/2010/main" val="1793067947"/>
              </p:ext>
            </p:extLst>
          </p:nvPr>
        </p:nvGraphicFramePr>
        <p:xfrm>
          <a:off x="791580" y="1988840"/>
          <a:ext cx="7560840" cy="3966349"/>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3">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16051">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08026">
                <a:tc gridSpan="3">
                  <a:txBody>
                    <a:bodyPr/>
                    <a:lstStyle/>
                    <a:p>
                      <a:pPr algn="ctr">
                        <a:spcAft>
                          <a:spcPts val="0"/>
                        </a:spcAft>
                      </a:pPr>
                      <a:r>
                        <a:rPr lang="mt-MT" sz="1400" dirty="0">
                          <a:effectLst/>
                          <a:latin typeface="+mj-lt"/>
                        </a:rPr>
                        <a:t>1. Relevance to the objective of the measure (max. 2</a:t>
                      </a:r>
                      <a:r>
                        <a:rPr lang="en-GB" sz="1400" dirty="0">
                          <a:effectLst/>
                          <a:latin typeface="+mj-lt"/>
                        </a:rPr>
                        <a:t>0</a:t>
                      </a:r>
                      <a:r>
                        <a:rPr lang="mt-MT" sz="1400" dirty="0">
                          <a:effectLst/>
                          <a:latin typeface="+mj-lt"/>
                        </a:rPr>
                        <a:t>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1086526">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Evidence of cultural and historical value of the site/asset in question</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Will the proposed interventions promote, augment the visibility, enhance the socio-cultural fabric and heritage value of the locality, area or </a:t>
                      </a:r>
                      <a:r>
                        <a:rPr lang="en-GB" sz="1400" i="1" kern="1200" dirty="0" err="1">
                          <a:solidFill>
                            <a:schemeClr val="dk1"/>
                          </a:solidFill>
                          <a:effectLst/>
                          <a:latin typeface="+mj-lt"/>
                          <a:ea typeface="+mn-ea"/>
                          <a:cs typeface="+mn-cs"/>
                        </a:rPr>
                        <a:t>Majjistral</a:t>
                      </a:r>
                      <a:r>
                        <a:rPr lang="en-GB" sz="1400" i="1" kern="1200" dirty="0">
                          <a:solidFill>
                            <a:schemeClr val="dk1"/>
                          </a:solidFill>
                          <a:effectLst/>
                          <a:latin typeface="+mj-lt"/>
                          <a:ea typeface="+mn-ea"/>
                          <a:cs typeface="+mn-cs"/>
                        </a:rPr>
                        <a:t> region?</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i="1" kern="1200" dirty="0">
                        <a:solidFill>
                          <a:schemeClr val="dk1"/>
                        </a:solidFill>
                        <a:effectLst/>
                        <a:latin typeface="+mj-lt"/>
                        <a:ea typeface="+mn-ea"/>
                        <a:cs typeface="+mn-cs"/>
                      </a:endParaRPr>
                    </a:p>
                  </a:txBody>
                  <a:tcPr marL="68580" marR="68580" marT="0" marB="0"/>
                </a:tc>
                <a:tc>
                  <a:txBody>
                    <a:bodyPr/>
                    <a:lstStyle/>
                    <a:p>
                      <a:pPr algn="ctr">
                        <a:spcAft>
                          <a:spcPts val="0"/>
                        </a:spcAft>
                      </a:pPr>
                      <a:r>
                        <a:rPr lang="en-GB" sz="1400" dirty="0">
                          <a:effectLst/>
                          <a:latin typeface="+mj-lt"/>
                        </a:rPr>
                        <a:t>5</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1086526">
                <a:tc>
                  <a:txBody>
                    <a:bodyPr/>
                    <a:lstStyle/>
                    <a:p>
                      <a:pPr>
                        <a:spcAft>
                          <a:spcPts val="0"/>
                        </a:spcAft>
                      </a:pPr>
                      <a:r>
                        <a:rPr lang="en-US" sz="1400" dirty="0">
                          <a:effectLst/>
                          <a:latin typeface="+mj-lt"/>
                        </a:rPr>
                        <a:t>b</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Evidence of the tourism potential of the site/asset that is to be restored </a:t>
                      </a:r>
                      <a:r>
                        <a:rPr lang="mt-MT" sz="1400" dirty="0">
                          <a:effectLst/>
                          <a:latin typeface="+mj-lt"/>
                        </a:rPr>
                        <a:t>- </a:t>
                      </a:r>
                      <a:r>
                        <a:rPr lang="en-GB" sz="1400" i="1" kern="1200" dirty="0">
                          <a:solidFill>
                            <a:schemeClr val="dk1"/>
                          </a:solidFill>
                          <a:effectLst/>
                          <a:latin typeface="+mj-lt"/>
                          <a:ea typeface="+mn-ea"/>
                          <a:cs typeface="+mn-cs"/>
                        </a:rPr>
                        <a:t>Is the proposed project intended to attract tourists to the locality/area/region through the restoration, activities, events, experiences being funded?</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a:effectLst/>
                          <a:latin typeface="+mj-lt"/>
                        </a:rPr>
                        <a:t>5 points</a:t>
                      </a:r>
                      <a:endParaRPr lang="mt-MT" sz="140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r h="869220">
                <a:tc>
                  <a:txBody>
                    <a:bodyPr/>
                    <a:lstStyle/>
                    <a:p>
                      <a:pPr>
                        <a:spcAft>
                          <a:spcPts val="0"/>
                        </a:spcAft>
                      </a:pPr>
                      <a:r>
                        <a:rPr lang="en-US" sz="1400" dirty="0">
                          <a:effectLst/>
                          <a:latin typeface="+mj-lt"/>
                        </a:rPr>
                        <a:t>C</a:t>
                      </a:r>
                      <a:endParaRPr lang="mt-MT" sz="1400" dirty="0">
                        <a:effectLst/>
                        <a:latin typeface="+mj-lt"/>
                        <a:ea typeface="MS Mincho"/>
                        <a:cs typeface="Times New Roman"/>
                      </a:endParaRPr>
                    </a:p>
                  </a:txBody>
                  <a:tcPr marL="68580" marR="68580" marT="0" marB="0"/>
                </a:tc>
                <a:tc>
                  <a:txBody>
                    <a:bodyPr/>
                    <a:lstStyle/>
                    <a:p>
                      <a:pPr algn="just">
                        <a:spcAft>
                          <a:spcPts val="0"/>
                        </a:spcAft>
                      </a:pPr>
                      <a:r>
                        <a:rPr lang="en-GB" sz="1400" b="1" dirty="0">
                          <a:effectLst/>
                          <a:latin typeface="+mj-lt"/>
                        </a:rPr>
                        <a:t>Evidence, through the project plan, of adequate information and promotion activity (also demonstrated through budget allocation) </a:t>
                      </a:r>
                      <a:r>
                        <a:rPr lang="mt-MT" sz="1400" dirty="0">
                          <a:effectLst/>
                          <a:latin typeface="+mj-lt"/>
                        </a:rPr>
                        <a:t>- </a:t>
                      </a:r>
                      <a:r>
                        <a:rPr lang="en-GB" sz="1400" i="1" dirty="0">
                          <a:effectLst/>
                          <a:latin typeface="+mj-lt"/>
                        </a:rPr>
                        <a:t>What activities are included in the investment project plan to provide adequate information and promotion?</a:t>
                      </a:r>
                      <a:endParaRPr lang="mt-MT" sz="1400" i="1"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10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4"/>
                  </a:ext>
                </a:extLst>
              </a:tr>
            </a:tbl>
          </a:graphicData>
        </a:graphic>
      </p:graphicFrame>
      <p:sp>
        <p:nvSpPr>
          <p:cNvPr id="7" name="Rectangle 1"/>
          <p:cNvSpPr>
            <a:spLocks noChangeArrowheads="1"/>
          </p:cNvSpPr>
          <p:nvPr/>
        </p:nvSpPr>
        <p:spPr bwMode="auto">
          <a:xfrm>
            <a:off x="1736725" y="29479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mt-MT" altLang="mt-MT"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27215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6" name="Rectangle 1"/>
          <p:cNvSpPr>
            <a:spLocks noChangeArrowheads="1"/>
          </p:cNvSpPr>
          <p:nvPr/>
        </p:nvSpPr>
        <p:spPr bwMode="auto">
          <a:xfrm>
            <a:off x="1736725" y="2582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mt-MT" altLang="mt-MT" sz="1800" b="0" i="0" u="none" strike="noStrike" cap="none" normalizeH="0" baseline="0">
                <a:ln>
                  <a:noFill/>
                </a:ln>
                <a:solidFill>
                  <a:schemeClr val="tx1"/>
                </a:solidFill>
                <a:effectLst/>
                <a:latin typeface="Arial" pitchFamily="34" charset="0"/>
                <a:cs typeface="Arial" pitchFamily="34" charset="0"/>
              </a:rPr>
            </a:br>
            <a:endParaRPr kumimoji="0" lang="mt-MT" altLang="mt-MT"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353162134"/>
              </p:ext>
            </p:extLst>
          </p:nvPr>
        </p:nvGraphicFramePr>
        <p:xfrm>
          <a:off x="827585" y="2060855"/>
          <a:ext cx="7560839" cy="4397179"/>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2">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28189">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14096">
                <a:tc gridSpan="3">
                  <a:txBody>
                    <a:bodyPr/>
                    <a:lstStyle/>
                    <a:p>
                      <a:pPr algn="ctr">
                        <a:spcAft>
                          <a:spcPts val="0"/>
                        </a:spcAft>
                      </a:pPr>
                      <a:r>
                        <a:rPr lang="en-US" sz="1400" dirty="0">
                          <a:effectLst/>
                          <a:latin typeface="+mj-lt"/>
                        </a:rPr>
                        <a:t>2. Link to the territory (max. 20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886348">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Evidence that the site/asset to be restored has a historical link to the area </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How does the project link the historical development of the site or asset to be restored with that of the area?</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i="1" kern="1200" dirty="0">
                        <a:solidFill>
                          <a:schemeClr val="dk1"/>
                        </a:solidFill>
                        <a:effectLst/>
                        <a:latin typeface="+mj-lt"/>
                        <a:ea typeface="+mn-ea"/>
                        <a:cs typeface="+mn-cs"/>
                      </a:endParaRPr>
                    </a:p>
                  </a:txBody>
                  <a:tcPr marL="68580" marR="68580" marT="0" marB="0"/>
                </a:tc>
                <a:tc>
                  <a:txBody>
                    <a:bodyPr/>
                    <a:lstStyle/>
                    <a:p>
                      <a:pPr algn="ctr">
                        <a:spcAft>
                          <a:spcPts val="0"/>
                        </a:spcAft>
                      </a:pPr>
                      <a:r>
                        <a:rPr lang="en-GB" sz="1400" dirty="0">
                          <a:effectLst/>
                          <a:latin typeface="+mj-lt"/>
                        </a:rPr>
                        <a:t>10</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942285">
                <a:tc>
                  <a:txBody>
                    <a:bodyPr/>
                    <a:lstStyle/>
                    <a:p>
                      <a:pPr>
                        <a:spcAft>
                          <a:spcPts val="0"/>
                        </a:spcAft>
                      </a:pPr>
                      <a:r>
                        <a:rPr lang="en-US" sz="1400">
                          <a:effectLst/>
                          <a:latin typeface="+mj-lt"/>
                        </a:rPr>
                        <a:t>b</a:t>
                      </a:r>
                      <a:endParaRPr lang="mt-MT" sz="140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Evidence that the site/asset to be restored is linked to other sites/assets of cultural and historical value in the same area </a:t>
                      </a:r>
                      <a:r>
                        <a:rPr lang="mt-MT" sz="1400" dirty="0">
                          <a:effectLst/>
                          <a:latin typeface="+mj-lt"/>
                        </a:rPr>
                        <a:t>- </a:t>
                      </a:r>
                      <a:r>
                        <a:rPr lang="en-GB" sz="1400" i="1" kern="1200" dirty="0">
                          <a:solidFill>
                            <a:schemeClr val="dk1"/>
                          </a:solidFill>
                          <a:effectLst/>
                          <a:latin typeface="+mj-lt"/>
                          <a:ea typeface="+mn-ea"/>
                          <a:cs typeface="+mn-cs"/>
                        </a:rPr>
                        <a:t>What link is there between the site or asset to be restored and other sites or assets of cultural and historical value in the same area?</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r h="1107934">
                <a:tc>
                  <a:txBody>
                    <a:bodyPr/>
                    <a:lstStyle/>
                    <a:p>
                      <a:pPr>
                        <a:spcAft>
                          <a:spcPts val="0"/>
                        </a:spcAft>
                      </a:pPr>
                      <a:r>
                        <a:rPr lang="en-US" sz="1400" dirty="0">
                          <a:effectLst/>
                          <a:latin typeface="+mj-lt"/>
                        </a:rPr>
                        <a:t>c</a:t>
                      </a:r>
                      <a:endParaRPr lang="mt-MT" sz="1400" dirty="0">
                        <a:effectLst/>
                        <a:latin typeface="+mj-lt"/>
                        <a:ea typeface="MS Mincho"/>
                        <a:cs typeface="Times New Roman"/>
                      </a:endParaRPr>
                    </a:p>
                  </a:txBody>
                  <a:tcPr marL="68580" marR="68580" marT="0" marB="0"/>
                </a:tc>
                <a:tc>
                  <a:txBody>
                    <a:bodyPr/>
                    <a:lstStyle/>
                    <a:p>
                      <a:pPr algn="just">
                        <a:spcAft>
                          <a:spcPts val="0"/>
                        </a:spcAft>
                      </a:pPr>
                      <a:r>
                        <a:rPr lang="en-GB" sz="1400" b="1" dirty="0">
                          <a:effectLst/>
                          <a:latin typeface="+mj-lt"/>
                        </a:rPr>
                        <a:t>Evidence that the site/asset to be restored is linked to other sites/assets of touristic value in the same area </a:t>
                      </a:r>
                      <a:r>
                        <a:rPr lang="mt-MT" sz="1400" dirty="0">
                          <a:effectLst/>
                          <a:latin typeface="+mj-lt"/>
                        </a:rPr>
                        <a:t>- </a:t>
                      </a:r>
                      <a:r>
                        <a:rPr lang="en-GB" sz="1400" i="1" dirty="0">
                          <a:effectLst/>
                          <a:latin typeface="+mj-lt"/>
                        </a:rPr>
                        <a:t>What link is there between the site or asset to be restored and other sites or assets of touristic value in the same area?</a:t>
                      </a:r>
                      <a:endParaRPr lang="mt-MT" sz="1400" i="1"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46283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5" name="Table 4"/>
          <p:cNvGraphicFramePr>
            <a:graphicFrameLocks noGrp="1"/>
          </p:cNvGraphicFramePr>
          <p:nvPr>
            <p:extLst>
              <p:ext uri="{D42A27DB-BD31-4B8C-83A1-F6EECF244321}">
                <p14:modId xmlns:p14="http://schemas.microsoft.com/office/powerpoint/2010/main" val="3374904078"/>
              </p:ext>
            </p:extLst>
          </p:nvPr>
        </p:nvGraphicFramePr>
        <p:xfrm>
          <a:off x="827585" y="2060848"/>
          <a:ext cx="7560840" cy="4008472"/>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3">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33015">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16508">
                <a:tc gridSpan="3">
                  <a:txBody>
                    <a:bodyPr/>
                    <a:lstStyle/>
                    <a:p>
                      <a:pPr algn="ctr">
                        <a:spcAft>
                          <a:spcPts val="0"/>
                        </a:spcAft>
                      </a:pPr>
                      <a:r>
                        <a:rPr lang="en-US" sz="1400" dirty="0">
                          <a:effectLst/>
                          <a:latin typeface="+mj-lt"/>
                        </a:rPr>
                        <a:t>3. Type of project (max. 20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1138709">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The project is an integrated project in that it incorporates the achievement of more than one objective </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Is the investment targeting the achievement of any of the following objectives? </a:t>
                      </a:r>
                      <a:r>
                        <a:rPr lang="en-US" sz="1400" i="1" kern="1200" dirty="0">
                          <a:solidFill>
                            <a:schemeClr val="dk1"/>
                          </a:solidFill>
                          <a:effectLst/>
                          <a:latin typeface="+mj-lt"/>
                          <a:ea typeface="+mn-ea"/>
                          <a:cs typeface="+mn-cs"/>
                        </a:rPr>
                        <a:t>(Refer to ‘The Local Development Strategy</a:t>
                      </a:r>
                      <a:r>
                        <a:rPr lang="mt-MT" sz="1400" i="1" kern="1200" dirty="0">
                          <a:solidFill>
                            <a:schemeClr val="dk1"/>
                          </a:solidFill>
                          <a:effectLst/>
                          <a:latin typeface="+mj-lt"/>
                          <a:ea typeface="+mn-ea"/>
                          <a:cs typeface="+mn-cs"/>
                        </a:rPr>
                        <a:t>’</a:t>
                      </a:r>
                      <a:r>
                        <a:rPr lang="en-US" sz="1400" i="1" kern="1200" dirty="0">
                          <a:solidFill>
                            <a:schemeClr val="dk1"/>
                          </a:solidFill>
                          <a:effectLst/>
                          <a:latin typeface="+mj-lt"/>
                          <a:ea typeface="+mn-ea"/>
                          <a:cs typeface="+mn-cs"/>
                        </a:rPr>
                        <a:t>)</a:t>
                      </a:r>
                    </a:p>
                  </a:txBody>
                  <a:tcPr marL="68580" marR="68580" marT="0" marB="0"/>
                </a:tc>
                <a:tc>
                  <a:txBody>
                    <a:bodyPr/>
                    <a:lstStyle/>
                    <a:p>
                      <a:pPr algn="ctr">
                        <a:spcAft>
                          <a:spcPts val="0"/>
                        </a:spcAft>
                      </a:pPr>
                      <a:r>
                        <a:rPr lang="en-GB" sz="1400" dirty="0">
                          <a:effectLst/>
                          <a:latin typeface="+mj-lt"/>
                        </a:rPr>
                        <a:t>5</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1066800">
                <a:tc>
                  <a:txBody>
                    <a:bodyPr/>
                    <a:lstStyle/>
                    <a:p>
                      <a:pPr>
                        <a:spcAft>
                          <a:spcPts val="0"/>
                        </a:spcAft>
                      </a:pPr>
                      <a:r>
                        <a:rPr lang="en-US" sz="1400" dirty="0">
                          <a:effectLst/>
                          <a:latin typeface="+mj-lt"/>
                        </a:rPr>
                        <a:t>b</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The project is area-based and targets more than one site/asset within the same area </a:t>
                      </a:r>
                      <a:r>
                        <a:rPr lang="mt-MT" sz="1400" dirty="0">
                          <a:effectLst/>
                          <a:latin typeface="+mj-lt"/>
                        </a:rPr>
                        <a:t>- </a:t>
                      </a:r>
                      <a:r>
                        <a:rPr lang="en-GB" sz="1400" i="1" kern="1200" dirty="0">
                          <a:solidFill>
                            <a:schemeClr val="dk1"/>
                          </a:solidFill>
                          <a:effectLst/>
                          <a:latin typeface="+mj-lt"/>
                          <a:ea typeface="+mn-ea"/>
                          <a:cs typeface="+mn-cs"/>
                        </a:rPr>
                        <a:t>Is the area the primary focus point of the proposed investment and does it include different sites or assets?</a:t>
                      </a:r>
                      <a:endParaRPr lang="mt-MT" sz="1400" dirty="0">
                        <a:effectLst/>
                        <a:latin typeface="+mj-lt"/>
                        <a:ea typeface="MS Mincho"/>
                        <a:cs typeface="Times New Roman"/>
                      </a:endParaRPr>
                    </a:p>
                  </a:txBody>
                  <a:tcPr marL="68580" marR="68580" marT="0" marB="0"/>
                </a:tc>
                <a:tc>
                  <a:txBody>
                    <a:bodyPr/>
                    <a:lstStyle/>
                    <a:p>
                      <a:pPr algn="ctr">
                        <a:spcAft>
                          <a:spcPts val="0"/>
                        </a:spcAft>
                      </a:pPr>
                      <a:r>
                        <a:rPr lang="en-GB" sz="1400" dirty="0">
                          <a:effectLst/>
                          <a:latin typeface="+mj-lt"/>
                        </a:rPr>
                        <a:t>10</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r h="800100">
                <a:tc>
                  <a:txBody>
                    <a:bodyPr/>
                    <a:lstStyle/>
                    <a:p>
                      <a:pPr>
                        <a:spcAft>
                          <a:spcPts val="0"/>
                        </a:spcAft>
                      </a:pPr>
                      <a:r>
                        <a:rPr lang="en-GB" sz="1400" dirty="0">
                          <a:effectLst/>
                          <a:latin typeface="+mj-lt"/>
                          <a:ea typeface="MS Mincho"/>
                          <a:cs typeface="Times New Roman"/>
                        </a:rPr>
                        <a:t>c</a:t>
                      </a:r>
                      <a:endParaRPr lang="mt-MT" sz="1400" dirty="0">
                        <a:effectLst/>
                        <a:latin typeface="+mj-lt"/>
                        <a:ea typeface="MS Mincho"/>
                        <a:cs typeface="Times New Roman"/>
                      </a:endParaRPr>
                    </a:p>
                  </a:txBody>
                  <a:tcPr marL="68580" marR="68580" marT="0" marB="0"/>
                </a:tc>
                <a:tc>
                  <a:txBody>
                    <a:bodyPr/>
                    <a:lstStyle/>
                    <a:p>
                      <a:pPr algn="just"/>
                      <a:r>
                        <a:rPr lang="en-GB" sz="1400" b="1" dirty="0">
                          <a:latin typeface="+mj-lt"/>
                        </a:rPr>
                        <a:t>The project is a co-operative project; in that it involves collaboration with at least one local council from the </a:t>
                      </a:r>
                      <a:r>
                        <a:rPr lang="en-GB" sz="1400" b="1" dirty="0" err="1">
                          <a:latin typeface="+mj-lt"/>
                        </a:rPr>
                        <a:t>Majjistral</a:t>
                      </a:r>
                      <a:r>
                        <a:rPr lang="en-GB" sz="1400" b="1" dirty="0">
                          <a:latin typeface="+mj-lt"/>
                        </a:rPr>
                        <a:t> territory </a:t>
                      </a:r>
                      <a:r>
                        <a:rPr lang="en-GB" sz="1400" dirty="0">
                          <a:latin typeface="+mj-lt"/>
                        </a:rPr>
                        <a:t>- Will at least 1 Local Council within the </a:t>
                      </a:r>
                      <a:r>
                        <a:rPr lang="en-GB" sz="1400" dirty="0" err="1">
                          <a:latin typeface="+mj-lt"/>
                        </a:rPr>
                        <a:t>Majjistral</a:t>
                      </a:r>
                      <a:r>
                        <a:rPr lang="en-GB" sz="1400" dirty="0">
                          <a:latin typeface="+mj-lt"/>
                        </a:rPr>
                        <a:t> territory be included as a co-operation partner?</a:t>
                      </a:r>
                      <a:endParaRPr lang="en-GB" dirty="0"/>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j-lt"/>
                          <a:ea typeface="+mn-ea"/>
                          <a:cs typeface="+mn-cs"/>
                        </a:rPr>
                        <a:t>5</a:t>
                      </a:r>
                      <a:r>
                        <a:rPr lang="mt-MT" sz="1400" kern="1200" dirty="0">
                          <a:solidFill>
                            <a:schemeClr val="dk1"/>
                          </a:solidFill>
                          <a:effectLst/>
                          <a:latin typeface="+mj-lt"/>
                          <a:ea typeface="+mn-ea"/>
                          <a:cs typeface="+mn-cs"/>
                        </a:rPr>
                        <a:t> </a:t>
                      </a:r>
                      <a:r>
                        <a:rPr lang="mt-MT" sz="1400" kern="1200" dirty="0" err="1">
                          <a:solidFill>
                            <a:schemeClr val="dk1"/>
                          </a:solidFill>
                          <a:effectLst/>
                          <a:latin typeface="+mj-lt"/>
                          <a:ea typeface="+mn-ea"/>
                          <a:cs typeface="+mn-cs"/>
                        </a:rPr>
                        <a:t>points</a:t>
                      </a:r>
                      <a:endParaRPr lang="mt-MT" sz="1400" kern="1200" dirty="0">
                        <a:solidFill>
                          <a:schemeClr val="dk1"/>
                        </a:solidFill>
                        <a:effectLst/>
                        <a:latin typeface="+mj-lt"/>
                        <a:ea typeface="MS Mincho"/>
                        <a:cs typeface="Times New Roman"/>
                      </a:endParaRPr>
                    </a:p>
                    <a:p>
                      <a:endParaRPr lang="en-GB" dirty="0"/>
                    </a:p>
                  </a:txBody>
                  <a:tcPr marL="68580" marR="68580" marT="0" marB="0"/>
                </a:tc>
                <a:extLst>
                  <a:ext uri="{0D108BD9-81ED-4DB2-BD59-A6C34878D82A}">
                    <a16:rowId xmlns:a16="http://schemas.microsoft.com/office/drawing/2014/main" val="2953589425"/>
                  </a:ext>
                </a:extLst>
              </a:tr>
            </a:tbl>
          </a:graphicData>
        </a:graphic>
      </p:graphicFrame>
    </p:spTree>
    <p:extLst>
      <p:ext uri="{BB962C8B-B14F-4D97-AF65-F5344CB8AC3E}">
        <p14:creationId xmlns:p14="http://schemas.microsoft.com/office/powerpoint/2010/main" val="3353859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5" name="Table 4"/>
          <p:cNvGraphicFramePr>
            <a:graphicFrameLocks noGrp="1"/>
          </p:cNvGraphicFramePr>
          <p:nvPr>
            <p:extLst>
              <p:ext uri="{D42A27DB-BD31-4B8C-83A1-F6EECF244321}">
                <p14:modId xmlns:p14="http://schemas.microsoft.com/office/powerpoint/2010/main" val="1645238193"/>
              </p:ext>
            </p:extLst>
          </p:nvPr>
        </p:nvGraphicFramePr>
        <p:xfrm>
          <a:off x="827585" y="2060848"/>
          <a:ext cx="7560840" cy="4147625"/>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3">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31483">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15742">
                <a:tc gridSpan="3">
                  <a:txBody>
                    <a:bodyPr/>
                    <a:lstStyle/>
                    <a:p>
                      <a:pPr algn="ctr">
                        <a:spcAft>
                          <a:spcPts val="0"/>
                        </a:spcAft>
                      </a:pPr>
                      <a:r>
                        <a:rPr lang="en-US" sz="1400" dirty="0">
                          <a:effectLst/>
                          <a:latin typeface="+mj-lt"/>
                        </a:rPr>
                        <a:t>4. Social impact on the Community (max. 15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631483">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The project’s information and education components are targeted to children (less than 13 years of age) </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ill the proposed project provide information and education initiatives to children (less than 13 years of age) and how?</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i="1" kern="1200" dirty="0">
                        <a:solidFill>
                          <a:schemeClr val="dk1"/>
                        </a:solidFill>
                        <a:effectLst/>
                        <a:latin typeface="+mj-lt"/>
                        <a:ea typeface="+mn-ea"/>
                        <a:cs typeface="+mn-cs"/>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725548">
                <a:tc>
                  <a:txBody>
                    <a:bodyPr/>
                    <a:lstStyle/>
                    <a:p>
                      <a:pPr>
                        <a:spcAft>
                          <a:spcPts val="0"/>
                        </a:spcAft>
                      </a:pPr>
                      <a:r>
                        <a:rPr lang="en-US" sz="1400" dirty="0">
                          <a:effectLst/>
                          <a:latin typeface="+mj-lt"/>
                        </a:rPr>
                        <a:t>b</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The project’s information and education components are targeted to youths (over 13 years of age) </a:t>
                      </a:r>
                      <a:r>
                        <a:rPr lang="mt-MT" sz="1400" dirty="0">
                          <a:effectLst/>
                          <a:latin typeface="+mj-lt"/>
                        </a:rPr>
                        <a:t>- </a:t>
                      </a:r>
                      <a:r>
                        <a:rPr lang="en-GB" sz="1400" dirty="0">
                          <a:effectLst/>
                          <a:latin typeface="+mj-lt"/>
                        </a:rPr>
                        <a:t>Will the proposed project provide information and education initiatives to youths (over 13 years of age) and how?</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r h="890993">
                <a:tc>
                  <a:txBody>
                    <a:bodyPr/>
                    <a:lstStyle/>
                    <a:p>
                      <a:pPr>
                        <a:spcAft>
                          <a:spcPts val="0"/>
                        </a:spcAft>
                      </a:pPr>
                      <a:r>
                        <a:rPr lang="en-US" sz="1400">
                          <a:effectLst/>
                          <a:latin typeface="+mj-lt"/>
                        </a:rPr>
                        <a:t>c</a:t>
                      </a:r>
                      <a:endParaRPr lang="mt-MT" sz="1400">
                        <a:effectLst/>
                        <a:latin typeface="+mj-lt"/>
                        <a:ea typeface="MS Mincho"/>
                        <a:cs typeface="Times New Roman"/>
                      </a:endParaRPr>
                    </a:p>
                  </a:txBody>
                  <a:tcPr marL="68580" marR="68580" marT="0" marB="0"/>
                </a:tc>
                <a:tc>
                  <a:txBody>
                    <a:bodyPr/>
                    <a:lstStyle/>
                    <a:p>
                      <a:pPr algn="just">
                        <a:spcAft>
                          <a:spcPts val="0"/>
                        </a:spcAft>
                      </a:pPr>
                      <a:r>
                        <a:rPr lang="en-GB" sz="1400" b="1" dirty="0">
                          <a:effectLst/>
                          <a:latin typeface="+mj-lt"/>
                        </a:rPr>
                        <a:t>The project’s information and education components are targeted to persons with learning difficulties and/or disabilities </a:t>
                      </a:r>
                      <a:r>
                        <a:rPr lang="mt-MT" sz="1400" b="0" i="1" dirty="0">
                          <a:effectLst/>
                          <a:latin typeface="+mj-lt"/>
                        </a:rPr>
                        <a:t>- </a:t>
                      </a:r>
                      <a:r>
                        <a:rPr lang="en-GB" sz="1400" b="0" i="1" dirty="0">
                          <a:effectLst/>
                          <a:latin typeface="+mj-lt"/>
                        </a:rPr>
                        <a:t>Will the proposed project provide information and education initiatives to persons with learning difficulties and/or mixed abilities and how?</a:t>
                      </a:r>
                      <a:endParaRPr lang="mt-MT" sz="1400" b="0" i="1"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2130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5" name="Table 4"/>
          <p:cNvGraphicFramePr>
            <a:graphicFrameLocks noGrp="1"/>
          </p:cNvGraphicFramePr>
          <p:nvPr>
            <p:extLst>
              <p:ext uri="{D42A27DB-BD31-4B8C-83A1-F6EECF244321}">
                <p14:modId xmlns:p14="http://schemas.microsoft.com/office/powerpoint/2010/main" val="3968036964"/>
              </p:ext>
            </p:extLst>
          </p:nvPr>
        </p:nvGraphicFramePr>
        <p:xfrm>
          <a:off x="827585" y="2060848"/>
          <a:ext cx="7560840" cy="4207411"/>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3">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29988">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14995">
                <a:tc gridSpan="3">
                  <a:txBody>
                    <a:bodyPr/>
                    <a:lstStyle/>
                    <a:p>
                      <a:pPr algn="ctr">
                        <a:spcAft>
                          <a:spcPts val="0"/>
                        </a:spcAft>
                      </a:pPr>
                      <a:r>
                        <a:rPr lang="en-US" sz="1400" dirty="0">
                          <a:effectLst/>
                          <a:latin typeface="+mj-lt"/>
                        </a:rPr>
                        <a:t>5. Preparedness (max. 15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1111106">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Evidence that the necessary consultation with stakeholders and regulatory entities has taken place by the main applicants </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All correspondence on project with regulatory entities is to be submitted, including, but not limited to, restoration method statement sent to Superintendence of Cultural Heritage. All correspondence with stakeholders is to be included in the details.</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i="1" kern="1200" dirty="0">
                        <a:solidFill>
                          <a:schemeClr val="dk1"/>
                        </a:solidFill>
                        <a:effectLst/>
                        <a:latin typeface="+mj-lt"/>
                        <a:ea typeface="+mn-ea"/>
                        <a:cs typeface="+mn-cs"/>
                      </a:endParaRPr>
                    </a:p>
                  </a:txBody>
                  <a:tcPr marL="68580" marR="68580" marT="0" marB="0"/>
                </a:tc>
                <a:tc>
                  <a:txBody>
                    <a:bodyPr/>
                    <a:lstStyle/>
                    <a:p>
                      <a:pPr algn="ctr">
                        <a:spcAft>
                          <a:spcPts val="0"/>
                        </a:spcAft>
                      </a:pPr>
                      <a:r>
                        <a:rPr lang="en-GB" sz="1400" dirty="0">
                          <a:effectLst/>
                          <a:latin typeface="+mj-lt"/>
                        </a:rPr>
                        <a:t>10</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1555548">
                <a:tc>
                  <a:txBody>
                    <a:bodyPr/>
                    <a:lstStyle/>
                    <a:p>
                      <a:pPr>
                        <a:spcAft>
                          <a:spcPts val="0"/>
                        </a:spcAft>
                      </a:pPr>
                      <a:r>
                        <a:rPr lang="en-US" sz="1400">
                          <a:effectLst/>
                          <a:latin typeface="+mj-lt"/>
                        </a:rPr>
                        <a:t>b</a:t>
                      </a:r>
                      <a:endParaRPr lang="mt-MT" sz="140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The development permitting process has already been initiated (where applicable) </a:t>
                      </a:r>
                      <a:r>
                        <a:rPr lang="mt-MT" sz="1400" dirty="0">
                          <a:effectLst/>
                          <a:latin typeface="+mj-lt"/>
                        </a:rPr>
                        <a:t>- </a:t>
                      </a:r>
                      <a:r>
                        <a:rPr lang="en-GB" sz="1400" dirty="0">
                          <a:effectLst/>
                          <a:latin typeface="+mj-lt"/>
                        </a:rPr>
                        <a:t>Are all PA / DNO permits and other relevant permits in hand or in the application process? </a:t>
                      </a:r>
                      <a:r>
                        <a:rPr lang="en-US" sz="1400" dirty="0">
                          <a:effectLst/>
                          <a:latin typeface="+mj-lt"/>
                        </a:rPr>
                        <a:t>Project will not be eligible for funding if the required Application for Permits are not in hand</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dirty="0">
                        <a:effectLst/>
                        <a:latin typeface="+mj-lt"/>
                        <a:ea typeface="MS Mincho"/>
                        <a:cs typeface="Times New Roman"/>
                      </a:endParaRPr>
                    </a:p>
                  </a:txBody>
                  <a:tcPr marL="68580" marR="68580" marT="0" marB="0"/>
                </a:tc>
                <a:tc>
                  <a:txBody>
                    <a:bodyPr/>
                    <a:lstStyle/>
                    <a:p>
                      <a:pPr algn="ctr">
                        <a:spcAft>
                          <a:spcPts val="0"/>
                        </a:spcAft>
                      </a:pPr>
                      <a:r>
                        <a:rPr lang="en-GB" sz="1400" dirty="0">
                          <a:effectLst/>
                          <a:latin typeface="+mj-lt"/>
                        </a:rPr>
                        <a:t>5</a:t>
                      </a:r>
                      <a:r>
                        <a:rPr lang="mt-MT" sz="1400" dirty="0">
                          <a:effectLst/>
                          <a:latin typeface="+mj-lt"/>
                        </a:rPr>
                        <a:t>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140413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graphicFrame>
        <p:nvGraphicFramePr>
          <p:cNvPr id="5" name="Table 4"/>
          <p:cNvGraphicFramePr>
            <a:graphicFrameLocks noGrp="1"/>
          </p:cNvGraphicFramePr>
          <p:nvPr>
            <p:extLst>
              <p:ext uri="{D42A27DB-BD31-4B8C-83A1-F6EECF244321}">
                <p14:modId xmlns:p14="http://schemas.microsoft.com/office/powerpoint/2010/main" val="1721522937"/>
              </p:ext>
            </p:extLst>
          </p:nvPr>
        </p:nvGraphicFramePr>
        <p:xfrm>
          <a:off x="827585" y="2060848"/>
          <a:ext cx="7560840" cy="3184917"/>
        </p:xfrm>
        <a:graphic>
          <a:graphicData uri="http://schemas.openxmlformats.org/drawingml/2006/table">
            <a:tbl>
              <a:tblPr firstRow="1" firstCol="1" bandRow="1">
                <a:tableStyleId>{5C22544A-7EE6-4342-B048-85BDC9FD1C3A}</a:tableStyleId>
              </a:tblPr>
              <a:tblGrid>
                <a:gridCol w="481182">
                  <a:extLst>
                    <a:ext uri="{9D8B030D-6E8A-4147-A177-3AD203B41FA5}">
                      <a16:colId xmlns:a16="http://schemas.microsoft.com/office/drawing/2014/main" val="20000"/>
                    </a:ext>
                  </a:extLst>
                </a:gridCol>
                <a:gridCol w="5643733">
                  <a:extLst>
                    <a:ext uri="{9D8B030D-6E8A-4147-A177-3AD203B41FA5}">
                      <a16:colId xmlns:a16="http://schemas.microsoft.com/office/drawing/2014/main" val="20001"/>
                    </a:ext>
                  </a:extLst>
                </a:gridCol>
                <a:gridCol w="1435925">
                  <a:extLst>
                    <a:ext uri="{9D8B030D-6E8A-4147-A177-3AD203B41FA5}">
                      <a16:colId xmlns:a16="http://schemas.microsoft.com/office/drawing/2014/main" val="20002"/>
                    </a:ext>
                  </a:extLst>
                </a:gridCol>
              </a:tblGrid>
              <a:tr h="633513">
                <a:tc>
                  <a:txBody>
                    <a:bodyPr/>
                    <a:lstStyle/>
                    <a:p>
                      <a:pPr algn="ctr">
                        <a:spcAft>
                          <a:spcPts val="0"/>
                        </a:spcAft>
                      </a:pPr>
                      <a:r>
                        <a:rPr lang="mt-MT" sz="1400" dirty="0">
                          <a:effectLst/>
                          <a:latin typeface="+mj-lt"/>
                        </a:rPr>
                        <a:t> </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SELECTION </a:t>
                      </a:r>
                      <a:r>
                        <a:rPr lang="en-US" sz="1400" dirty="0">
                          <a:effectLst/>
                          <a:latin typeface="+mj-lt"/>
                        </a:rPr>
                        <a:t>CRITERIA</a:t>
                      </a: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Maximum </a:t>
                      </a:r>
                      <a:r>
                        <a:rPr lang="en-US" sz="1400" dirty="0">
                          <a:effectLst/>
                          <a:latin typeface="+mj-lt"/>
                        </a:rPr>
                        <a:t>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0"/>
                  </a:ext>
                </a:extLst>
              </a:tr>
              <a:tr h="316757">
                <a:tc gridSpan="3">
                  <a:txBody>
                    <a:bodyPr/>
                    <a:lstStyle/>
                    <a:p>
                      <a:pPr algn="ctr">
                        <a:spcAft>
                          <a:spcPts val="0"/>
                        </a:spcAft>
                      </a:pPr>
                      <a:r>
                        <a:rPr lang="en-US" sz="1400" dirty="0">
                          <a:effectLst/>
                          <a:latin typeface="+mj-lt"/>
                        </a:rPr>
                        <a:t>6. Sustainability of the Project (max. 10 points)</a:t>
                      </a:r>
                      <a:endParaRPr lang="mt-MT" sz="1400" dirty="0">
                        <a:effectLst/>
                        <a:latin typeface="+mj-lt"/>
                        <a:ea typeface="MS Mincho"/>
                        <a:cs typeface="Times New Roman"/>
                      </a:endParaRPr>
                    </a:p>
                  </a:txBody>
                  <a:tcPr marL="68580" marR="68580" marT="0" marB="0"/>
                </a:tc>
                <a:tc hMerge="1">
                  <a:txBody>
                    <a:bodyPr/>
                    <a:lstStyle/>
                    <a:p>
                      <a:endParaRPr lang="mt-MT"/>
                    </a:p>
                  </a:txBody>
                  <a:tcPr/>
                </a:tc>
                <a:tc hMerge="1">
                  <a:txBody>
                    <a:bodyPr/>
                    <a:lstStyle/>
                    <a:p>
                      <a:endParaRPr lang="mt-MT"/>
                    </a:p>
                  </a:txBody>
                  <a:tcPr/>
                </a:tc>
                <a:extLst>
                  <a:ext uri="{0D108BD9-81ED-4DB2-BD59-A6C34878D82A}">
                    <a16:rowId xmlns:a16="http://schemas.microsoft.com/office/drawing/2014/main" val="10001"/>
                  </a:ext>
                </a:extLst>
              </a:tr>
              <a:tr h="893859">
                <a:tc>
                  <a:txBody>
                    <a:bodyPr/>
                    <a:lstStyle/>
                    <a:p>
                      <a:pPr>
                        <a:spcAft>
                          <a:spcPts val="0"/>
                        </a:spcAft>
                      </a:pPr>
                      <a:r>
                        <a:rPr lang="en-US" sz="1400" dirty="0">
                          <a:effectLst/>
                          <a:latin typeface="+mj-lt"/>
                        </a:rPr>
                        <a:t>a</a:t>
                      </a:r>
                      <a:endParaRPr lang="mt-MT" sz="1400" dirty="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j-lt"/>
                          <a:ea typeface="+mn-ea"/>
                          <a:cs typeface="+mn-cs"/>
                        </a:rPr>
                        <a:t>Evidence that the project has a neutral or positive impact on the environment and the climate </a:t>
                      </a:r>
                      <a:r>
                        <a:rPr lang="mt-MT" sz="1400" kern="1200" dirty="0">
                          <a:solidFill>
                            <a:schemeClr val="dk1"/>
                          </a:solidFill>
                          <a:effectLst/>
                          <a:latin typeface="+mj-lt"/>
                          <a:ea typeface="+mn-ea"/>
                          <a:cs typeface="+mn-cs"/>
                        </a:rPr>
                        <a:t>- </a:t>
                      </a:r>
                      <a:r>
                        <a:rPr lang="en-GB" sz="1400" i="1" kern="1200" dirty="0">
                          <a:solidFill>
                            <a:schemeClr val="dk1"/>
                          </a:solidFill>
                          <a:effectLst/>
                          <a:latin typeface="+mj-lt"/>
                          <a:ea typeface="+mn-ea"/>
                          <a:cs typeface="+mn-cs"/>
                        </a:rPr>
                        <a:t>Will the proposed project positively impact the environment and climate? How?</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i="1" kern="1200" dirty="0">
                        <a:solidFill>
                          <a:schemeClr val="dk1"/>
                        </a:solidFill>
                        <a:effectLst/>
                        <a:latin typeface="+mj-lt"/>
                        <a:ea typeface="+mn-ea"/>
                        <a:cs typeface="+mn-cs"/>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2"/>
                  </a:ext>
                </a:extLst>
              </a:tr>
              <a:tr h="1340788">
                <a:tc>
                  <a:txBody>
                    <a:bodyPr/>
                    <a:lstStyle/>
                    <a:p>
                      <a:pPr>
                        <a:spcAft>
                          <a:spcPts val="0"/>
                        </a:spcAft>
                      </a:pPr>
                      <a:r>
                        <a:rPr lang="en-US" sz="1400">
                          <a:effectLst/>
                          <a:latin typeface="+mj-lt"/>
                        </a:rPr>
                        <a:t>b</a:t>
                      </a:r>
                      <a:endParaRPr lang="mt-MT" sz="1400">
                        <a:effectLst/>
                        <a:latin typeface="+mj-lt"/>
                        <a:ea typeface="MS Mincho"/>
                        <a:cs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400" b="1" dirty="0">
                          <a:effectLst/>
                          <a:latin typeface="+mj-lt"/>
                        </a:rPr>
                        <a:t>Evidence that the project has a neutral or positive impact on gender and other forms of non-discrimination policies </a:t>
                      </a:r>
                      <a:r>
                        <a:rPr lang="mt-MT" sz="1400" dirty="0">
                          <a:effectLst/>
                          <a:latin typeface="+mj-lt"/>
                        </a:rPr>
                        <a:t>- </a:t>
                      </a:r>
                      <a:r>
                        <a:rPr lang="en-GB" sz="1400" dirty="0">
                          <a:effectLst/>
                          <a:latin typeface="+mj-lt"/>
                        </a:rPr>
                        <a:t>How will the proposed project support policies against discrimination like disability, race, religion, sex, sexual orientation, gender identity, political, etc.</a:t>
                      </a:r>
                    </a:p>
                    <a:p>
                      <a:pPr marL="0" marR="0" indent="0" algn="just" defTabSz="914400" rtl="0" eaLnBrk="1" fontAlgn="auto" latinLnBrk="0" hangingPunct="1">
                        <a:lnSpc>
                          <a:spcPct val="100000"/>
                        </a:lnSpc>
                        <a:spcBef>
                          <a:spcPts val="0"/>
                        </a:spcBef>
                        <a:spcAft>
                          <a:spcPts val="0"/>
                        </a:spcAft>
                        <a:buClrTx/>
                        <a:buSzTx/>
                        <a:buFontTx/>
                        <a:buNone/>
                        <a:tabLst/>
                        <a:defRPr/>
                      </a:pPr>
                      <a:endParaRPr lang="mt-MT" sz="1400" dirty="0">
                        <a:effectLst/>
                        <a:latin typeface="+mj-lt"/>
                        <a:ea typeface="MS Mincho"/>
                        <a:cs typeface="Times New Roman"/>
                      </a:endParaRPr>
                    </a:p>
                  </a:txBody>
                  <a:tcPr marL="68580" marR="68580" marT="0" marB="0"/>
                </a:tc>
                <a:tc>
                  <a:txBody>
                    <a:bodyPr/>
                    <a:lstStyle/>
                    <a:p>
                      <a:pPr algn="ctr">
                        <a:spcAft>
                          <a:spcPts val="0"/>
                        </a:spcAft>
                      </a:pPr>
                      <a:r>
                        <a:rPr lang="mt-MT" sz="1400" dirty="0">
                          <a:effectLst/>
                          <a:latin typeface="+mj-lt"/>
                        </a:rPr>
                        <a:t>5 points</a:t>
                      </a:r>
                      <a:endParaRPr lang="mt-MT" sz="1400" dirty="0">
                        <a:effectLst/>
                        <a:latin typeface="+mj-lt"/>
                        <a:ea typeface="MS Mincho"/>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114728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Autofit/>
          </a:bodyPr>
          <a:lstStyle/>
          <a:p>
            <a:pPr marL="0" indent="0" algn="ctr">
              <a:buNone/>
            </a:pPr>
            <a:r>
              <a:rPr lang="mt-MT" sz="2000" b="1" dirty="0"/>
              <a:t>M</a:t>
            </a:r>
            <a:r>
              <a:rPr lang="en-GB" sz="2000" b="1" dirty="0"/>
              <a:t>AJJISTRAL ACTION GROUP FOUNDATION</a:t>
            </a:r>
            <a:endParaRPr lang="mt-MT" sz="2000" dirty="0"/>
          </a:p>
          <a:p>
            <a:pPr marL="0" indent="0" algn="ctr">
              <a:buNone/>
            </a:pPr>
            <a:r>
              <a:rPr lang="mt-MT" sz="2000" dirty="0"/>
              <a:t>1</a:t>
            </a:r>
            <a:r>
              <a:rPr lang="en-GB" sz="2000" dirty="0"/>
              <a:t>2, TRIQ IT-TULLIER,</a:t>
            </a:r>
            <a:endParaRPr lang="mt-MT" sz="2000" dirty="0"/>
          </a:p>
          <a:p>
            <a:pPr marL="0" indent="0" algn="ctr">
              <a:buNone/>
            </a:pPr>
            <a:r>
              <a:rPr lang="en-GB" sz="2000" dirty="0"/>
              <a:t>ATTARD. ATD1631</a:t>
            </a:r>
            <a:endParaRPr lang="mt-MT" sz="2000" dirty="0"/>
          </a:p>
          <a:p>
            <a:pPr marL="0" indent="0" algn="ctr">
              <a:buNone/>
            </a:pPr>
            <a:endParaRPr lang="mt-MT" sz="2000" dirty="0"/>
          </a:p>
          <a:p>
            <a:pPr marL="0" indent="0" algn="ctr">
              <a:buNone/>
            </a:pPr>
            <a:r>
              <a:rPr lang="en-GB" sz="2000" dirty="0">
                <a:hlinkClick r:id="rId3"/>
              </a:rPr>
              <a:t>Tel:(356)</a:t>
            </a:r>
            <a:r>
              <a:rPr lang="en-GB" sz="2000" b="1" dirty="0"/>
              <a:t> </a:t>
            </a:r>
            <a:r>
              <a:rPr lang="en-GB" sz="2000" dirty="0"/>
              <a:t>2099 2080</a:t>
            </a:r>
            <a:r>
              <a:rPr lang="mt-MT" sz="2000" dirty="0"/>
              <a:t>	</a:t>
            </a:r>
            <a:r>
              <a:rPr lang="mt-MT" sz="2000" dirty="0">
                <a:hlinkClick r:id="rId3"/>
              </a:rPr>
              <a:t>Mob</a:t>
            </a:r>
            <a:r>
              <a:rPr lang="en-GB" sz="2000" dirty="0">
                <a:hlinkClick r:id="rId3"/>
              </a:rPr>
              <a:t>:(356)</a:t>
            </a:r>
            <a:r>
              <a:rPr lang="en-GB" sz="2000" b="1" dirty="0"/>
              <a:t> </a:t>
            </a:r>
            <a:r>
              <a:rPr lang="en-GB" sz="2000" dirty="0"/>
              <a:t>99</a:t>
            </a:r>
            <a:r>
              <a:rPr lang="mt-MT" sz="2000" dirty="0"/>
              <a:t>46</a:t>
            </a:r>
            <a:r>
              <a:rPr lang="en-GB" sz="2000" dirty="0"/>
              <a:t> 0</a:t>
            </a:r>
            <a:r>
              <a:rPr lang="mt-MT" sz="2000" dirty="0"/>
              <a:t>152</a:t>
            </a:r>
          </a:p>
          <a:p>
            <a:pPr marL="0" indent="0" algn="ctr">
              <a:buNone/>
            </a:pPr>
            <a:r>
              <a:rPr lang="en-GB" sz="2000" dirty="0"/>
              <a:t>Email: </a:t>
            </a:r>
            <a:r>
              <a:rPr lang="mt-MT" sz="2000" dirty="0">
                <a:hlinkClick r:id="rId4"/>
              </a:rPr>
              <a:t>galmajjistral@gmail.com</a:t>
            </a:r>
            <a:endParaRPr lang="mt-MT" sz="2000" dirty="0"/>
          </a:p>
          <a:p>
            <a:pPr marL="0" indent="0" algn="ctr">
              <a:buNone/>
            </a:pPr>
            <a:r>
              <a:rPr lang="mt-MT" sz="2000" dirty="0">
                <a:hlinkClick r:id="rId4"/>
              </a:rPr>
              <a:t>www.galmajjistral.com</a:t>
            </a:r>
            <a:endParaRPr lang="mt-MT" sz="2000" dirty="0"/>
          </a:p>
          <a:p>
            <a:pPr marL="0" indent="0" algn="ctr">
              <a:buNone/>
            </a:pPr>
            <a:endParaRPr lang="mt-MT" sz="2000" dirty="0"/>
          </a:p>
          <a:p>
            <a:pPr marL="0" indent="0" algn="ctr">
              <a:buNone/>
            </a:pPr>
            <a:endParaRPr lang="mt-MT" sz="2000" dirty="0"/>
          </a:p>
        </p:txBody>
      </p:sp>
      <p:pic>
        <p:nvPicPr>
          <p:cNvPr id="6" name="Picture 5"/>
          <p:cNvPicPr/>
          <p:nvPr/>
        </p:nvPicPr>
        <p:blipFill>
          <a:blip r:embed="rId5">
            <a:extLst>
              <a:ext uri="{28A0092B-C50C-407E-A947-70E740481C1C}">
                <a14:useLocalDpi xmlns:a14="http://schemas.microsoft.com/office/drawing/2010/main" val="0"/>
              </a:ext>
            </a:extLst>
          </a:blip>
          <a:srcRect/>
          <a:stretch>
            <a:fillRect/>
          </a:stretch>
        </p:blipFill>
        <p:spPr bwMode="auto">
          <a:xfrm>
            <a:off x="1578421" y="4869160"/>
            <a:ext cx="6029325" cy="1695450"/>
          </a:xfrm>
          <a:prstGeom prst="rect">
            <a:avLst/>
          </a:prstGeom>
          <a:noFill/>
          <a:ln>
            <a:noFill/>
          </a:ln>
        </p:spPr>
      </p:pic>
    </p:spTree>
    <p:extLst>
      <p:ext uri="{BB962C8B-B14F-4D97-AF65-F5344CB8AC3E}">
        <p14:creationId xmlns:p14="http://schemas.microsoft.com/office/powerpoint/2010/main" val="1735576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6686"/>
            <a:ext cx="8229600" cy="1066130"/>
          </a:xfrm>
        </p:spPr>
        <p:txBody>
          <a:body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6" name="Content Placeholder 2"/>
          <p:cNvSpPr>
            <a:spLocks noGrp="1"/>
          </p:cNvSpPr>
          <p:nvPr>
            <p:ph idx="1"/>
          </p:nvPr>
        </p:nvSpPr>
        <p:spPr>
          <a:xfrm>
            <a:off x="457200" y="1988840"/>
            <a:ext cx="8229600" cy="4137323"/>
          </a:xfrm>
        </p:spPr>
        <p:txBody>
          <a:bodyPr>
            <a:normAutofit fontScale="92500"/>
          </a:bodyPr>
          <a:lstStyle/>
          <a:p>
            <a:pPr marL="0" indent="0" algn="just">
              <a:buNone/>
            </a:pPr>
            <a:r>
              <a:rPr lang="en-GB" b="1" dirty="0"/>
              <a:t>The analysis of the MAGF territory and findings from the consultation exercise have shown that several stakeholders own, or have access to, items and artefacts with a clear historical and cultural link to the territory which would benefit from conservation and restoration practice. Given the cultural and historical value of these artefacts, their conservation and restoration and subsequent inclusion in educational programmes, heritage trails and other tourism activities is expected to provide opportunities for the promotion of local culture and identity, fostering job creation and facilitating the diversification of the economy of the rural areas making up the MAGF territory.</a:t>
            </a:r>
            <a:endParaRPr lang="mt-MT" b="1" dirty="0"/>
          </a:p>
        </p:txBody>
      </p:sp>
    </p:spTree>
    <p:extLst>
      <p:ext uri="{BB962C8B-B14F-4D97-AF65-F5344CB8AC3E}">
        <p14:creationId xmlns:p14="http://schemas.microsoft.com/office/powerpoint/2010/main" val="1170785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fontScale="92500" lnSpcReduction="10000"/>
          </a:bodyPr>
          <a:lstStyle/>
          <a:p>
            <a:pPr marL="0" lvl="0" indent="0" algn="just">
              <a:buNone/>
            </a:pPr>
            <a:r>
              <a:rPr lang="mt-MT" dirty="0"/>
              <a:t>Scope of action:</a:t>
            </a:r>
          </a:p>
          <a:p>
            <a:pPr marL="0" lvl="0" indent="0" algn="just">
              <a:buNone/>
            </a:pPr>
            <a:endParaRPr lang="mt-MT" dirty="0"/>
          </a:p>
          <a:p>
            <a:pPr marL="0" lvl="0" indent="0" algn="just">
              <a:buNone/>
            </a:pPr>
            <a:r>
              <a:rPr lang="en-GB" dirty="0"/>
              <a:t>This action supports the </a:t>
            </a:r>
            <a:r>
              <a:rPr lang="en-GB" b="1" dirty="0"/>
              <a:t>restoration of small-scale sites and objects of significant cultural and historical value to the territory</a:t>
            </a:r>
            <a:r>
              <a:rPr lang="en-GB" dirty="0"/>
              <a:t>, in conjunction with the </a:t>
            </a:r>
            <a:r>
              <a:rPr lang="en-GB" b="1" dirty="0"/>
              <a:t>development of educational and tourism activities</a:t>
            </a:r>
            <a:r>
              <a:rPr lang="en-GB" dirty="0"/>
              <a:t> relating to the subject of restoration. </a:t>
            </a:r>
          </a:p>
          <a:p>
            <a:pPr marL="0" lvl="0" indent="0" algn="just">
              <a:buNone/>
            </a:pPr>
            <a:r>
              <a:rPr lang="en-GB" dirty="0"/>
              <a:t>It is to be noted that projects that do not include the associated educational and/or promotional and/or information activity with a related minimum expenditure within the limit stipulated, shall not be considered for support.</a:t>
            </a:r>
          </a:p>
        </p:txBody>
      </p:sp>
    </p:spTree>
    <p:extLst>
      <p:ext uri="{BB962C8B-B14F-4D97-AF65-F5344CB8AC3E}">
        <p14:creationId xmlns:p14="http://schemas.microsoft.com/office/powerpoint/2010/main" val="1057764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846A-AA70-459C-AE7F-8EF7C8422261}"/>
              </a:ext>
            </a:extLst>
          </p:cNvPr>
          <p:cNvSpPr>
            <a:spLocks noGrp="1"/>
          </p:cNvSpPr>
          <p:nvPr>
            <p:ph type="title"/>
          </p:nvPr>
        </p:nvSpPr>
        <p:spPr>
          <a:xfrm>
            <a:off x="457200" y="0"/>
            <a:ext cx="8229600" cy="1772816"/>
          </a:xfrm>
        </p:spPr>
        <p:txBody>
          <a:bodyPr/>
          <a:lstStyle/>
          <a:p>
            <a:r>
              <a:rPr lang="en-GB" sz="4300" b="1" i="1" dirty="0"/>
              <a:t>Measure 1: Restoration of Assets of Artistic and Cultural Value</a:t>
            </a:r>
            <a:endParaRPr lang="en-GB" sz="4300" dirty="0"/>
          </a:p>
        </p:txBody>
      </p:sp>
      <p:sp>
        <p:nvSpPr>
          <p:cNvPr id="3" name="Content Placeholder 2">
            <a:extLst>
              <a:ext uri="{FF2B5EF4-FFF2-40B4-BE49-F238E27FC236}">
                <a16:creationId xmlns:a16="http://schemas.microsoft.com/office/drawing/2014/main" id="{1ACD67FC-9493-4121-8379-0D612C114473}"/>
              </a:ext>
            </a:extLst>
          </p:cNvPr>
          <p:cNvSpPr>
            <a:spLocks noGrp="1"/>
          </p:cNvSpPr>
          <p:nvPr>
            <p:ph idx="1"/>
          </p:nvPr>
        </p:nvSpPr>
        <p:spPr>
          <a:xfrm>
            <a:off x="457200" y="1988840"/>
            <a:ext cx="8229600" cy="4137323"/>
          </a:xfrm>
        </p:spPr>
        <p:txBody>
          <a:bodyPr>
            <a:normAutofit/>
          </a:bodyPr>
          <a:lstStyle/>
          <a:p>
            <a:pPr marL="0" lvl="0" indent="0" algn="just">
              <a:buNone/>
            </a:pPr>
            <a:r>
              <a:rPr lang="en-US" b="1" dirty="0"/>
              <a:t>Eligibility </a:t>
            </a:r>
            <a:r>
              <a:rPr lang="en-US" b="1" dirty="0" err="1"/>
              <a:t>i</a:t>
            </a:r>
            <a:r>
              <a:rPr lang="mt-MT" b="1" dirty="0" err="1"/>
              <a:t>nvestments</a:t>
            </a:r>
            <a:endParaRPr lang="mt-MT" b="1" dirty="0"/>
          </a:p>
          <a:p>
            <a:pPr marL="0" lvl="0" indent="0" algn="just">
              <a:buNone/>
            </a:pPr>
            <a:endParaRPr lang="mt-MT" b="1" dirty="0"/>
          </a:p>
          <a:p>
            <a:pPr marL="0" lvl="0" indent="0" algn="just">
              <a:buNone/>
            </a:pPr>
            <a:r>
              <a:rPr lang="en-GB" dirty="0"/>
              <a:t>The eligible costs to be reimbursed through this grant support relate to two types of investments:</a:t>
            </a:r>
          </a:p>
          <a:p>
            <a:pPr lvl="0" algn="just"/>
            <a:r>
              <a:rPr lang="en-GB" dirty="0"/>
              <a:t>Type 1: </a:t>
            </a:r>
            <a:r>
              <a:rPr lang="en-GB" b="1" dirty="0"/>
              <a:t>Structural investments </a:t>
            </a:r>
            <a:r>
              <a:rPr lang="en-GB" dirty="0"/>
              <a:t>that are directly related to the restoration of the site or object.</a:t>
            </a:r>
            <a:endParaRPr lang="mt-MT" dirty="0"/>
          </a:p>
          <a:p>
            <a:pPr lvl="0" algn="just"/>
            <a:endParaRPr lang="en-GB" dirty="0"/>
          </a:p>
          <a:p>
            <a:pPr lvl="0" algn="just"/>
            <a:r>
              <a:rPr lang="en-GB" dirty="0"/>
              <a:t>Type 2: </a:t>
            </a:r>
            <a:r>
              <a:rPr lang="en-GB" b="1" dirty="0"/>
              <a:t>Non-structural investments </a:t>
            </a:r>
            <a:r>
              <a:rPr lang="en-GB" dirty="0"/>
              <a:t>associated with the development of educational, tourism and information dissemination initiatives.</a:t>
            </a:r>
          </a:p>
          <a:p>
            <a:endParaRPr lang="en-GB" dirty="0"/>
          </a:p>
        </p:txBody>
      </p:sp>
    </p:spTree>
    <p:extLst>
      <p:ext uri="{BB962C8B-B14F-4D97-AF65-F5344CB8AC3E}">
        <p14:creationId xmlns:p14="http://schemas.microsoft.com/office/powerpoint/2010/main" val="16725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846A-AA70-459C-AE7F-8EF7C8422261}"/>
              </a:ext>
            </a:extLst>
          </p:cNvPr>
          <p:cNvSpPr>
            <a:spLocks noGrp="1"/>
          </p:cNvSpPr>
          <p:nvPr>
            <p:ph type="title"/>
          </p:nvPr>
        </p:nvSpPr>
        <p:spPr>
          <a:xfrm>
            <a:off x="457200" y="0"/>
            <a:ext cx="8229600" cy="1772816"/>
          </a:xfrm>
        </p:spPr>
        <p:txBody>
          <a:bodyPr/>
          <a:lstStyle/>
          <a:p>
            <a:r>
              <a:rPr lang="en-GB" sz="4300" b="1" i="1" dirty="0"/>
              <a:t>Measure 1: Restoration of Assets of Artistic and Cultural Value</a:t>
            </a:r>
            <a:endParaRPr lang="en-GB" sz="4300" dirty="0"/>
          </a:p>
        </p:txBody>
      </p:sp>
      <p:sp>
        <p:nvSpPr>
          <p:cNvPr id="3" name="Content Placeholder 2">
            <a:extLst>
              <a:ext uri="{FF2B5EF4-FFF2-40B4-BE49-F238E27FC236}">
                <a16:creationId xmlns:a16="http://schemas.microsoft.com/office/drawing/2014/main" id="{1ACD67FC-9493-4121-8379-0D612C114473}"/>
              </a:ext>
            </a:extLst>
          </p:cNvPr>
          <p:cNvSpPr>
            <a:spLocks noGrp="1"/>
          </p:cNvSpPr>
          <p:nvPr>
            <p:ph idx="1"/>
          </p:nvPr>
        </p:nvSpPr>
        <p:spPr>
          <a:xfrm>
            <a:off x="457200" y="1988840"/>
            <a:ext cx="8229600" cy="4137323"/>
          </a:xfrm>
        </p:spPr>
        <p:txBody>
          <a:bodyPr>
            <a:normAutofit/>
          </a:bodyPr>
          <a:lstStyle/>
          <a:p>
            <a:pPr marL="0" lvl="0" indent="0" algn="just">
              <a:buNone/>
            </a:pPr>
            <a:r>
              <a:rPr lang="en-US" b="1" dirty="0"/>
              <a:t>Eligibility </a:t>
            </a:r>
            <a:r>
              <a:rPr lang="en-US" b="1" dirty="0" err="1"/>
              <a:t>i</a:t>
            </a:r>
            <a:r>
              <a:rPr lang="mt-MT" b="1" dirty="0" err="1"/>
              <a:t>nvestments</a:t>
            </a:r>
            <a:endParaRPr lang="mt-MT" b="1" dirty="0"/>
          </a:p>
          <a:p>
            <a:pPr marL="0" lvl="0" indent="0" algn="just">
              <a:buNone/>
            </a:pPr>
            <a:endParaRPr lang="mt-MT" b="1" dirty="0"/>
          </a:p>
          <a:p>
            <a:pPr marL="0" lvl="0" indent="0" algn="just">
              <a:buNone/>
            </a:pPr>
            <a:r>
              <a:rPr lang="en-GB" dirty="0"/>
              <a:t>In view of the importance that restoration actions result in the promotion of the cultural and historical heritage of the rural area for tourism and educational purposes, </a:t>
            </a:r>
            <a:r>
              <a:rPr lang="en-GB" b="1" dirty="0"/>
              <a:t>Type 2 investments in education, promotion and information activities shall make up a minimum of 5% and up to 10% of the total eligible costs of the project. </a:t>
            </a:r>
          </a:p>
        </p:txBody>
      </p:sp>
    </p:spTree>
    <p:extLst>
      <p:ext uri="{BB962C8B-B14F-4D97-AF65-F5344CB8AC3E}">
        <p14:creationId xmlns:p14="http://schemas.microsoft.com/office/powerpoint/2010/main" val="3397127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fontScale="85000" lnSpcReduction="10000"/>
          </a:bodyPr>
          <a:lstStyle/>
          <a:p>
            <a:pPr marL="0" lvl="0" indent="0" algn="just">
              <a:buNone/>
            </a:pPr>
            <a:r>
              <a:rPr lang="mt-MT" b="1" dirty="0"/>
              <a:t>I</a:t>
            </a:r>
            <a:r>
              <a:rPr lang="en-GB" b="1" dirty="0" err="1"/>
              <a:t>ndicative</a:t>
            </a:r>
            <a:r>
              <a:rPr lang="en-GB" b="1" dirty="0"/>
              <a:t> list of the eligible costs relating to the structural investments (</a:t>
            </a:r>
            <a:r>
              <a:rPr lang="mt-MT" b="1" dirty="0"/>
              <a:t>T</a:t>
            </a:r>
            <a:r>
              <a:rPr lang="en-GB" b="1" dirty="0" err="1"/>
              <a:t>ype</a:t>
            </a:r>
            <a:r>
              <a:rPr lang="en-GB" b="1" dirty="0"/>
              <a:t> 1):</a:t>
            </a:r>
            <a:endParaRPr lang="mt-MT" b="1" dirty="0"/>
          </a:p>
          <a:p>
            <a:pPr marL="0" lvl="0" indent="0" algn="just">
              <a:buNone/>
            </a:pPr>
            <a:endParaRPr lang="en-GB" b="1" dirty="0"/>
          </a:p>
          <a:p>
            <a:pPr algn="just"/>
            <a:r>
              <a:rPr lang="en-GB" b="1" dirty="0"/>
              <a:t>the improvement of immovable property;</a:t>
            </a:r>
            <a:endParaRPr lang="mt-MT" b="1" dirty="0"/>
          </a:p>
          <a:p>
            <a:pPr marL="457200" lvl="0" indent="-457200" algn="just">
              <a:buAutoNum type="alphaLcPeriod"/>
            </a:pPr>
            <a:endParaRPr lang="en-GB" b="1" dirty="0"/>
          </a:p>
          <a:p>
            <a:pPr algn="just"/>
            <a:r>
              <a:rPr lang="en-GB" b="1" dirty="0"/>
              <a:t>general costs linked to expenditure referred to </a:t>
            </a:r>
            <a:r>
              <a:rPr lang="mt-MT" b="1" dirty="0" err="1"/>
              <a:t>above</a:t>
            </a:r>
            <a:r>
              <a:rPr lang="en-GB" b="1" dirty="0"/>
              <a:t>, such as architect, engineer and consultation fees, feasibility studies and research costs related to the restoration Project</a:t>
            </a:r>
            <a:r>
              <a:rPr lang="mt-MT" b="1" dirty="0"/>
              <a:t> (</a:t>
            </a:r>
            <a:r>
              <a:rPr lang="en-GB" b="1" dirty="0"/>
              <a:t>eligible up to 10% of the total eligible costs of the project</a:t>
            </a:r>
            <a:r>
              <a:rPr lang="mt-MT" b="1" dirty="0"/>
              <a:t>)</a:t>
            </a:r>
            <a:r>
              <a:rPr lang="en-GB" b="1" dirty="0"/>
              <a:t>;</a:t>
            </a:r>
            <a:endParaRPr lang="mt-MT" b="1" dirty="0"/>
          </a:p>
          <a:p>
            <a:pPr marL="457200" lvl="0" indent="-457200" algn="just">
              <a:buAutoNum type="alphaLcPeriod" startAt="2"/>
            </a:pPr>
            <a:endParaRPr lang="mt-MT" b="1" dirty="0"/>
          </a:p>
          <a:p>
            <a:pPr algn="just"/>
            <a:r>
              <a:rPr lang="en-GB" b="1" dirty="0"/>
              <a:t>the following intangible investments: acquisition or development of computer software and acquisitions of patents, licenses, copyrights, trademarks. </a:t>
            </a:r>
          </a:p>
          <a:p>
            <a:pPr marL="0" lvl="0" indent="0" algn="just">
              <a:buNone/>
            </a:pPr>
            <a:endParaRPr lang="en-GB" b="1" dirty="0"/>
          </a:p>
        </p:txBody>
      </p:sp>
    </p:spTree>
    <p:extLst>
      <p:ext uri="{BB962C8B-B14F-4D97-AF65-F5344CB8AC3E}">
        <p14:creationId xmlns:p14="http://schemas.microsoft.com/office/powerpoint/2010/main" val="2057336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706686"/>
            <a:ext cx="8229600" cy="106613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GB" sz="4300" b="1" i="1" dirty="0"/>
              <a:t>Measure </a:t>
            </a:r>
            <a:r>
              <a:rPr lang="mt-MT" sz="4300" b="1" i="1" dirty="0"/>
              <a:t>1</a:t>
            </a:r>
            <a:r>
              <a:rPr lang="en-GB" sz="4300" b="1" i="1" dirty="0"/>
              <a:t>: Restoration of Assets of Artistic and Cultural Value</a:t>
            </a:r>
            <a:endParaRPr lang="mt-MT" sz="4300" dirty="0"/>
          </a:p>
        </p:txBody>
      </p:sp>
      <p:sp>
        <p:nvSpPr>
          <p:cNvPr id="5" name="Content Placeholder 2"/>
          <p:cNvSpPr>
            <a:spLocks noGrp="1"/>
          </p:cNvSpPr>
          <p:nvPr>
            <p:ph idx="1"/>
          </p:nvPr>
        </p:nvSpPr>
        <p:spPr>
          <a:xfrm>
            <a:off x="457200" y="1988840"/>
            <a:ext cx="8229600" cy="4137323"/>
          </a:xfrm>
        </p:spPr>
        <p:txBody>
          <a:bodyPr>
            <a:normAutofit/>
          </a:bodyPr>
          <a:lstStyle/>
          <a:p>
            <a:pPr marL="0" lvl="0" indent="0" algn="just">
              <a:buNone/>
            </a:pPr>
            <a:r>
              <a:rPr lang="en-GB" b="1" dirty="0"/>
              <a:t>Only Projects covered by a valid Planning Authority permit and those which are in the process of a permit application are eligible under this Action.</a:t>
            </a:r>
            <a:endParaRPr lang="mt-MT" b="1" dirty="0"/>
          </a:p>
          <a:p>
            <a:pPr marL="0" lvl="0" indent="0" algn="just">
              <a:buNone/>
            </a:pPr>
            <a:endParaRPr lang="en-GB" b="1" dirty="0"/>
          </a:p>
          <a:p>
            <a:pPr marL="0" lvl="0" indent="0" algn="just">
              <a:buNone/>
            </a:pPr>
            <a:r>
              <a:rPr lang="en-GB" b="1" dirty="0"/>
              <a:t>Projects of conservation/restoration of features of historical importance must be based within sites that are accessible to the general public, like public gardens. </a:t>
            </a:r>
          </a:p>
        </p:txBody>
      </p:sp>
    </p:spTree>
    <p:extLst>
      <p:ext uri="{BB962C8B-B14F-4D97-AF65-F5344CB8AC3E}">
        <p14:creationId xmlns:p14="http://schemas.microsoft.com/office/powerpoint/2010/main" val="9329790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3525</Words>
  <Application>Microsoft Office PowerPoint</Application>
  <PresentationFormat>On-screen Show (4:3)</PresentationFormat>
  <Paragraphs>315</Paragraphs>
  <Slides>38</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Century Gothic</vt:lpstr>
      <vt:lpstr>Courier New</vt:lpstr>
      <vt:lpstr>Palatino Linotype</vt:lpstr>
      <vt:lpstr>Executive</vt:lpstr>
      <vt:lpstr>MAJJISTRAL ACTION GROUP FOUNDATION</vt:lpstr>
      <vt:lpstr>INFORMATION SEMINAR</vt:lpstr>
      <vt:lpstr>Measure 1: Restoration of Assets of Artistic and Cultural Value</vt:lpstr>
      <vt:lpstr>Measure 1: Restoration of Assets of Artistic and Cultural Value</vt:lpstr>
      <vt:lpstr>PowerPoint Presentation</vt:lpstr>
      <vt:lpstr>Measure 1: Restoration of Assets of Artistic and Cultural Value</vt:lpstr>
      <vt:lpstr>Measure 1: Restoration of Assets of Artistic and Cultural Value</vt:lpstr>
      <vt:lpstr>PowerPoint Presentation</vt:lpstr>
      <vt:lpstr>PowerPoint Presentation</vt:lpstr>
      <vt:lpstr>Measure 1: Restoration of Assets of Artistic and Cultural Value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Measure 1: Restoration of Assets of Artistic and Cultural Value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MAJJISTRAL ACTION GROUP FOUNDATION</dc:title>
  <dc:creator>Gerald Vella</dc:creator>
  <cp:lastModifiedBy>Gerald Vella</cp:lastModifiedBy>
  <cp:revision>6</cp:revision>
  <dcterms:created xsi:type="dcterms:W3CDTF">2020-03-12T08:43:51Z</dcterms:created>
  <dcterms:modified xsi:type="dcterms:W3CDTF">2020-03-16T17:21:57Z</dcterms:modified>
</cp:coreProperties>
</file>