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82"/>
  </p:notesMasterIdLst>
  <p:sldIdLst>
    <p:sldId id="256" r:id="rId2"/>
    <p:sldId id="262" r:id="rId3"/>
    <p:sldId id="261" r:id="rId4"/>
    <p:sldId id="265" r:id="rId5"/>
    <p:sldId id="296" r:id="rId6"/>
    <p:sldId id="298" r:id="rId7"/>
    <p:sldId id="299" r:id="rId8"/>
    <p:sldId id="267" r:id="rId9"/>
    <p:sldId id="293" r:id="rId10"/>
    <p:sldId id="268" r:id="rId11"/>
    <p:sldId id="278" r:id="rId12"/>
    <p:sldId id="297" r:id="rId13"/>
    <p:sldId id="279" r:id="rId14"/>
    <p:sldId id="286" r:id="rId15"/>
    <p:sldId id="287" r:id="rId16"/>
    <p:sldId id="288" r:id="rId17"/>
    <p:sldId id="289" r:id="rId18"/>
    <p:sldId id="290" r:id="rId19"/>
    <p:sldId id="291" r:id="rId20"/>
    <p:sldId id="306" r:id="rId21"/>
    <p:sldId id="307" r:id="rId22"/>
    <p:sldId id="308" r:id="rId23"/>
    <p:sldId id="309" r:id="rId24"/>
    <p:sldId id="310" r:id="rId25"/>
    <p:sldId id="311" r:id="rId26"/>
    <p:sldId id="294" r:id="rId27"/>
    <p:sldId id="312" r:id="rId28"/>
    <p:sldId id="273" r:id="rId29"/>
    <p:sldId id="319" r:id="rId30"/>
    <p:sldId id="320" r:id="rId31"/>
    <p:sldId id="321" r:id="rId32"/>
    <p:sldId id="328" r:id="rId33"/>
    <p:sldId id="329" r:id="rId34"/>
    <p:sldId id="330" r:id="rId35"/>
    <p:sldId id="331" r:id="rId36"/>
    <p:sldId id="332" r:id="rId37"/>
    <p:sldId id="333" r:id="rId38"/>
    <p:sldId id="337" r:id="rId39"/>
    <p:sldId id="338" r:id="rId40"/>
    <p:sldId id="339" r:id="rId41"/>
    <p:sldId id="340" r:id="rId42"/>
    <p:sldId id="342" r:id="rId43"/>
    <p:sldId id="346" r:id="rId44"/>
    <p:sldId id="350" r:id="rId45"/>
    <p:sldId id="351" r:id="rId46"/>
    <p:sldId id="352" r:id="rId47"/>
    <p:sldId id="362" r:id="rId48"/>
    <p:sldId id="363" r:id="rId49"/>
    <p:sldId id="364" r:id="rId50"/>
    <p:sldId id="365" r:id="rId51"/>
    <p:sldId id="366" r:id="rId52"/>
    <p:sldId id="367" r:id="rId53"/>
    <p:sldId id="369" r:id="rId54"/>
    <p:sldId id="370" r:id="rId55"/>
    <p:sldId id="371" r:id="rId56"/>
    <p:sldId id="372" r:id="rId57"/>
    <p:sldId id="373" r:id="rId58"/>
    <p:sldId id="375" r:id="rId59"/>
    <p:sldId id="376" r:id="rId60"/>
    <p:sldId id="377" r:id="rId61"/>
    <p:sldId id="378" r:id="rId62"/>
    <p:sldId id="274" r:id="rId63"/>
    <p:sldId id="275" r:id="rId64"/>
    <p:sldId id="379" r:id="rId65"/>
    <p:sldId id="380" r:id="rId66"/>
    <p:sldId id="381" r:id="rId67"/>
    <p:sldId id="382" r:id="rId68"/>
    <p:sldId id="389" r:id="rId69"/>
    <p:sldId id="390" r:id="rId70"/>
    <p:sldId id="391" r:id="rId71"/>
    <p:sldId id="392" r:id="rId72"/>
    <p:sldId id="393" r:id="rId73"/>
    <p:sldId id="394" r:id="rId74"/>
    <p:sldId id="383" r:id="rId75"/>
    <p:sldId id="384" r:id="rId76"/>
    <p:sldId id="385" r:id="rId77"/>
    <p:sldId id="386" r:id="rId78"/>
    <p:sldId id="387" r:id="rId79"/>
    <p:sldId id="388" r:id="rId80"/>
    <p:sldId id="292" r:id="rId81"/>
  </p:sldIdLst>
  <p:sldSz cx="12192000" cy="6858000"/>
  <p:notesSz cx="6858000" cy="9144000"/>
  <p:defaultTextStyle>
    <a:defPPr>
      <a:defRPr lang="en-M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65" d="100"/>
          <a:sy n="165" d="100"/>
        </p:scale>
        <p:origin x="144" y="33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notesMaster" Target="notesMasters/notesMaster1.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MT"/>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9808ED9-5981-4BD9-BC82-E0A517816A59}" type="datetimeFigureOut">
              <a:rPr lang="en-MT" smtClean="0"/>
              <a:t>06/15/2022</a:t>
            </a:fld>
            <a:endParaRPr lang="en-MT"/>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MT"/>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T"/>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MT"/>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D375A6C-8A5E-4406-9D3F-B04F7F4456A6}" type="slidenum">
              <a:rPr lang="en-MT" smtClean="0"/>
              <a:t>‹#›</a:t>
            </a:fld>
            <a:endParaRPr lang="en-MT"/>
          </a:p>
        </p:txBody>
      </p:sp>
    </p:spTree>
    <p:extLst>
      <p:ext uri="{BB962C8B-B14F-4D97-AF65-F5344CB8AC3E}">
        <p14:creationId xmlns:p14="http://schemas.microsoft.com/office/powerpoint/2010/main" val="5377892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mt-MT"/>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DF9A8E6-8309-4CAC-BA13-E65BEC754483}" type="slidenum">
              <a:rPr kumimoji="0" lang="mt-MT"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mt-MT"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748638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mt-MT"/>
          </a:p>
        </p:txBody>
      </p:sp>
      <p:sp>
        <p:nvSpPr>
          <p:cNvPr id="4" name="Slide Number Placeholder 3"/>
          <p:cNvSpPr>
            <a:spLocks noGrp="1"/>
          </p:cNvSpPr>
          <p:nvPr>
            <p:ph type="sldNum" sz="quarter" idx="10"/>
          </p:nvPr>
        </p:nvSpPr>
        <p:spPr/>
        <p:txBody>
          <a:bodyPr/>
          <a:lstStyle/>
          <a:p>
            <a:fld id="{2DF9A8E6-8309-4CAC-BA13-E65BEC754483}" type="slidenum">
              <a:rPr lang="mt-MT" smtClean="0"/>
              <a:t>3</a:t>
            </a:fld>
            <a:endParaRPr lang="mt-MT"/>
          </a:p>
        </p:txBody>
      </p:sp>
    </p:spTree>
    <p:extLst>
      <p:ext uri="{BB962C8B-B14F-4D97-AF65-F5344CB8AC3E}">
        <p14:creationId xmlns:p14="http://schemas.microsoft.com/office/powerpoint/2010/main" val="12378588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mt-MT"/>
          </a:p>
        </p:txBody>
      </p:sp>
      <p:sp>
        <p:nvSpPr>
          <p:cNvPr id="4" name="Slide Number Placeholder 3"/>
          <p:cNvSpPr>
            <a:spLocks noGrp="1"/>
          </p:cNvSpPr>
          <p:nvPr>
            <p:ph type="sldNum" sz="quarter" idx="10"/>
          </p:nvPr>
        </p:nvSpPr>
        <p:spPr/>
        <p:txBody>
          <a:bodyPr/>
          <a:lstStyle/>
          <a:p>
            <a:fld id="{2DF9A8E6-8309-4CAC-BA13-E65BEC754483}" type="slidenum">
              <a:rPr lang="mt-MT" smtClean="0"/>
              <a:t>4</a:t>
            </a:fld>
            <a:endParaRPr lang="mt-MT"/>
          </a:p>
        </p:txBody>
      </p:sp>
    </p:spTree>
    <p:extLst>
      <p:ext uri="{BB962C8B-B14F-4D97-AF65-F5344CB8AC3E}">
        <p14:creationId xmlns:p14="http://schemas.microsoft.com/office/powerpoint/2010/main" val="11725155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mt-MT"/>
          </a:p>
        </p:txBody>
      </p:sp>
      <p:sp>
        <p:nvSpPr>
          <p:cNvPr id="4" name="Slide Number Placeholder 3"/>
          <p:cNvSpPr>
            <a:spLocks noGrp="1"/>
          </p:cNvSpPr>
          <p:nvPr>
            <p:ph type="sldNum" sz="quarter" idx="10"/>
          </p:nvPr>
        </p:nvSpPr>
        <p:spPr/>
        <p:txBody>
          <a:bodyPr/>
          <a:lstStyle/>
          <a:p>
            <a:fld id="{2DF9A8E6-8309-4CAC-BA13-E65BEC754483}" type="slidenum">
              <a:rPr lang="mt-MT" smtClean="0"/>
              <a:t>7</a:t>
            </a:fld>
            <a:endParaRPr lang="mt-MT"/>
          </a:p>
        </p:txBody>
      </p:sp>
    </p:spTree>
    <p:extLst>
      <p:ext uri="{BB962C8B-B14F-4D97-AF65-F5344CB8AC3E}">
        <p14:creationId xmlns:p14="http://schemas.microsoft.com/office/powerpoint/2010/main" val="39193847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mt-MT"/>
          </a:p>
        </p:txBody>
      </p:sp>
      <p:sp>
        <p:nvSpPr>
          <p:cNvPr id="4" name="Slide Number Placeholder 3"/>
          <p:cNvSpPr>
            <a:spLocks noGrp="1"/>
          </p:cNvSpPr>
          <p:nvPr>
            <p:ph type="sldNum" sz="quarter" idx="10"/>
          </p:nvPr>
        </p:nvSpPr>
        <p:spPr/>
        <p:txBody>
          <a:bodyPr/>
          <a:lstStyle/>
          <a:p>
            <a:fld id="{2DF9A8E6-8309-4CAC-BA13-E65BEC754483}" type="slidenum">
              <a:rPr lang="mt-MT" smtClean="0"/>
              <a:t>8</a:t>
            </a:fld>
            <a:endParaRPr lang="mt-MT"/>
          </a:p>
        </p:txBody>
      </p:sp>
    </p:spTree>
    <p:extLst>
      <p:ext uri="{BB962C8B-B14F-4D97-AF65-F5344CB8AC3E}">
        <p14:creationId xmlns:p14="http://schemas.microsoft.com/office/powerpoint/2010/main" val="17329095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mt-MT"/>
          </a:p>
        </p:txBody>
      </p:sp>
      <p:sp>
        <p:nvSpPr>
          <p:cNvPr id="4" name="Slide Number Placeholder 3"/>
          <p:cNvSpPr>
            <a:spLocks noGrp="1"/>
          </p:cNvSpPr>
          <p:nvPr>
            <p:ph type="sldNum" sz="quarter" idx="10"/>
          </p:nvPr>
        </p:nvSpPr>
        <p:spPr/>
        <p:txBody>
          <a:bodyPr/>
          <a:lstStyle/>
          <a:p>
            <a:fld id="{2DF9A8E6-8309-4CAC-BA13-E65BEC754483}" type="slidenum">
              <a:rPr lang="mt-MT" smtClean="0"/>
              <a:t>10</a:t>
            </a:fld>
            <a:endParaRPr lang="mt-MT"/>
          </a:p>
        </p:txBody>
      </p:sp>
    </p:spTree>
    <p:extLst>
      <p:ext uri="{BB962C8B-B14F-4D97-AF65-F5344CB8AC3E}">
        <p14:creationId xmlns:p14="http://schemas.microsoft.com/office/powerpoint/2010/main" val="13745729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mt-MT"/>
          </a:p>
        </p:txBody>
      </p:sp>
      <p:sp>
        <p:nvSpPr>
          <p:cNvPr id="4" name="Slide Number Placeholder 3"/>
          <p:cNvSpPr>
            <a:spLocks noGrp="1"/>
          </p:cNvSpPr>
          <p:nvPr>
            <p:ph type="sldNum" sz="quarter" idx="10"/>
          </p:nvPr>
        </p:nvSpPr>
        <p:spPr/>
        <p:txBody>
          <a:bodyPr/>
          <a:lstStyle/>
          <a:p>
            <a:fld id="{2DF9A8E6-8309-4CAC-BA13-E65BEC754483}" type="slidenum">
              <a:rPr lang="mt-MT" smtClean="0"/>
              <a:t>11</a:t>
            </a:fld>
            <a:endParaRPr lang="mt-MT"/>
          </a:p>
        </p:txBody>
      </p:sp>
    </p:spTree>
    <p:extLst>
      <p:ext uri="{BB962C8B-B14F-4D97-AF65-F5344CB8AC3E}">
        <p14:creationId xmlns:p14="http://schemas.microsoft.com/office/powerpoint/2010/main" val="19019594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mt-MT"/>
          </a:p>
        </p:txBody>
      </p:sp>
      <p:sp>
        <p:nvSpPr>
          <p:cNvPr id="4" name="Slide Number Placeholder 3"/>
          <p:cNvSpPr>
            <a:spLocks noGrp="1"/>
          </p:cNvSpPr>
          <p:nvPr>
            <p:ph type="sldNum" sz="quarter" idx="10"/>
          </p:nvPr>
        </p:nvSpPr>
        <p:spPr/>
        <p:txBody>
          <a:bodyPr/>
          <a:lstStyle/>
          <a:p>
            <a:fld id="{2DF9A8E6-8309-4CAC-BA13-E65BEC754483}" type="slidenum">
              <a:rPr lang="mt-MT" smtClean="0"/>
              <a:t>13</a:t>
            </a:fld>
            <a:endParaRPr lang="mt-MT"/>
          </a:p>
        </p:txBody>
      </p:sp>
    </p:spTree>
    <p:extLst>
      <p:ext uri="{BB962C8B-B14F-4D97-AF65-F5344CB8AC3E}">
        <p14:creationId xmlns:p14="http://schemas.microsoft.com/office/powerpoint/2010/main" val="9524402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mt-MT"/>
          </a:p>
        </p:txBody>
      </p:sp>
      <p:sp>
        <p:nvSpPr>
          <p:cNvPr id="4" name="Slide Number Placeholder 3"/>
          <p:cNvSpPr>
            <a:spLocks noGrp="1"/>
          </p:cNvSpPr>
          <p:nvPr>
            <p:ph type="sldNum" sz="quarter" idx="10"/>
          </p:nvPr>
        </p:nvSpPr>
        <p:spPr/>
        <p:txBody>
          <a:bodyPr/>
          <a:lstStyle/>
          <a:p>
            <a:fld id="{2DF9A8E6-8309-4CAC-BA13-E65BEC754483}" type="slidenum">
              <a:rPr lang="mt-MT" smtClean="0"/>
              <a:t>14</a:t>
            </a:fld>
            <a:endParaRPr lang="mt-MT"/>
          </a:p>
        </p:txBody>
      </p:sp>
    </p:spTree>
    <p:extLst>
      <p:ext uri="{BB962C8B-B14F-4D97-AF65-F5344CB8AC3E}">
        <p14:creationId xmlns:p14="http://schemas.microsoft.com/office/powerpoint/2010/main" val="36001683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mt-MT"/>
          </a:p>
        </p:txBody>
      </p:sp>
      <p:sp>
        <p:nvSpPr>
          <p:cNvPr id="4" name="Slide Number Placeholder 3"/>
          <p:cNvSpPr>
            <a:spLocks noGrp="1"/>
          </p:cNvSpPr>
          <p:nvPr>
            <p:ph type="sldNum" sz="quarter" idx="10"/>
          </p:nvPr>
        </p:nvSpPr>
        <p:spPr/>
        <p:txBody>
          <a:bodyPr/>
          <a:lstStyle/>
          <a:p>
            <a:fld id="{2DF9A8E6-8309-4CAC-BA13-E65BEC754483}" type="slidenum">
              <a:rPr lang="mt-MT" smtClean="0"/>
              <a:t>15</a:t>
            </a:fld>
            <a:endParaRPr lang="mt-MT"/>
          </a:p>
        </p:txBody>
      </p:sp>
    </p:spTree>
    <p:extLst>
      <p:ext uri="{BB962C8B-B14F-4D97-AF65-F5344CB8AC3E}">
        <p14:creationId xmlns:p14="http://schemas.microsoft.com/office/powerpoint/2010/main" val="33979011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mt-MT"/>
          </a:p>
        </p:txBody>
      </p:sp>
      <p:sp>
        <p:nvSpPr>
          <p:cNvPr id="4" name="Slide Number Placeholder 3"/>
          <p:cNvSpPr>
            <a:spLocks noGrp="1"/>
          </p:cNvSpPr>
          <p:nvPr>
            <p:ph type="sldNum" sz="quarter" idx="10"/>
          </p:nvPr>
        </p:nvSpPr>
        <p:spPr/>
        <p:txBody>
          <a:bodyPr/>
          <a:lstStyle/>
          <a:p>
            <a:fld id="{2DF9A8E6-8309-4CAC-BA13-E65BEC754483}" type="slidenum">
              <a:rPr lang="mt-MT" smtClean="0"/>
              <a:t>16</a:t>
            </a:fld>
            <a:endParaRPr lang="mt-MT"/>
          </a:p>
        </p:txBody>
      </p:sp>
    </p:spTree>
    <p:extLst>
      <p:ext uri="{BB962C8B-B14F-4D97-AF65-F5344CB8AC3E}">
        <p14:creationId xmlns:p14="http://schemas.microsoft.com/office/powerpoint/2010/main" val="15415753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mt-MT"/>
          </a:p>
        </p:txBody>
      </p:sp>
      <p:sp>
        <p:nvSpPr>
          <p:cNvPr id="4" name="Slide Number Placeholder 3"/>
          <p:cNvSpPr>
            <a:spLocks noGrp="1"/>
          </p:cNvSpPr>
          <p:nvPr>
            <p:ph type="sldNum" sz="quarter" idx="10"/>
          </p:nvPr>
        </p:nvSpPr>
        <p:spPr/>
        <p:txBody>
          <a:bodyPr/>
          <a:lstStyle/>
          <a:p>
            <a:fld id="{2DF9A8E6-8309-4CAC-BA13-E65BEC754483}" type="slidenum">
              <a:rPr lang="mt-MT" smtClean="0"/>
              <a:t>17</a:t>
            </a:fld>
            <a:endParaRPr lang="mt-MT"/>
          </a:p>
        </p:txBody>
      </p:sp>
    </p:spTree>
    <p:extLst>
      <p:ext uri="{BB962C8B-B14F-4D97-AF65-F5344CB8AC3E}">
        <p14:creationId xmlns:p14="http://schemas.microsoft.com/office/powerpoint/2010/main" val="6872741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mt-MT"/>
          </a:p>
        </p:txBody>
      </p:sp>
      <p:sp>
        <p:nvSpPr>
          <p:cNvPr id="4" name="Slide Number Placeholder 3"/>
          <p:cNvSpPr>
            <a:spLocks noGrp="1"/>
          </p:cNvSpPr>
          <p:nvPr>
            <p:ph type="sldNum" sz="quarter" idx="10"/>
          </p:nvPr>
        </p:nvSpPr>
        <p:spPr/>
        <p:txBody>
          <a:bodyPr/>
          <a:lstStyle/>
          <a:p>
            <a:fld id="{2DF9A8E6-8309-4CAC-BA13-E65BEC754483}" type="slidenum">
              <a:rPr lang="mt-MT" smtClean="0"/>
              <a:t>18</a:t>
            </a:fld>
            <a:endParaRPr lang="mt-MT"/>
          </a:p>
        </p:txBody>
      </p:sp>
    </p:spTree>
    <p:extLst>
      <p:ext uri="{BB962C8B-B14F-4D97-AF65-F5344CB8AC3E}">
        <p14:creationId xmlns:p14="http://schemas.microsoft.com/office/powerpoint/2010/main" val="410055506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mt-MT"/>
          </a:p>
        </p:txBody>
      </p:sp>
      <p:sp>
        <p:nvSpPr>
          <p:cNvPr id="4" name="Slide Number Placeholder 3"/>
          <p:cNvSpPr>
            <a:spLocks noGrp="1"/>
          </p:cNvSpPr>
          <p:nvPr>
            <p:ph type="sldNum" sz="quarter" idx="10"/>
          </p:nvPr>
        </p:nvSpPr>
        <p:spPr/>
        <p:txBody>
          <a:bodyPr/>
          <a:lstStyle/>
          <a:p>
            <a:fld id="{2DF9A8E6-8309-4CAC-BA13-E65BEC754483}" type="slidenum">
              <a:rPr lang="mt-MT" smtClean="0"/>
              <a:t>19</a:t>
            </a:fld>
            <a:endParaRPr lang="mt-MT"/>
          </a:p>
        </p:txBody>
      </p:sp>
    </p:spTree>
    <p:extLst>
      <p:ext uri="{BB962C8B-B14F-4D97-AF65-F5344CB8AC3E}">
        <p14:creationId xmlns:p14="http://schemas.microsoft.com/office/powerpoint/2010/main" val="301402218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mt-MT"/>
          </a:p>
        </p:txBody>
      </p:sp>
      <p:sp>
        <p:nvSpPr>
          <p:cNvPr id="4" name="Slide Number Placeholder 3"/>
          <p:cNvSpPr>
            <a:spLocks noGrp="1"/>
          </p:cNvSpPr>
          <p:nvPr>
            <p:ph type="sldNum" sz="quarter" idx="10"/>
          </p:nvPr>
        </p:nvSpPr>
        <p:spPr/>
        <p:txBody>
          <a:bodyPr/>
          <a:lstStyle/>
          <a:p>
            <a:fld id="{2DF9A8E6-8309-4CAC-BA13-E65BEC754483}" type="slidenum">
              <a:rPr lang="mt-MT" smtClean="0"/>
              <a:t>20</a:t>
            </a:fld>
            <a:endParaRPr lang="mt-MT"/>
          </a:p>
        </p:txBody>
      </p:sp>
    </p:spTree>
    <p:extLst>
      <p:ext uri="{BB962C8B-B14F-4D97-AF65-F5344CB8AC3E}">
        <p14:creationId xmlns:p14="http://schemas.microsoft.com/office/powerpoint/2010/main" val="123785882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mt-MT"/>
          </a:p>
        </p:txBody>
      </p:sp>
      <p:sp>
        <p:nvSpPr>
          <p:cNvPr id="4" name="Slide Number Placeholder 3"/>
          <p:cNvSpPr>
            <a:spLocks noGrp="1"/>
          </p:cNvSpPr>
          <p:nvPr>
            <p:ph type="sldNum" sz="quarter" idx="10"/>
          </p:nvPr>
        </p:nvSpPr>
        <p:spPr/>
        <p:txBody>
          <a:bodyPr/>
          <a:lstStyle/>
          <a:p>
            <a:fld id="{2DF9A8E6-8309-4CAC-BA13-E65BEC754483}" type="slidenum">
              <a:rPr lang="mt-MT" smtClean="0"/>
              <a:t>21</a:t>
            </a:fld>
            <a:endParaRPr lang="mt-MT"/>
          </a:p>
        </p:txBody>
      </p:sp>
    </p:spTree>
    <p:extLst>
      <p:ext uri="{BB962C8B-B14F-4D97-AF65-F5344CB8AC3E}">
        <p14:creationId xmlns:p14="http://schemas.microsoft.com/office/powerpoint/2010/main" val="11725155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mt-MT"/>
          </a:p>
        </p:txBody>
      </p:sp>
      <p:sp>
        <p:nvSpPr>
          <p:cNvPr id="4" name="Slide Number Placeholder 3"/>
          <p:cNvSpPr>
            <a:spLocks noGrp="1"/>
          </p:cNvSpPr>
          <p:nvPr>
            <p:ph type="sldNum" sz="quarter" idx="10"/>
          </p:nvPr>
        </p:nvSpPr>
        <p:spPr/>
        <p:txBody>
          <a:bodyPr/>
          <a:lstStyle/>
          <a:p>
            <a:fld id="{2DF9A8E6-8309-4CAC-BA13-E65BEC754483}" type="slidenum">
              <a:rPr lang="mt-MT" smtClean="0"/>
              <a:t>23</a:t>
            </a:fld>
            <a:endParaRPr lang="mt-MT"/>
          </a:p>
        </p:txBody>
      </p:sp>
    </p:spTree>
    <p:extLst>
      <p:ext uri="{BB962C8B-B14F-4D97-AF65-F5344CB8AC3E}">
        <p14:creationId xmlns:p14="http://schemas.microsoft.com/office/powerpoint/2010/main" val="391938470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mt-MT"/>
          </a:p>
        </p:txBody>
      </p:sp>
      <p:sp>
        <p:nvSpPr>
          <p:cNvPr id="4" name="Slide Number Placeholder 3"/>
          <p:cNvSpPr>
            <a:spLocks noGrp="1"/>
          </p:cNvSpPr>
          <p:nvPr>
            <p:ph type="sldNum" sz="quarter" idx="10"/>
          </p:nvPr>
        </p:nvSpPr>
        <p:spPr/>
        <p:txBody>
          <a:bodyPr/>
          <a:lstStyle/>
          <a:p>
            <a:fld id="{2DF9A8E6-8309-4CAC-BA13-E65BEC754483}" type="slidenum">
              <a:rPr lang="mt-MT" smtClean="0"/>
              <a:t>24</a:t>
            </a:fld>
            <a:endParaRPr lang="mt-MT"/>
          </a:p>
        </p:txBody>
      </p:sp>
    </p:spTree>
    <p:extLst>
      <p:ext uri="{BB962C8B-B14F-4D97-AF65-F5344CB8AC3E}">
        <p14:creationId xmlns:p14="http://schemas.microsoft.com/office/powerpoint/2010/main" val="173290953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mt-MT"/>
          </a:p>
        </p:txBody>
      </p:sp>
      <p:sp>
        <p:nvSpPr>
          <p:cNvPr id="4" name="Slide Number Placeholder 3"/>
          <p:cNvSpPr>
            <a:spLocks noGrp="1"/>
          </p:cNvSpPr>
          <p:nvPr>
            <p:ph type="sldNum" sz="quarter" idx="10"/>
          </p:nvPr>
        </p:nvSpPr>
        <p:spPr/>
        <p:txBody>
          <a:bodyPr/>
          <a:lstStyle/>
          <a:p>
            <a:fld id="{2DF9A8E6-8309-4CAC-BA13-E65BEC754483}" type="slidenum">
              <a:rPr lang="mt-MT" smtClean="0"/>
              <a:t>27</a:t>
            </a:fld>
            <a:endParaRPr lang="mt-MT"/>
          </a:p>
        </p:txBody>
      </p:sp>
    </p:spTree>
    <p:extLst>
      <p:ext uri="{BB962C8B-B14F-4D97-AF65-F5344CB8AC3E}">
        <p14:creationId xmlns:p14="http://schemas.microsoft.com/office/powerpoint/2010/main" val="137457292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mt-MT"/>
          </a:p>
        </p:txBody>
      </p:sp>
      <p:sp>
        <p:nvSpPr>
          <p:cNvPr id="4" name="Slide Number Placeholder 3"/>
          <p:cNvSpPr>
            <a:spLocks noGrp="1"/>
          </p:cNvSpPr>
          <p:nvPr>
            <p:ph type="sldNum" sz="quarter" idx="10"/>
          </p:nvPr>
        </p:nvSpPr>
        <p:spPr/>
        <p:txBody>
          <a:bodyPr/>
          <a:lstStyle/>
          <a:p>
            <a:fld id="{2DF9A8E6-8309-4CAC-BA13-E65BEC754483}" type="slidenum">
              <a:rPr lang="mt-MT" smtClean="0"/>
              <a:t>28</a:t>
            </a:fld>
            <a:endParaRPr lang="mt-MT"/>
          </a:p>
        </p:txBody>
      </p:sp>
    </p:spTree>
    <p:extLst>
      <p:ext uri="{BB962C8B-B14F-4D97-AF65-F5344CB8AC3E}">
        <p14:creationId xmlns:p14="http://schemas.microsoft.com/office/powerpoint/2010/main" val="247463066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mt-MT"/>
          </a:p>
        </p:txBody>
      </p:sp>
      <p:sp>
        <p:nvSpPr>
          <p:cNvPr id="4" name="Slide Number Placeholder 3"/>
          <p:cNvSpPr>
            <a:spLocks noGrp="1"/>
          </p:cNvSpPr>
          <p:nvPr>
            <p:ph type="sldNum" sz="quarter" idx="10"/>
          </p:nvPr>
        </p:nvSpPr>
        <p:spPr/>
        <p:txBody>
          <a:bodyPr/>
          <a:lstStyle/>
          <a:p>
            <a:fld id="{2DF9A8E6-8309-4CAC-BA13-E65BEC754483}" type="slidenum">
              <a:rPr lang="mt-MT" smtClean="0"/>
              <a:t>29</a:t>
            </a:fld>
            <a:endParaRPr lang="mt-MT"/>
          </a:p>
        </p:txBody>
      </p:sp>
    </p:spTree>
    <p:extLst>
      <p:ext uri="{BB962C8B-B14F-4D97-AF65-F5344CB8AC3E}">
        <p14:creationId xmlns:p14="http://schemas.microsoft.com/office/powerpoint/2010/main" val="190195945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mt-MT"/>
          </a:p>
        </p:txBody>
      </p:sp>
      <p:sp>
        <p:nvSpPr>
          <p:cNvPr id="4" name="Slide Number Placeholder 3"/>
          <p:cNvSpPr>
            <a:spLocks noGrp="1"/>
          </p:cNvSpPr>
          <p:nvPr>
            <p:ph type="sldNum" sz="quarter" idx="10"/>
          </p:nvPr>
        </p:nvSpPr>
        <p:spPr/>
        <p:txBody>
          <a:bodyPr/>
          <a:lstStyle/>
          <a:p>
            <a:fld id="{2DF9A8E6-8309-4CAC-BA13-E65BEC754483}" type="slidenum">
              <a:rPr lang="mt-MT" smtClean="0"/>
              <a:t>31</a:t>
            </a:fld>
            <a:endParaRPr lang="mt-MT"/>
          </a:p>
        </p:txBody>
      </p:sp>
    </p:spTree>
    <p:extLst>
      <p:ext uri="{BB962C8B-B14F-4D97-AF65-F5344CB8AC3E}">
        <p14:creationId xmlns:p14="http://schemas.microsoft.com/office/powerpoint/2010/main" val="95244026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mt-MT"/>
          </a:p>
        </p:txBody>
      </p:sp>
      <p:sp>
        <p:nvSpPr>
          <p:cNvPr id="4" name="Slide Number Placeholder 3"/>
          <p:cNvSpPr>
            <a:spLocks noGrp="1"/>
          </p:cNvSpPr>
          <p:nvPr>
            <p:ph type="sldNum" sz="quarter" idx="10"/>
          </p:nvPr>
        </p:nvSpPr>
        <p:spPr/>
        <p:txBody>
          <a:bodyPr/>
          <a:lstStyle/>
          <a:p>
            <a:fld id="{2DF9A8E6-8309-4CAC-BA13-E65BEC754483}" type="slidenum">
              <a:rPr lang="mt-MT" smtClean="0"/>
              <a:t>32</a:t>
            </a:fld>
            <a:endParaRPr lang="mt-MT"/>
          </a:p>
        </p:txBody>
      </p:sp>
    </p:spTree>
    <p:extLst>
      <p:ext uri="{BB962C8B-B14F-4D97-AF65-F5344CB8AC3E}">
        <p14:creationId xmlns:p14="http://schemas.microsoft.com/office/powerpoint/2010/main" val="360016839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mt-MT"/>
          </a:p>
        </p:txBody>
      </p:sp>
      <p:sp>
        <p:nvSpPr>
          <p:cNvPr id="4" name="Slide Number Placeholder 3"/>
          <p:cNvSpPr>
            <a:spLocks noGrp="1"/>
          </p:cNvSpPr>
          <p:nvPr>
            <p:ph type="sldNum" sz="quarter" idx="10"/>
          </p:nvPr>
        </p:nvSpPr>
        <p:spPr/>
        <p:txBody>
          <a:bodyPr/>
          <a:lstStyle/>
          <a:p>
            <a:fld id="{2DF9A8E6-8309-4CAC-BA13-E65BEC754483}" type="slidenum">
              <a:rPr lang="mt-MT" smtClean="0"/>
              <a:t>33</a:t>
            </a:fld>
            <a:endParaRPr lang="mt-MT"/>
          </a:p>
        </p:txBody>
      </p:sp>
    </p:spTree>
    <p:extLst>
      <p:ext uri="{BB962C8B-B14F-4D97-AF65-F5344CB8AC3E}">
        <p14:creationId xmlns:p14="http://schemas.microsoft.com/office/powerpoint/2010/main" val="339790112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mt-MT"/>
          </a:p>
        </p:txBody>
      </p:sp>
      <p:sp>
        <p:nvSpPr>
          <p:cNvPr id="4" name="Slide Number Placeholder 3"/>
          <p:cNvSpPr>
            <a:spLocks noGrp="1"/>
          </p:cNvSpPr>
          <p:nvPr>
            <p:ph type="sldNum" sz="quarter" idx="10"/>
          </p:nvPr>
        </p:nvSpPr>
        <p:spPr/>
        <p:txBody>
          <a:bodyPr/>
          <a:lstStyle/>
          <a:p>
            <a:fld id="{2DF9A8E6-8309-4CAC-BA13-E65BEC754483}" type="slidenum">
              <a:rPr lang="mt-MT" smtClean="0"/>
              <a:t>34</a:t>
            </a:fld>
            <a:endParaRPr lang="mt-MT"/>
          </a:p>
        </p:txBody>
      </p:sp>
    </p:spTree>
    <p:extLst>
      <p:ext uri="{BB962C8B-B14F-4D97-AF65-F5344CB8AC3E}">
        <p14:creationId xmlns:p14="http://schemas.microsoft.com/office/powerpoint/2010/main" val="154157531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mt-MT"/>
          </a:p>
        </p:txBody>
      </p:sp>
      <p:sp>
        <p:nvSpPr>
          <p:cNvPr id="4" name="Slide Number Placeholder 3"/>
          <p:cNvSpPr>
            <a:spLocks noGrp="1"/>
          </p:cNvSpPr>
          <p:nvPr>
            <p:ph type="sldNum" sz="quarter" idx="10"/>
          </p:nvPr>
        </p:nvSpPr>
        <p:spPr/>
        <p:txBody>
          <a:bodyPr/>
          <a:lstStyle/>
          <a:p>
            <a:fld id="{2DF9A8E6-8309-4CAC-BA13-E65BEC754483}" type="slidenum">
              <a:rPr lang="mt-MT" smtClean="0"/>
              <a:t>35</a:t>
            </a:fld>
            <a:endParaRPr lang="mt-MT"/>
          </a:p>
        </p:txBody>
      </p:sp>
    </p:spTree>
    <p:extLst>
      <p:ext uri="{BB962C8B-B14F-4D97-AF65-F5344CB8AC3E}">
        <p14:creationId xmlns:p14="http://schemas.microsoft.com/office/powerpoint/2010/main" val="68727410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mt-MT"/>
          </a:p>
        </p:txBody>
      </p:sp>
      <p:sp>
        <p:nvSpPr>
          <p:cNvPr id="4" name="Slide Number Placeholder 3"/>
          <p:cNvSpPr>
            <a:spLocks noGrp="1"/>
          </p:cNvSpPr>
          <p:nvPr>
            <p:ph type="sldNum" sz="quarter" idx="10"/>
          </p:nvPr>
        </p:nvSpPr>
        <p:spPr/>
        <p:txBody>
          <a:bodyPr/>
          <a:lstStyle/>
          <a:p>
            <a:fld id="{2DF9A8E6-8309-4CAC-BA13-E65BEC754483}" type="slidenum">
              <a:rPr lang="mt-MT" smtClean="0"/>
              <a:t>36</a:t>
            </a:fld>
            <a:endParaRPr lang="mt-MT"/>
          </a:p>
        </p:txBody>
      </p:sp>
    </p:spTree>
    <p:extLst>
      <p:ext uri="{BB962C8B-B14F-4D97-AF65-F5344CB8AC3E}">
        <p14:creationId xmlns:p14="http://schemas.microsoft.com/office/powerpoint/2010/main" val="410055506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mt-MT"/>
          </a:p>
        </p:txBody>
      </p:sp>
      <p:sp>
        <p:nvSpPr>
          <p:cNvPr id="4" name="Slide Number Placeholder 3"/>
          <p:cNvSpPr>
            <a:spLocks noGrp="1"/>
          </p:cNvSpPr>
          <p:nvPr>
            <p:ph type="sldNum" sz="quarter" idx="10"/>
          </p:nvPr>
        </p:nvSpPr>
        <p:spPr/>
        <p:txBody>
          <a:bodyPr/>
          <a:lstStyle/>
          <a:p>
            <a:fld id="{2DF9A8E6-8309-4CAC-BA13-E65BEC754483}" type="slidenum">
              <a:rPr lang="mt-MT" smtClean="0"/>
              <a:t>37</a:t>
            </a:fld>
            <a:endParaRPr lang="mt-MT"/>
          </a:p>
        </p:txBody>
      </p:sp>
    </p:spTree>
    <p:extLst>
      <p:ext uri="{BB962C8B-B14F-4D97-AF65-F5344CB8AC3E}">
        <p14:creationId xmlns:p14="http://schemas.microsoft.com/office/powerpoint/2010/main" val="301402218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mt-MT"/>
          </a:p>
        </p:txBody>
      </p:sp>
      <p:sp>
        <p:nvSpPr>
          <p:cNvPr id="4" name="Slide Number Placeholder 3"/>
          <p:cNvSpPr>
            <a:spLocks noGrp="1"/>
          </p:cNvSpPr>
          <p:nvPr>
            <p:ph type="sldNum" sz="quarter" idx="10"/>
          </p:nvPr>
        </p:nvSpPr>
        <p:spPr/>
        <p:txBody>
          <a:bodyPr/>
          <a:lstStyle/>
          <a:p>
            <a:fld id="{2DF9A8E6-8309-4CAC-BA13-E65BEC754483}" type="slidenum">
              <a:rPr lang="mt-MT" smtClean="0"/>
              <a:t>38</a:t>
            </a:fld>
            <a:endParaRPr lang="mt-MT"/>
          </a:p>
        </p:txBody>
      </p:sp>
    </p:spTree>
    <p:extLst>
      <p:ext uri="{BB962C8B-B14F-4D97-AF65-F5344CB8AC3E}">
        <p14:creationId xmlns:p14="http://schemas.microsoft.com/office/powerpoint/2010/main" val="220332890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mt-MT"/>
          </a:p>
        </p:txBody>
      </p:sp>
      <p:sp>
        <p:nvSpPr>
          <p:cNvPr id="4" name="Slide Number Placeholder 3"/>
          <p:cNvSpPr>
            <a:spLocks noGrp="1"/>
          </p:cNvSpPr>
          <p:nvPr>
            <p:ph type="sldNum" sz="quarter" idx="10"/>
          </p:nvPr>
        </p:nvSpPr>
        <p:spPr/>
        <p:txBody>
          <a:bodyPr/>
          <a:lstStyle/>
          <a:p>
            <a:fld id="{2DF9A8E6-8309-4CAC-BA13-E65BEC754483}" type="slidenum">
              <a:rPr lang="mt-MT" smtClean="0"/>
              <a:t>39</a:t>
            </a:fld>
            <a:endParaRPr lang="mt-MT"/>
          </a:p>
        </p:txBody>
      </p:sp>
    </p:spTree>
    <p:extLst>
      <p:ext uri="{BB962C8B-B14F-4D97-AF65-F5344CB8AC3E}">
        <p14:creationId xmlns:p14="http://schemas.microsoft.com/office/powerpoint/2010/main" val="11725155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mt-MT"/>
          </a:p>
        </p:txBody>
      </p:sp>
      <p:sp>
        <p:nvSpPr>
          <p:cNvPr id="4" name="Slide Number Placeholder 3"/>
          <p:cNvSpPr>
            <a:spLocks noGrp="1"/>
          </p:cNvSpPr>
          <p:nvPr>
            <p:ph type="sldNum" sz="quarter" idx="10"/>
          </p:nvPr>
        </p:nvSpPr>
        <p:spPr/>
        <p:txBody>
          <a:bodyPr/>
          <a:lstStyle/>
          <a:p>
            <a:fld id="{2DF9A8E6-8309-4CAC-BA13-E65BEC754483}" type="slidenum">
              <a:rPr lang="mt-MT" smtClean="0"/>
              <a:t>40</a:t>
            </a:fld>
            <a:endParaRPr lang="mt-MT"/>
          </a:p>
        </p:txBody>
      </p:sp>
    </p:spTree>
    <p:extLst>
      <p:ext uri="{BB962C8B-B14F-4D97-AF65-F5344CB8AC3E}">
        <p14:creationId xmlns:p14="http://schemas.microsoft.com/office/powerpoint/2010/main" val="391938470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mt-MT"/>
          </a:p>
        </p:txBody>
      </p:sp>
      <p:sp>
        <p:nvSpPr>
          <p:cNvPr id="4" name="Slide Number Placeholder 3"/>
          <p:cNvSpPr>
            <a:spLocks noGrp="1"/>
          </p:cNvSpPr>
          <p:nvPr>
            <p:ph type="sldNum" sz="quarter" idx="10"/>
          </p:nvPr>
        </p:nvSpPr>
        <p:spPr/>
        <p:txBody>
          <a:bodyPr/>
          <a:lstStyle/>
          <a:p>
            <a:fld id="{2DF9A8E6-8309-4CAC-BA13-E65BEC754483}" type="slidenum">
              <a:rPr lang="mt-MT" smtClean="0"/>
              <a:t>41</a:t>
            </a:fld>
            <a:endParaRPr lang="mt-MT"/>
          </a:p>
        </p:txBody>
      </p:sp>
    </p:spTree>
    <p:extLst>
      <p:ext uri="{BB962C8B-B14F-4D97-AF65-F5344CB8AC3E}">
        <p14:creationId xmlns:p14="http://schemas.microsoft.com/office/powerpoint/2010/main" val="25757104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mt-MT"/>
          </a:p>
        </p:txBody>
      </p:sp>
      <p:sp>
        <p:nvSpPr>
          <p:cNvPr id="4" name="Slide Number Placeholder 3"/>
          <p:cNvSpPr>
            <a:spLocks noGrp="1"/>
          </p:cNvSpPr>
          <p:nvPr>
            <p:ph type="sldNum" sz="quarter" idx="10"/>
          </p:nvPr>
        </p:nvSpPr>
        <p:spPr/>
        <p:txBody>
          <a:bodyPr/>
          <a:lstStyle/>
          <a:p>
            <a:fld id="{2DF9A8E6-8309-4CAC-BA13-E65BEC754483}" type="slidenum">
              <a:rPr lang="mt-MT" smtClean="0"/>
              <a:t>42</a:t>
            </a:fld>
            <a:endParaRPr lang="mt-MT"/>
          </a:p>
        </p:txBody>
      </p:sp>
    </p:spTree>
    <p:extLst>
      <p:ext uri="{BB962C8B-B14F-4D97-AF65-F5344CB8AC3E}">
        <p14:creationId xmlns:p14="http://schemas.microsoft.com/office/powerpoint/2010/main" val="137457292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mt-MT"/>
          </a:p>
        </p:txBody>
      </p:sp>
      <p:sp>
        <p:nvSpPr>
          <p:cNvPr id="4" name="Slide Number Placeholder 3"/>
          <p:cNvSpPr>
            <a:spLocks noGrp="1"/>
          </p:cNvSpPr>
          <p:nvPr>
            <p:ph type="sldNum" sz="quarter" idx="10"/>
          </p:nvPr>
        </p:nvSpPr>
        <p:spPr/>
        <p:txBody>
          <a:bodyPr/>
          <a:lstStyle/>
          <a:p>
            <a:fld id="{2DF9A8E6-8309-4CAC-BA13-E65BEC754483}" type="slidenum">
              <a:rPr lang="mt-MT" smtClean="0"/>
              <a:t>43</a:t>
            </a:fld>
            <a:endParaRPr lang="mt-MT"/>
          </a:p>
        </p:txBody>
      </p:sp>
    </p:spTree>
    <p:extLst>
      <p:ext uri="{BB962C8B-B14F-4D97-AF65-F5344CB8AC3E}">
        <p14:creationId xmlns:p14="http://schemas.microsoft.com/office/powerpoint/2010/main" val="62155324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mt-MT"/>
          </a:p>
        </p:txBody>
      </p:sp>
      <p:sp>
        <p:nvSpPr>
          <p:cNvPr id="4" name="Slide Number Placeholder 3"/>
          <p:cNvSpPr>
            <a:spLocks noGrp="1"/>
          </p:cNvSpPr>
          <p:nvPr>
            <p:ph type="sldNum" sz="quarter" idx="10"/>
          </p:nvPr>
        </p:nvSpPr>
        <p:spPr/>
        <p:txBody>
          <a:bodyPr/>
          <a:lstStyle/>
          <a:p>
            <a:fld id="{2DF9A8E6-8309-4CAC-BA13-E65BEC754483}" type="slidenum">
              <a:rPr lang="mt-MT" smtClean="0"/>
              <a:t>44</a:t>
            </a:fld>
            <a:endParaRPr lang="mt-MT"/>
          </a:p>
        </p:txBody>
      </p:sp>
    </p:spTree>
    <p:extLst>
      <p:ext uri="{BB962C8B-B14F-4D97-AF65-F5344CB8AC3E}">
        <p14:creationId xmlns:p14="http://schemas.microsoft.com/office/powerpoint/2010/main" val="190195945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mt-MT"/>
          </a:p>
        </p:txBody>
      </p:sp>
      <p:sp>
        <p:nvSpPr>
          <p:cNvPr id="4" name="Slide Number Placeholder 3"/>
          <p:cNvSpPr>
            <a:spLocks noGrp="1"/>
          </p:cNvSpPr>
          <p:nvPr>
            <p:ph type="sldNum" sz="quarter" idx="10"/>
          </p:nvPr>
        </p:nvSpPr>
        <p:spPr/>
        <p:txBody>
          <a:bodyPr/>
          <a:lstStyle/>
          <a:p>
            <a:fld id="{2DF9A8E6-8309-4CAC-BA13-E65BEC754483}" type="slidenum">
              <a:rPr lang="mt-MT" smtClean="0"/>
              <a:t>46</a:t>
            </a:fld>
            <a:endParaRPr lang="mt-MT"/>
          </a:p>
        </p:txBody>
      </p:sp>
    </p:spTree>
    <p:extLst>
      <p:ext uri="{BB962C8B-B14F-4D97-AF65-F5344CB8AC3E}">
        <p14:creationId xmlns:p14="http://schemas.microsoft.com/office/powerpoint/2010/main" val="95244026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mt-MT"/>
          </a:p>
        </p:txBody>
      </p:sp>
      <p:sp>
        <p:nvSpPr>
          <p:cNvPr id="4" name="Slide Number Placeholder 3"/>
          <p:cNvSpPr>
            <a:spLocks noGrp="1"/>
          </p:cNvSpPr>
          <p:nvPr>
            <p:ph type="sldNum" sz="quarter" idx="10"/>
          </p:nvPr>
        </p:nvSpPr>
        <p:spPr/>
        <p:txBody>
          <a:bodyPr/>
          <a:lstStyle/>
          <a:p>
            <a:fld id="{2DF9A8E6-8309-4CAC-BA13-E65BEC754483}" type="slidenum">
              <a:rPr lang="mt-MT" smtClean="0"/>
              <a:t>47</a:t>
            </a:fld>
            <a:endParaRPr lang="mt-MT"/>
          </a:p>
        </p:txBody>
      </p:sp>
    </p:spTree>
    <p:extLst>
      <p:ext uri="{BB962C8B-B14F-4D97-AF65-F5344CB8AC3E}">
        <p14:creationId xmlns:p14="http://schemas.microsoft.com/office/powerpoint/2010/main" val="360016839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mt-MT"/>
          </a:p>
        </p:txBody>
      </p:sp>
      <p:sp>
        <p:nvSpPr>
          <p:cNvPr id="4" name="Slide Number Placeholder 3"/>
          <p:cNvSpPr>
            <a:spLocks noGrp="1"/>
          </p:cNvSpPr>
          <p:nvPr>
            <p:ph type="sldNum" sz="quarter" idx="10"/>
          </p:nvPr>
        </p:nvSpPr>
        <p:spPr/>
        <p:txBody>
          <a:bodyPr/>
          <a:lstStyle/>
          <a:p>
            <a:fld id="{2DF9A8E6-8309-4CAC-BA13-E65BEC754483}" type="slidenum">
              <a:rPr lang="mt-MT" smtClean="0"/>
              <a:t>48</a:t>
            </a:fld>
            <a:endParaRPr lang="mt-MT"/>
          </a:p>
        </p:txBody>
      </p:sp>
    </p:spTree>
    <p:extLst>
      <p:ext uri="{BB962C8B-B14F-4D97-AF65-F5344CB8AC3E}">
        <p14:creationId xmlns:p14="http://schemas.microsoft.com/office/powerpoint/2010/main" val="339790112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mt-MT"/>
          </a:p>
        </p:txBody>
      </p:sp>
      <p:sp>
        <p:nvSpPr>
          <p:cNvPr id="4" name="Slide Number Placeholder 3"/>
          <p:cNvSpPr>
            <a:spLocks noGrp="1"/>
          </p:cNvSpPr>
          <p:nvPr>
            <p:ph type="sldNum" sz="quarter" idx="10"/>
          </p:nvPr>
        </p:nvSpPr>
        <p:spPr/>
        <p:txBody>
          <a:bodyPr/>
          <a:lstStyle/>
          <a:p>
            <a:fld id="{2DF9A8E6-8309-4CAC-BA13-E65BEC754483}" type="slidenum">
              <a:rPr lang="mt-MT" smtClean="0"/>
              <a:t>49</a:t>
            </a:fld>
            <a:endParaRPr lang="mt-MT"/>
          </a:p>
        </p:txBody>
      </p:sp>
    </p:spTree>
    <p:extLst>
      <p:ext uri="{BB962C8B-B14F-4D97-AF65-F5344CB8AC3E}">
        <p14:creationId xmlns:p14="http://schemas.microsoft.com/office/powerpoint/2010/main" val="154157531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mt-MT"/>
          </a:p>
        </p:txBody>
      </p:sp>
      <p:sp>
        <p:nvSpPr>
          <p:cNvPr id="4" name="Slide Number Placeholder 3"/>
          <p:cNvSpPr>
            <a:spLocks noGrp="1"/>
          </p:cNvSpPr>
          <p:nvPr>
            <p:ph type="sldNum" sz="quarter" idx="10"/>
          </p:nvPr>
        </p:nvSpPr>
        <p:spPr/>
        <p:txBody>
          <a:bodyPr/>
          <a:lstStyle/>
          <a:p>
            <a:fld id="{2DF9A8E6-8309-4CAC-BA13-E65BEC754483}" type="slidenum">
              <a:rPr lang="mt-MT" smtClean="0"/>
              <a:t>50</a:t>
            </a:fld>
            <a:endParaRPr lang="mt-MT"/>
          </a:p>
        </p:txBody>
      </p:sp>
    </p:spTree>
    <p:extLst>
      <p:ext uri="{BB962C8B-B14F-4D97-AF65-F5344CB8AC3E}">
        <p14:creationId xmlns:p14="http://schemas.microsoft.com/office/powerpoint/2010/main" val="68727410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mt-MT"/>
          </a:p>
        </p:txBody>
      </p:sp>
      <p:sp>
        <p:nvSpPr>
          <p:cNvPr id="4" name="Slide Number Placeholder 3"/>
          <p:cNvSpPr>
            <a:spLocks noGrp="1"/>
          </p:cNvSpPr>
          <p:nvPr>
            <p:ph type="sldNum" sz="quarter" idx="10"/>
          </p:nvPr>
        </p:nvSpPr>
        <p:spPr/>
        <p:txBody>
          <a:bodyPr/>
          <a:lstStyle/>
          <a:p>
            <a:fld id="{2DF9A8E6-8309-4CAC-BA13-E65BEC754483}" type="slidenum">
              <a:rPr lang="mt-MT" smtClean="0"/>
              <a:t>51</a:t>
            </a:fld>
            <a:endParaRPr lang="mt-MT"/>
          </a:p>
        </p:txBody>
      </p:sp>
    </p:spTree>
    <p:extLst>
      <p:ext uri="{BB962C8B-B14F-4D97-AF65-F5344CB8AC3E}">
        <p14:creationId xmlns:p14="http://schemas.microsoft.com/office/powerpoint/2010/main" val="410055506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mt-MT"/>
          </a:p>
        </p:txBody>
      </p:sp>
      <p:sp>
        <p:nvSpPr>
          <p:cNvPr id="4" name="Slide Number Placeholder 3"/>
          <p:cNvSpPr>
            <a:spLocks noGrp="1"/>
          </p:cNvSpPr>
          <p:nvPr>
            <p:ph type="sldNum" sz="quarter" idx="10"/>
          </p:nvPr>
        </p:nvSpPr>
        <p:spPr/>
        <p:txBody>
          <a:bodyPr/>
          <a:lstStyle/>
          <a:p>
            <a:fld id="{2DF9A8E6-8309-4CAC-BA13-E65BEC754483}" type="slidenum">
              <a:rPr lang="mt-MT" smtClean="0"/>
              <a:t>52</a:t>
            </a:fld>
            <a:endParaRPr lang="mt-MT"/>
          </a:p>
        </p:txBody>
      </p:sp>
    </p:spTree>
    <p:extLst>
      <p:ext uri="{BB962C8B-B14F-4D97-AF65-F5344CB8AC3E}">
        <p14:creationId xmlns:p14="http://schemas.microsoft.com/office/powerpoint/2010/main" val="301402218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mt-MT"/>
          </a:p>
        </p:txBody>
      </p:sp>
      <p:sp>
        <p:nvSpPr>
          <p:cNvPr id="4" name="Slide Number Placeholder 3"/>
          <p:cNvSpPr>
            <a:spLocks noGrp="1"/>
          </p:cNvSpPr>
          <p:nvPr>
            <p:ph type="sldNum" sz="quarter" idx="10"/>
          </p:nvPr>
        </p:nvSpPr>
        <p:spPr/>
        <p:txBody>
          <a:bodyPr/>
          <a:lstStyle/>
          <a:p>
            <a:fld id="{2DF9A8E6-8309-4CAC-BA13-E65BEC754483}" type="slidenum">
              <a:rPr lang="mt-MT" smtClean="0"/>
              <a:t>53</a:t>
            </a:fld>
            <a:endParaRPr lang="mt-MT"/>
          </a:p>
        </p:txBody>
      </p:sp>
    </p:spTree>
    <p:extLst>
      <p:ext uri="{BB962C8B-B14F-4D97-AF65-F5344CB8AC3E}">
        <p14:creationId xmlns:p14="http://schemas.microsoft.com/office/powerpoint/2010/main" val="123785882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mt-MT"/>
          </a:p>
        </p:txBody>
      </p:sp>
      <p:sp>
        <p:nvSpPr>
          <p:cNvPr id="4" name="Slide Number Placeholder 3"/>
          <p:cNvSpPr>
            <a:spLocks noGrp="1"/>
          </p:cNvSpPr>
          <p:nvPr>
            <p:ph type="sldNum" sz="quarter" idx="10"/>
          </p:nvPr>
        </p:nvSpPr>
        <p:spPr/>
        <p:txBody>
          <a:bodyPr/>
          <a:lstStyle/>
          <a:p>
            <a:fld id="{2DF9A8E6-8309-4CAC-BA13-E65BEC754483}" type="slidenum">
              <a:rPr lang="mt-MT" smtClean="0"/>
              <a:t>54</a:t>
            </a:fld>
            <a:endParaRPr lang="mt-MT"/>
          </a:p>
        </p:txBody>
      </p:sp>
    </p:spTree>
    <p:extLst>
      <p:ext uri="{BB962C8B-B14F-4D97-AF65-F5344CB8AC3E}">
        <p14:creationId xmlns:p14="http://schemas.microsoft.com/office/powerpoint/2010/main" val="11725155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mt-MT"/>
          </a:p>
        </p:txBody>
      </p:sp>
      <p:sp>
        <p:nvSpPr>
          <p:cNvPr id="4" name="Slide Number Placeholder 3"/>
          <p:cNvSpPr>
            <a:spLocks noGrp="1"/>
          </p:cNvSpPr>
          <p:nvPr>
            <p:ph type="sldNum" sz="quarter" idx="10"/>
          </p:nvPr>
        </p:nvSpPr>
        <p:spPr/>
        <p:txBody>
          <a:bodyPr/>
          <a:lstStyle/>
          <a:p>
            <a:fld id="{2DF9A8E6-8309-4CAC-BA13-E65BEC754483}" type="slidenum">
              <a:rPr lang="mt-MT" smtClean="0"/>
              <a:t>55</a:t>
            </a:fld>
            <a:endParaRPr lang="mt-MT"/>
          </a:p>
        </p:txBody>
      </p:sp>
    </p:spTree>
    <p:extLst>
      <p:ext uri="{BB962C8B-B14F-4D97-AF65-F5344CB8AC3E}">
        <p14:creationId xmlns:p14="http://schemas.microsoft.com/office/powerpoint/2010/main" val="391938470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mt-MT"/>
          </a:p>
        </p:txBody>
      </p:sp>
      <p:sp>
        <p:nvSpPr>
          <p:cNvPr id="4" name="Slide Number Placeholder 3"/>
          <p:cNvSpPr>
            <a:spLocks noGrp="1"/>
          </p:cNvSpPr>
          <p:nvPr>
            <p:ph type="sldNum" sz="quarter" idx="10"/>
          </p:nvPr>
        </p:nvSpPr>
        <p:spPr/>
        <p:txBody>
          <a:bodyPr/>
          <a:lstStyle/>
          <a:p>
            <a:fld id="{2DF9A8E6-8309-4CAC-BA13-E65BEC754483}" type="slidenum">
              <a:rPr lang="mt-MT" smtClean="0"/>
              <a:t>56</a:t>
            </a:fld>
            <a:endParaRPr lang="mt-MT"/>
          </a:p>
        </p:txBody>
      </p:sp>
    </p:spTree>
    <p:extLst>
      <p:ext uri="{BB962C8B-B14F-4D97-AF65-F5344CB8AC3E}">
        <p14:creationId xmlns:p14="http://schemas.microsoft.com/office/powerpoint/2010/main" val="173290953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mt-MT"/>
          </a:p>
        </p:txBody>
      </p:sp>
      <p:sp>
        <p:nvSpPr>
          <p:cNvPr id="4" name="Slide Number Placeholder 3"/>
          <p:cNvSpPr>
            <a:spLocks noGrp="1"/>
          </p:cNvSpPr>
          <p:nvPr>
            <p:ph type="sldNum" sz="quarter" idx="10"/>
          </p:nvPr>
        </p:nvSpPr>
        <p:spPr/>
        <p:txBody>
          <a:bodyPr/>
          <a:lstStyle/>
          <a:p>
            <a:fld id="{2DF9A8E6-8309-4CAC-BA13-E65BEC754483}" type="slidenum">
              <a:rPr lang="mt-MT" smtClean="0"/>
              <a:t>57</a:t>
            </a:fld>
            <a:endParaRPr lang="mt-MT"/>
          </a:p>
        </p:txBody>
      </p:sp>
    </p:spTree>
    <p:extLst>
      <p:ext uri="{BB962C8B-B14F-4D97-AF65-F5344CB8AC3E}">
        <p14:creationId xmlns:p14="http://schemas.microsoft.com/office/powerpoint/2010/main" val="137457292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mt-MT"/>
          </a:p>
        </p:txBody>
      </p:sp>
      <p:sp>
        <p:nvSpPr>
          <p:cNvPr id="4" name="Slide Number Placeholder 3"/>
          <p:cNvSpPr>
            <a:spLocks noGrp="1"/>
          </p:cNvSpPr>
          <p:nvPr>
            <p:ph type="sldNum" sz="quarter" idx="10"/>
          </p:nvPr>
        </p:nvSpPr>
        <p:spPr/>
        <p:txBody>
          <a:bodyPr/>
          <a:lstStyle/>
          <a:p>
            <a:fld id="{2DF9A8E6-8309-4CAC-BA13-E65BEC754483}" type="slidenum">
              <a:rPr lang="mt-MT" smtClean="0"/>
              <a:t>58</a:t>
            </a:fld>
            <a:endParaRPr lang="mt-MT"/>
          </a:p>
        </p:txBody>
      </p:sp>
    </p:spTree>
    <p:extLst>
      <p:ext uri="{BB962C8B-B14F-4D97-AF65-F5344CB8AC3E}">
        <p14:creationId xmlns:p14="http://schemas.microsoft.com/office/powerpoint/2010/main" val="250481467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mt-MT"/>
          </a:p>
        </p:txBody>
      </p:sp>
      <p:sp>
        <p:nvSpPr>
          <p:cNvPr id="4" name="Slide Number Placeholder 3"/>
          <p:cNvSpPr>
            <a:spLocks noGrp="1"/>
          </p:cNvSpPr>
          <p:nvPr>
            <p:ph type="sldNum" sz="quarter" idx="10"/>
          </p:nvPr>
        </p:nvSpPr>
        <p:spPr/>
        <p:txBody>
          <a:bodyPr/>
          <a:lstStyle/>
          <a:p>
            <a:fld id="{2DF9A8E6-8309-4CAC-BA13-E65BEC754483}" type="slidenum">
              <a:rPr lang="mt-MT" smtClean="0"/>
              <a:t>59</a:t>
            </a:fld>
            <a:endParaRPr lang="mt-MT"/>
          </a:p>
        </p:txBody>
      </p:sp>
    </p:spTree>
    <p:extLst>
      <p:ext uri="{BB962C8B-B14F-4D97-AF65-F5344CB8AC3E}">
        <p14:creationId xmlns:p14="http://schemas.microsoft.com/office/powerpoint/2010/main" val="362704835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mt-MT"/>
          </a:p>
        </p:txBody>
      </p:sp>
      <p:sp>
        <p:nvSpPr>
          <p:cNvPr id="4" name="Slide Number Placeholder 3"/>
          <p:cNvSpPr>
            <a:spLocks noGrp="1"/>
          </p:cNvSpPr>
          <p:nvPr>
            <p:ph type="sldNum" sz="quarter" idx="10"/>
          </p:nvPr>
        </p:nvSpPr>
        <p:spPr/>
        <p:txBody>
          <a:bodyPr/>
          <a:lstStyle/>
          <a:p>
            <a:fld id="{2DF9A8E6-8309-4CAC-BA13-E65BEC754483}" type="slidenum">
              <a:rPr lang="mt-MT" smtClean="0"/>
              <a:t>60</a:t>
            </a:fld>
            <a:endParaRPr lang="mt-MT"/>
          </a:p>
        </p:txBody>
      </p:sp>
    </p:spTree>
    <p:extLst>
      <p:ext uri="{BB962C8B-B14F-4D97-AF65-F5344CB8AC3E}">
        <p14:creationId xmlns:p14="http://schemas.microsoft.com/office/powerpoint/2010/main" val="132456088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mt-MT"/>
          </a:p>
        </p:txBody>
      </p:sp>
      <p:sp>
        <p:nvSpPr>
          <p:cNvPr id="4" name="Slide Number Placeholder 3"/>
          <p:cNvSpPr>
            <a:spLocks noGrp="1"/>
          </p:cNvSpPr>
          <p:nvPr>
            <p:ph type="sldNum" sz="quarter" idx="10"/>
          </p:nvPr>
        </p:nvSpPr>
        <p:spPr/>
        <p:txBody>
          <a:bodyPr/>
          <a:lstStyle/>
          <a:p>
            <a:fld id="{2DF9A8E6-8309-4CAC-BA13-E65BEC754483}" type="slidenum">
              <a:rPr lang="mt-MT" smtClean="0"/>
              <a:t>61</a:t>
            </a:fld>
            <a:endParaRPr lang="mt-MT"/>
          </a:p>
        </p:txBody>
      </p:sp>
    </p:spTree>
    <p:extLst>
      <p:ext uri="{BB962C8B-B14F-4D97-AF65-F5344CB8AC3E}">
        <p14:creationId xmlns:p14="http://schemas.microsoft.com/office/powerpoint/2010/main" val="247463066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mt-MT"/>
          </a:p>
        </p:txBody>
      </p:sp>
      <p:sp>
        <p:nvSpPr>
          <p:cNvPr id="4" name="Slide Number Placeholder 3"/>
          <p:cNvSpPr>
            <a:spLocks noGrp="1"/>
          </p:cNvSpPr>
          <p:nvPr>
            <p:ph type="sldNum" sz="quarter" idx="10"/>
          </p:nvPr>
        </p:nvSpPr>
        <p:spPr/>
        <p:txBody>
          <a:bodyPr/>
          <a:lstStyle/>
          <a:p>
            <a:fld id="{2DF9A8E6-8309-4CAC-BA13-E65BEC754483}" type="slidenum">
              <a:rPr lang="mt-MT" smtClean="0"/>
              <a:t>62</a:t>
            </a:fld>
            <a:endParaRPr lang="mt-MT"/>
          </a:p>
        </p:txBody>
      </p:sp>
    </p:spTree>
    <p:extLst>
      <p:ext uri="{BB962C8B-B14F-4D97-AF65-F5344CB8AC3E}">
        <p14:creationId xmlns:p14="http://schemas.microsoft.com/office/powerpoint/2010/main" val="128840803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mt-MT"/>
          </a:p>
        </p:txBody>
      </p:sp>
      <p:sp>
        <p:nvSpPr>
          <p:cNvPr id="4" name="Slide Number Placeholder 3"/>
          <p:cNvSpPr>
            <a:spLocks noGrp="1"/>
          </p:cNvSpPr>
          <p:nvPr>
            <p:ph type="sldNum" sz="quarter" idx="10"/>
          </p:nvPr>
        </p:nvSpPr>
        <p:spPr/>
        <p:txBody>
          <a:bodyPr/>
          <a:lstStyle/>
          <a:p>
            <a:fld id="{2DF9A8E6-8309-4CAC-BA13-E65BEC754483}" type="slidenum">
              <a:rPr lang="mt-MT" smtClean="0"/>
              <a:t>63</a:t>
            </a:fld>
            <a:endParaRPr lang="mt-MT"/>
          </a:p>
        </p:txBody>
      </p:sp>
    </p:spTree>
    <p:extLst>
      <p:ext uri="{BB962C8B-B14F-4D97-AF65-F5344CB8AC3E}">
        <p14:creationId xmlns:p14="http://schemas.microsoft.com/office/powerpoint/2010/main" val="48908125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mt-MT"/>
          </a:p>
        </p:txBody>
      </p:sp>
      <p:sp>
        <p:nvSpPr>
          <p:cNvPr id="4" name="Slide Number Placeholder 3"/>
          <p:cNvSpPr>
            <a:spLocks noGrp="1"/>
          </p:cNvSpPr>
          <p:nvPr>
            <p:ph type="sldNum" sz="quarter" idx="10"/>
          </p:nvPr>
        </p:nvSpPr>
        <p:spPr/>
        <p:txBody>
          <a:bodyPr/>
          <a:lstStyle/>
          <a:p>
            <a:fld id="{2DF9A8E6-8309-4CAC-BA13-E65BEC754483}" type="slidenum">
              <a:rPr lang="mt-MT" smtClean="0"/>
              <a:t>64</a:t>
            </a:fld>
            <a:endParaRPr lang="mt-MT"/>
          </a:p>
        </p:txBody>
      </p:sp>
    </p:spTree>
    <p:extLst>
      <p:ext uri="{BB962C8B-B14F-4D97-AF65-F5344CB8AC3E}">
        <p14:creationId xmlns:p14="http://schemas.microsoft.com/office/powerpoint/2010/main" val="275084276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mt-MT"/>
          </a:p>
        </p:txBody>
      </p:sp>
      <p:sp>
        <p:nvSpPr>
          <p:cNvPr id="4" name="Slide Number Placeholder 3"/>
          <p:cNvSpPr>
            <a:spLocks noGrp="1"/>
          </p:cNvSpPr>
          <p:nvPr>
            <p:ph type="sldNum" sz="quarter" idx="10"/>
          </p:nvPr>
        </p:nvSpPr>
        <p:spPr/>
        <p:txBody>
          <a:bodyPr/>
          <a:lstStyle/>
          <a:p>
            <a:fld id="{2DF9A8E6-8309-4CAC-BA13-E65BEC754483}" type="slidenum">
              <a:rPr lang="mt-MT" smtClean="0"/>
              <a:t>65</a:t>
            </a:fld>
            <a:endParaRPr lang="mt-MT"/>
          </a:p>
        </p:txBody>
      </p:sp>
    </p:spTree>
    <p:extLst>
      <p:ext uri="{BB962C8B-B14F-4D97-AF65-F5344CB8AC3E}">
        <p14:creationId xmlns:p14="http://schemas.microsoft.com/office/powerpoint/2010/main" val="135131129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mt-MT"/>
          </a:p>
        </p:txBody>
      </p:sp>
      <p:sp>
        <p:nvSpPr>
          <p:cNvPr id="4" name="Slide Number Placeholder 3"/>
          <p:cNvSpPr>
            <a:spLocks noGrp="1"/>
          </p:cNvSpPr>
          <p:nvPr>
            <p:ph type="sldNum" sz="quarter" idx="10"/>
          </p:nvPr>
        </p:nvSpPr>
        <p:spPr/>
        <p:txBody>
          <a:bodyPr/>
          <a:lstStyle/>
          <a:p>
            <a:fld id="{2DF9A8E6-8309-4CAC-BA13-E65BEC754483}" type="slidenum">
              <a:rPr lang="mt-MT" smtClean="0"/>
              <a:t>66</a:t>
            </a:fld>
            <a:endParaRPr lang="mt-MT"/>
          </a:p>
        </p:txBody>
      </p:sp>
    </p:spTree>
    <p:extLst>
      <p:ext uri="{BB962C8B-B14F-4D97-AF65-F5344CB8AC3E}">
        <p14:creationId xmlns:p14="http://schemas.microsoft.com/office/powerpoint/2010/main" val="190195945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mt-MT"/>
          </a:p>
        </p:txBody>
      </p:sp>
      <p:sp>
        <p:nvSpPr>
          <p:cNvPr id="4" name="Slide Number Placeholder 3"/>
          <p:cNvSpPr>
            <a:spLocks noGrp="1"/>
          </p:cNvSpPr>
          <p:nvPr>
            <p:ph type="sldNum" sz="quarter" idx="10"/>
          </p:nvPr>
        </p:nvSpPr>
        <p:spPr/>
        <p:txBody>
          <a:bodyPr/>
          <a:lstStyle/>
          <a:p>
            <a:fld id="{2DF9A8E6-8309-4CAC-BA13-E65BEC754483}" type="slidenum">
              <a:rPr lang="mt-MT" smtClean="0"/>
              <a:t>67</a:t>
            </a:fld>
            <a:endParaRPr lang="mt-MT"/>
          </a:p>
        </p:txBody>
      </p:sp>
    </p:spTree>
    <p:extLst>
      <p:ext uri="{BB962C8B-B14F-4D97-AF65-F5344CB8AC3E}">
        <p14:creationId xmlns:p14="http://schemas.microsoft.com/office/powerpoint/2010/main" val="95244026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mt-MT"/>
          </a:p>
        </p:txBody>
      </p:sp>
      <p:sp>
        <p:nvSpPr>
          <p:cNvPr id="4" name="Slide Number Placeholder 3"/>
          <p:cNvSpPr>
            <a:spLocks noGrp="1"/>
          </p:cNvSpPr>
          <p:nvPr>
            <p:ph type="sldNum" sz="quarter" idx="10"/>
          </p:nvPr>
        </p:nvSpPr>
        <p:spPr/>
        <p:txBody>
          <a:bodyPr/>
          <a:lstStyle/>
          <a:p>
            <a:fld id="{2DF9A8E6-8309-4CAC-BA13-E65BEC754483}" type="slidenum">
              <a:rPr lang="mt-MT" smtClean="0"/>
              <a:t>68</a:t>
            </a:fld>
            <a:endParaRPr lang="mt-MT"/>
          </a:p>
        </p:txBody>
      </p:sp>
    </p:spTree>
    <p:extLst>
      <p:ext uri="{BB962C8B-B14F-4D97-AF65-F5344CB8AC3E}">
        <p14:creationId xmlns:p14="http://schemas.microsoft.com/office/powerpoint/2010/main" val="360016839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mt-MT"/>
          </a:p>
        </p:txBody>
      </p:sp>
      <p:sp>
        <p:nvSpPr>
          <p:cNvPr id="4" name="Slide Number Placeholder 3"/>
          <p:cNvSpPr>
            <a:spLocks noGrp="1"/>
          </p:cNvSpPr>
          <p:nvPr>
            <p:ph type="sldNum" sz="quarter" idx="10"/>
          </p:nvPr>
        </p:nvSpPr>
        <p:spPr/>
        <p:txBody>
          <a:bodyPr/>
          <a:lstStyle/>
          <a:p>
            <a:fld id="{2DF9A8E6-8309-4CAC-BA13-E65BEC754483}" type="slidenum">
              <a:rPr lang="mt-MT" smtClean="0"/>
              <a:t>69</a:t>
            </a:fld>
            <a:endParaRPr lang="mt-MT"/>
          </a:p>
        </p:txBody>
      </p:sp>
    </p:spTree>
    <p:extLst>
      <p:ext uri="{BB962C8B-B14F-4D97-AF65-F5344CB8AC3E}">
        <p14:creationId xmlns:p14="http://schemas.microsoft.com/office/powerpoint/2010/main" val="339790112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mt-MT"/>
          </a:p>
        </p:txBody>
      </p:sp>
      <p:sp>
        <p:nvSpPr>
          <p:cNvPr id="4" name="Slide Number Placeholder 3"/>
          <p:cNvSpPr>
            <a:spLocks noGrp="1"/>
          </p:cNvSpPr>
          <p:nvPr>
            <p:ph type="sldNum" sz="quarter" idx="10"/>
          </p:nvPr>
        </p:nvSpPr>
        <p:spPr/>
        <p:txBody>
          <a:bodyPr/>
          <a:lstStyle/>
          <a:p>
            <a:fld id="{2DF9A8E6-8309-4CAC-BA13-E65BEC754483}" type="slidenum">
              <a:rPr lang="mt-MT" smtClean="0"/>
              <a:t>70</a:t>
            </a:fld>
            <a:endParaRPr lang="mt-MT"/>
          </a:p>
        </p:txBody>
      </p:sp>
    </p:spTree>
    <p:extLst>
      <p:ext uri="{BB962C8B-B14F-4D97-AF65-F5344CB8AC3E}">
        <p14:creationId xmlns:p14="http://schemas.microsoft.com/office/powerpoint/2010/main" val="154157531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mt-MT"/>
          </a:p>
        </p:txBody>
      </p:sp>
      <p:sp>
        <p:nvSpPr>
          <p:cNvPr id="4" name="Slide Number Placeholder 3"/>
          <p:cNvSpPr>
            <a:spLocks noGrp="1"/>
          </p:cNvSpPr>
          <p:nvPr>
            <p:ph type="sldNum" sz="quarter" idx="10"/>
          </p:nvPr>
        </p:nvSpPr>
        <p:spPr/>
        <p:txBody>
          <a:bodyPr/>
          <a:lstStyle/>
          <a:p>
            <a:fld id="{2DF9A8E6-8309-4CAC-BA13-E65BEC754483}" type="slidenum">
              <a:rPr lang="mt-MT" smtClean="0"/>
              <a:t>71</a:t>
            </a:fld>
            <a:endParaRPr lang="mt-MT"/>
          </a:p>
        </p:txBody>
      </p:sp>
    </p:spTree>
    <p:extLst>
      <p:ext uri="{BB962C8B-B14F-4D97-AF65-F5344CB8AC3E}">
        <p14:creationId xmlns:p14="http://schemas.microsoft.com/office/powerpoint/2010/main" val="68727410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mt-MT"/>
          </a:p>
        </p:txBody>
      </p:sp>
      <p:sp>
        <p:nvSpPr>
          <p:cNvPr id="4" name="Slide Number Placeholder 3"/>
          <p:cNvSpPr>
            <a:spLocks noGrp="1"/>
          </p:cNvSpPr>
          <p:nvPr>
            <p:ph type="sldNum" sz="quarter" idx="10"/>
          </p:nvPr>
        </p:nvSpPr>
        <p:spPr/>
        <p:txBody>
          <a:bodyPr/>
          <a:lstStyle/>
          <a:p>
            <a:fld id="{2DF9A8E6-8309-4CAC-BA13-E65BEC754483}" type="slidenum">
              <a:rPr lang="mt-MT" smtClean="0"/>
              <a:t>72</a:t>
            </a:fld>
            <a:endParaRPr lang="mt-MT"/>
          </a:p>
        </p:txBody>
      </p:sp>
    </p:spTree>
    <p:extLst>
      <p:ext uri="{BB962C8B-B14F-4D97-AF65-F5344CB8AC3E}">
        <p14:creationId xmlns:p14="http://schemas.microsoft.com/office/powerpoint/2010/main" val="410055506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mt-MT"/>
          </a:p>
        </p:txBody>
      </p:sp>
      <p:sp>
        <p:nvSpPr>
          <p:cNvPr id="4" name="Slide Number Placeholder 3"/>
          <p:cNvSpPr>
            <a:spLocks noGrp="1"/>
          </p:cNvSpPr>
          <p:nvPr>
            <p:ph type="sldNum" sz="quarter" idx="10"/>
          </p:nvPr>
        </p:nvSpPr>
        <p:spPr/>
        <p:txBody>
          <a:bodyPr/>
          <a:lstStyle/>
          <a:p>
            <a:fld id="{2DF9A8E6-8309-4CAC-BA13-E65BEC754483}" type="slidenum">
              <a:rPr lang="mt-MT" smtClean="0"/>
              <a:t>73</a:t>
            </a:fld>
            <a:endParaRPr lang="mt-MT"/>
          </a:p>
        </p:txBody>
      </p:sp>
    </p:spTree>
    <p:extLst>
      <p:ext uri="{BB962C8B-B14F-4D97-AF65-F5344CB8AC3E}">
        <p14:creationId xmlns:p14="http://schemas.microsoft.com/office/powerpoint/2010/main" val="3014022186"/>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mt-MT"/>
          </a:p>
        </p:txBody>
      </p:sp>
      <p:sp>
        <p:nvSpPr>
          <p:cNvPr id="4" name="Slide Number Placeholder 3"/>
          <p:cNvSpPr>
            <a:spLocks noGrp="1"/>
          </p:cNvSpPr>
          <p:nvPr>
            <p:ph type="sldNum" sz="quarter" idx="10"/>
          </p:nvPr>
        </p:nvSpPr>
        <p:spPr/>
        <p:txBody>
          <a:bodyPr/>
          <a:lstStyle/>
          <a:p>
            <a:fld id="{2DF9A8E6-8309-4CAC-BA13-E65BEC754483}" type="slidenum">
              <a:rPr lang="mt-MT" smtClean="0"/>
              <a:t>74</a:t>
            </a:fld>
            <a:endParaRPr lang="mt-MT"/>
          </a:p>
        </p:txBody>
      </p:sp>
    </p:spTree>
    <p:extLst>
      <p:ext uri="{BB962C8B-B14F-4D97-AF65-F5344CB8AC3E}">
        <p14:creationId xmlns:p14="http://schemas.microsoft.com/office/powerpoint/2010/main" val="2889664036"/>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mt-MT"/>
          </a:p>
        </p:txBody>
      </p:sp>
      <p:sp>
        <p:nvSpPr>
          <p:cNvPr id="4" name="Slide Number Placeholder 3"/>
          <p:cNvSpPr>
            <a:spLocks noGrp="1"/>
          </p:cNvSpPr>
          <p:nvPr>
            <p:ph type="sldNum" sz="quarter" idx="10"/>
          </p:nvPr>
        </p:nvSpPr>
        <p:spPr/>
        <p:txBody>
          <a:bodyPr/>
          <a:lstStyle/>
          <a:p>
            <a:fld id="{2DF9A8E6-8309-4CAC-BA13-E65BEC754483}" type="slidenum">
              <a:rPr lang="mt-MT" smtClean="0"/>
              <a:t>75</a:t>
            </a:fld>
            <a:endParaRPr lang="mt-MT"/>
          </a:p>
        </p:txBody>
      </p:sp>
    </p:spTree>
    <p:extLst>
      <p:ext uri="{BB962C8B-B14F-4D97-AF65-F5344CB8AC3E}">
        <p14:creationId xmlns:p14="http://schemas.microsoft.com/office/powerpoint/2010/main" val="282261364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mt-MT"/>
          </a:p>
        </p:txBody>
      </p:sp>
      <p:sp>
        <p:nvSpPr>
          <p:cNvPr id="4" name="Slide Number Placeholder 3"/>
          <p:cNvSpPr>
            <a:spLocks noGrp="1"/>
          </p:cNvSpPr>
          <p:nvPr>
            <p:ph type="sldNum" sz="quarter" idx="10"/>
          </p:nvPr>
        </p:nvSpPr>
        <p:spPr/>
        <p:txBody>
          <a:bodyPr/>
          <a:lstStyle/>
          <a:p>
            <a:fld id="{2DF9A8E6-8309-4CAC-BA13-E65BEC754483}" type="slidenum">
              <a:rPr lang="mt-MT" smtClean="0"/>
              <a:t>76</a:t>
            </a:fld>
            <a:endParaRPr lang="mt-MT"/>
          </a:p>
        </p:txBody>
      </p:sp>
    </p:spTree>
    <p:extLst>
      <p:ext uri="{BB962C8B-B14F-4D97-AF65-F5344CB8AC3E}">
        <p14:creationId xmlns:p14="http://schemas.microsoft.com/office/powerpoint/2010/main" val="1322597297"/>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mt-MT"/>
          </a:p>
        </p:txBody>
      </p:sp>
      <p:sp>
        <p:nvSpPr>
          <p:cNvPr id="4" name="Slide Number Placeholder 3"/>
          <p:cNvSpPr>
            <a:spLocks noGrp="1"/>
          </p:cNvSpPr>
          <p:nvPr>
            <p:ph type="sldNum" sz="quarter" idx="10"/>
          </p:nvPr>
        </p:nvSpPr>
        <p:spPr/>
        <p:txBody>
          <a:bodyPr/>
          <a:lstStyle/>
          <a:p>
            <a:fld id="{2DF9A8E6-8309-4CAC-BA13-E65BEC754483}" type="slidenum">
              <a:rPr lang="mt-MT" smtClean="0"/>
              <a:t>77</a:t>
            </a:fld>
            <a:endParaRPr lang="mt-MT"/>
          </a:p>
        </p:txBody>
      </p:sp>
    </p:spTree>
    <p:extLst>
      <p:ext uri="{BB962C8B-B14F-4D97-AF65-F5344CB8AC3E}">
        <p14:creationId xmlns:p14="http://schemas.microsoft.com/office/powerpoint/2010/main" val="314999201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mt-MT"/>
          </a:p>
        </p:txBody>
      </p:sp>
      <p:sp>
        <p:nvSpPr>
          <p:cNvPr id="4" name="Slide Number Placeholder 3"/>
          <p:cNvSpPr>
            <a:spLocks noGrp="1"/>
          </p:cNvSpPr>
          <p:nvPr>
            <p:ph type="sldNum" sz="quarter" idx="10"/>
          </p:nvPr>
        </p:nvSpPr>
        <p:spPr/>
        <p:txBody>
          <a:bodyPr/>
          <a:lstStyle/>
          <a:p>
            <a:fld id="{2DF9A8E6-8309-4CAC-BA13-E65BEC754483}" type="slidenum">
              <a:rPr lang="mt-MT" smtClean="0"/>
              <a:t>78</a:t>
            </a:fld>
            <a:endParaRPr lang="mt-MT"/>
          </a:p>
        </p:txBody>
      </p:sp>
    </p:spTree>
    <p:extLst>
      <p:ext uri="{BB962C8B-B14F-4D97-AF65-F5344CB8AC3E}">
        <p14:creationId xmlns:p14="http://schemas.microsoft.com/office/powerpoint/2010/main" val="3539552539"/>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mt-MT"/>
          </a:p>
        </p:txBody>
      </p:sp>
      <p:sp>
        <p:nvSpPr>
          <p:cNvPr id="4" name="Slide Number Placeholder 3"/>
          <p:cNvSpPr>
            <a:spLocks noGrp="1"/>
          </p:cNvSpPr>
          <p:nvPr>
            <p:ph type="sldNum" sz="quarter" idx="10"/>
          </p:nvPr>
        </p:nvSpPr>
        <p:spPr/>
        <p:txBody>
          <a:bodyPr/>
          <a:lstStyle/>
          <a:p>
            <a:fld id="{2DF9A8E6-8309-4CAC-BA13-E65BEC754483}" type="slidenum">
              <a:rPr lang="mt-MT" smtClean="0"/>
              <a:t>79</a:t>
            </a:fld>
            <a:endParaRPr lang="mt-MT"/>
          </a:p>
        </p:txBody>
      </p:sp>
    </p:spTree>
    <p:extLst>
      <p:ext uri="{BB962C8B-B14F-4D97-AF65-F5344CB8AC3E}">
        <p14:creationId xmlns:p14="http://schemas.microsoft.com/office/powerpoint/2010/main" val="1974319440"/>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mt-MT"/>
          </a:p>
        </p:txBody>
      </p:sp>
      <p:sp>
        <p:nvSpPr>
          <p:cNvPr id="4" name="Slide Number Placeholder 3"/>
          <p:cNvSpPr>
            <a:spLocks noGrp="1"/>
          </p:cNvSpPr>
          <p:nvPr>
            <p:ph type="sldNum" sz="quarter" idx="10"/>
          </p:nvPr>
        </p:nvSpPr>
        <p:spPr/>
        <p:txBody>
          <a:bodyPr/>
          <a:lstStyle/>
          <a:p>
            <a:fld id="{2DF9A8E6-8309-4CAC-BA13-E65BEC754483}" type="slidenum">
              <a:rPr lang="mt-MT" smtClean="0"/>
              <a:t>80</a:t>
            </a:fld>
            <a:endParaRPr lang="mt-MT"/>
          </a:p>
        </p:txBody>
      </p:sp>
    </p:spTree>
    <p:extLst>
      <p:ext uri="{BB962C8B-B14F-4D97-AF65-F5344CB8AC3E}">
        <p14:creationId xmlns:p14="http://schemas.microsoft.com/office/powerpoint/2010/main" val="28649354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609601"/>
            <a:ext cx="10363200" cy="4267200"/>
          </a:xfrm>
        </p:spPr>
        <p:txBody>
          <a:bodyPr anchor="b">
            <a:noAutofit/>
          </a:bodyPr>
          <a:lstStyle>
            <a:lvl1pPr>
              <a:lnSpc>
                <a:spcPct val="100000"/>
              </a:lnSpc>
              <a:defRPr sz="8000"/>
            </a:lvl1pPr>
          </a:lstStyle>
          <a:p>
            <a:r>
              <a:rPr lang="en-US"/>
              <a:t>Click to edit Master title style</a:t>
            </a:r>
            <a:endParaRPr lang="en-US" dirty="0"/>
          </a:p>
        </p:txBody>
      </p:sp>
      <p:sp>
        <p:nvSpPr>
          <p:cNvPr id="3" name="Subtitle 2"/>
          <p:cNvSpPr>
            <a:spLocks noGrp="1"/>
          </p:cNvSpPr>
          <p:nvPr>
            <p:ph type="subTitle" idx="1"/>
          </p:nvPr>
        </p:nvSpPr>
        <p:spPr>
          <a:xfrm>
            <a:off x="1828800" y="4953000"/>
            <a:ext cx="8534400" cy="1219200"/>
          </a:xfrm>
        </p:spPr>
        <p:txBody>
          <a:bodyPr>
            <a:normAutofit/>
          </a:bodyPr>
          <a:lstStyle>
            <a:lvl1pPr marL="0" indent="0" algn="ctr">
              <a:buNone/>
              <a:defRPr sz="2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p>
            <a:fld id="{D5C87757-5ABD-43BE-96A5-03D975DB730C}" type="datetimeFigureOut">
              <a:rPr lang="mt-MT" smtClean="0"/>
              <a:t>15/06/2022</a:t>
            </a:fld>
            <a:endParaRPr lang="mt-MT"/>
          </a:p>
        </p:txBody>
      </p:sp>
      <p:sp>
        <p:nvSpPr>
          <p:cNvPr id="8" name="Slide Number Placeholder 7"/>
          <p:cNvSpPr>
            <a:spLocks noGrp="1"/>
          </p:cNvSpPr>
          <p:nvPr>
            <p:ph type="sldNum" sz="quarter" idx="11"/>
          </p:nvPr>
        </p:nvSpPr>
        <p:spPr/>
        <p:txBody>
          <a:bodyPr/>
          <a:lstStyle/>
          <a:p>
            <a:fld id="{E6223CA1-C952-48F7-A990-D466C1B5A7DC}" type="slidenum">
              <a:rPr lang="mt-MT" smtClean="0"/>
              <a:t>‹#›</a:t>
            </a:fld>
            <a:endParaRPr lang="mt-MT"/>
          </a:p>
        </p:txBody>
      </p:sp>
      <p:sp>
        <p:nvSpPr>
          <p:cNvPr id="9" name="Footer Placeholder 8"/>
          <p:cNvSpPr>
            <a:spLocks noGrp="1"/>
          </p:cNvSpPr>
          <p:nvPr>
            <p:ph type="ftr" sz="quarter" idx="12"/>
          </p:nvPr>
        </p:nvSpPr>
        <p:spPr/>
        <p:txBody>
          <a:bodyPr/>
          <a:lstStyle/>
          <a:p>
            <a:endParaRPr lang="mt-MT"/>
          </a:p>
        </p:txBody>
      </p:sp>
    </p:spTree>
    <p:extLst>
      <p:ext uri="{BB962C8B-B14F-4D97-AF65-F5344CB8AC3E}">
        <p14:creationId xmlns:p14="http://schemas.microsoft.com/office/powerpoint/2010/main" val="9473899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lvl5pPr>
              <a:defRPr/>
            </a:lvl5pPr>
            <a:lvl6pPr>
              <a:defRPr/>
            </a:lvl6pPr>
            <a:lvl7pPr>
              <a:defRPr/>
            </a:lvl7pPr>
            <a:lvl8pPr>
              <a:defRPr/>
            </a:lvl8pPr>
            <a:lvl9pPr>
              <a:buFont typeface="Arial" pitchFamily="34" charset="0"/>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5C87757-5ABD-43BE-96A5-03D975DB730C}" type="datetimeFigureOut">
              <a:rPr lang="mt-MT" smtClean="0"/>
              <a:t>15/06/2022</a:t>
            </a:fld>
            <a:endParaRPr lang="mt-MT"/>
          </a:p>
        </p:txBody>
      </p:sp>
      <p:sp>
        <p:nvSpPr>
          <p:cNvPr id="5" name="Footer Placeholder 4"/>
          <p:cNvSpPr>
            <a:spLocks noGrp="1"/>
          </p:cNvSpPr>
          <p:nvPr>
            <p:ph type="ftr" sz="quarter" idx="11"/>
          </p:nvPr>
        </p:nvSpPr>
        <p:spPr/>
        <p:txBody>
          <a:bodyPr/>
          <a:lstStyle/>
          <a:p>
            <a:endParaRPr lang="mt-MT"/>
          </a:p>
        </p:txBody>
      </p:sp>
      <p:sp>
        <p:nvSpPr>
          <p:cNvPr id="6" name="Slide Number Placeholder 5"/>
          <p:cNvSpPr>
            <a:spLocks noGrp="1"/>
          </p:cNvSpPr>
          <p:nvPr>
            <p:ph type="sldNum" sz="quarter" idx="12"/>
          </p:nvPr>
        </p:nvSpPr>
        <p:spPr/>
        <p:txBody>
          <a:bodyPr/>
          <a:lstStyle/>
          <a:p>
            <a:fld id="{E6223CA1-C952-48F7-A990-D466C1B5A7DC}" type="slidenum">
              <a:rPr lang="mt-MT" smtClean="0"/>
              <a:t>‹#›</a:t>
            </a:fld>
            <a:endParaRPr lang="mt-MT"/>
          </a:p>
        </p:txBody>
      </p:sp>
    </p:spTree>
    <p:extLst>
      <p:ext uri="{BB962C8B-B14F-4D97-AF65-F5344CB8AC3E}">
        <p14:creationId xmlns:p14="http://schemas.microsoft.com/office/powerpoint/2010/main" val="19069752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1371601"/>
            <a:ext cx="10363200" cy="2505075"/>
          </a:xfrm>
        </p:spPr>
        <p:txBody>
          <a:bodyPr anchor="b"/>
          <a:lstStyle>
            <a:lvl1pPr algn="ctr" defTabSz="914400" rtl="0" eaLnBrk="1" latinLnBrk="0" hangingPunct="1">
              <a:lnSpc>
                <a:spcPct val="100000"/>
              </a:lnSpc>
              <a:spcBef>
                <a:spcPct val="0"/>
              </a:spcBef>
              <a:buNone/>
              <a:defRPr lang="en-US" sz="4800" kern="1200" dirty="0" smtClean="0">
                <a:solidFill>
                  <a:schemeClr val="tx2"/>
                </a:solidFill>
                <a:effectLst>
                  <a:outerShdw blurRad="63500" dist="38100" dir="5400000" algn="t" rotWithShape="0">
                    <a:prstClr val="black">
                      <a:alpha val="25000"/>
                    </a:prstClr>
                  </a:outerShdw>
                </a:effectLst>
                <a:latin typeface="+mn-lt"/>
                <a:ea typeface="+mj-ea"/>
                <a:cs typeface="+mj-cs"/>
              </a:defRPr>
            </a:lvl1pPr>
          </a:lstStyle>
          <a:p>
            <a:r>
              <a:rPr lang="en-US"/>
              <a:t>Click to edit Master title style</a:t>
            </a:r>
            <a:endParaRPr lang="en-US" dirty="0"/>
          </a:p>
        </p:txBody>
      </p:sp>
      <p:sp>
        <p:nvSpPr>
          <p:cNvPr id="3" name="Text Placeholder 2"/>
          <p:cNvSpPr>
            <a:spLocks noGrp="1"/>
          </p:cNvSpPr>
          <p:nvPr>
            <p:ph type="body" idx="1"/>
          </p:nvPr>
        </p:nvSpPr>
        <p:spPr>
          <a:xfrm>
            <a:off x="963084" y="4068764"/>
            <a:ext cx="10363200" cy="1131887"/>
          </a:xfrm>
        </p:spPr>
        <p:txBody>
          <a:bodyPr anchor="t"/>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5C87757-5ABD-43BE-96A5-03D975DB730C}" type="datetimeFigureOut">
              <a:rPr lang="mt-MT" smtClean="0"/>
              <a:t>15/06/2022</a:t>
            </a:fld>
            <a:endParaRPr lang="mt-MT"/>
          </a:p>
        </p:txBody>
      </p:sp>
      <p:sp>
        <p:nvSpPr>
          <p:cNvPr id="5" name="Footer Placeholder 4"/>
          <p:cNvSpPr>
            <a:spLocks noGrp="1"/>
          </p:cNvSpPr>
          <p:nvPr>
            <p:ph type="ftr" sz="quarter" idx="11"/>
          </p:nvPr>
        </p:nvSpPr>
        <p:spPr/>
        <p:txBody>
          <a:bodyPr/>
          <a:lstStyle/>
          <a:p>
            <a:endParaRPr lang="mt-MT"/>
          </a:p>
        </p:txBody>
      </p:sp>
      <p:sp>
        <p:nvSpPr>
          <p:cNvPr id="6" name="Slide Number Placeholder 5"/>
          <p:cNvSpPr>
            <a:spLocks noGrp="1"/>
          </p:cNvSpPr>
          <p:nvPr>
            <p:ph type="sldNum" sz="quarter" idx="12"/>
          </p:nvPr>
        </p:nvSpPr>
        <p:spPr/>
        <p:txBody>
          <a:bodyPr/>
          <a:lstStyle/>
          <a:p>
            <a:fld id="{E6223CA1-C952-48F7-A990-D466C1B5A7DC}" type="slidenum">
              <a:rPr lang="mt-MT" smtClean="0"/>
              <a:t>‹#›</a:t>
            </a:fld>
            <a:endParaRPr lang="mt-MT"/>
          </a:p>
        </p:txBody>
      </p:sp>
      <p:sp>
        <p:nvSpPr>
          <p:cNvPr id="7" name="Oval 6"/>
          <p:cNvSpPr/>
          <p:nvPr/>
        </p:nvSpPr>
        <p:spPr>
          <a:xfrm>
            <a:off x="5994400" y="3924300"/>
            <a:ext cx="113029"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8" name="Oval 7"/>
          <p:cNvSpPr/>
          <p:nvPr/>
        </p:nvSpPr>
        <p:spPr>
          <a:xfrm>
            <a:off x="6261100" y="3924300"/>
            <a:ext cx="113029"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9" name="Oval 8"/>
          <p:cNvSpPr/>
          <p:nvPr/>
        </p:nvSpPr>
        <p:spPr>
          <a:xfrm>
            <a:off x="5728971" y="3924300"/>
            <a:ext cx="113029"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10011424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Content Placeholder 3"/>
          <p:cNvSpPr>
            <a:spLocks noGrp="1"/>
          </p:cNvSpPr>
          <p:nvPr>
            <p:ph sz="half" idx="2"/>
          </p:nvPr>
        </p:nvSpPr>
        <p:spPr>
          <a:xfrm>
            <a:off x="6197600" y="1600201"/>
            <a:ext cx="5384800" cy="4525963"/>
          </a:xfrm>
        </p:spPr>
        <p:txBody>
          <a:bodyPr/>
          <a:lstStyle>
            <a:lvl1pPr>
              <a:defRPr sz="24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5C87757-5ABD-43BE-96A5-03D975DB730C}" type="datetimeFigureOut">
              <a:rPr lang="mt-MT" smtClean="0"/>
              <a:t>15/06/2022</a:t>
            </a:fld>
            <a:endParaRPr lang="mt-MT"/>
          </a:p>
        </p:txBody>
      </p:sp>
      <p:sp>
        <p:nvSpPr>
          <p:cNvPr id="6" name="Footer Placeholder 5"/>
          <p:cNvSpPr>
            <a:spLocks noGrp="1"/>
          </p:cNvSpPr>
          <p:nvPr>
            <p:ph type="ftr" sz="quarter" idx="11"/>
          </p:nvPr>
        </p:nvSpPr>
        <p:spPr/>
        <p:txBody>
          <a:bodyPr/>
          <a:lstStyle/>
          <a:p>
            <a:endParaRPr lang="mt-MT"/>
          </a:p>
        </p:txBody>
      </p:sp>
      <p:sp>
        <p:nvSpPr>
          <p:cNvPr id="7" name="Slide Number Placeholder 6"/>
          <p:cNvSpPr>
            <a:spLocks noGrp="1"/>
          </p:cNvSpPr>
          <p:nvPr>
            <p:ph type="sldNum" sz="quarter" idx="12"/>
          </p:nvPr>
        </p:nvSpPr>
        <p:spPr/>
        <p:txBody>
          <a:bodyPr/>
          <a:lstStyle/>
          <a:p>
            <a:fld id="{E6223CA1-C952-48F7-A990-D466C1B5A7DC}" type="slidenum">
              <a:rPr lang="mt-MT" smtClean="0"/>
              <a:t>‹#›</a:t>
            </a:fld>
            <a:endParaRPr lang="mt-MT"/>
          </a:p>
        </p:txBody>
      </p:sp>
      <p:sp>
        <p:nvSpPr>
          <p:cNvPr id="9" name="Content Placeholder 8"/>
          <p:cNvSpPr>
            <a:spLocks noGrp="1"/>
          </p:cNvSpPr>
          <p:nvPr>
            <p:ph sz="quarter" idx="13"/>
          </p:nvPr>
        </p:nvSpPr>
        <p:spPr>
          <a:xfrm>
            <a:off x="487680" y="1600200"/>
            <a:ext cx="5388864" cy="45262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43462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600200"/>
            <a:ext cx="5386917"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5" name="Text Placeholder 4"/>
          <p:cNvSpPr>
            <a:spLocks noGrp="1"/>
          </p:cNvSpPr>
          <p:nvPr>
            <p:ph type="body" sz="quarter" idx="3"/>
          </p:nvPr>
        </p:nvSpPr>
        <p:spPr>
          <a:xfrm>
            <a:off x="6197601" y="1600200"/>
            <a:ext cx="5389033"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7" name="Date Placeholder 6"/>
          <p:cNvSpPr>
            <a:spLocks noGrp="1"/>
          </p:cNvSpPr>
          <p:nvPr>
            <p:ph type="dt" sz="half" idx="10"/>
          </p:nvPr>
        </p:nvSpPr>
        <p:spPr/>
        <p:txBody>
          <a:bodyPr/>
          <a:lstStyle/>
          <a:p>
            <a:fld id="{D5C87757-5ABD-43BE-96A5-03D975DB730C}" type="datetimeFigureOut">
              <a:rPr lang="mt-MT" smtClean="0"/>
              <a:t>15/06/2022</a:t>
            </a:fld>
            <a:endParaRPr lang="mt-MT"/>
          </a:p>
        </p:txBody>
      </p:sp>
      <p:sp>
        <p:nvSpPr>
          <p:cNvPr id="8" name="Footer Placeholder 7"/>
          <p:cNvSpPr>
            <a:spLocks noGrp="1"/>
          </p:cNvSpPr>
          <p:nvPr>
            <p:ph type="ftr" sz="quarter" idx="11"/>
          </p:nvPr>
        </p:nvSpPr>
        <p:spPr/>
        <p:txBody>
          <a:bodyPr/>
          <a:lstStyle/>
          <a:p>
            <a:endParaRPr lang="mt-MT"/>
          </a:p>
        </p:txBody>
      </p:sp>
      <p:sp>
        <p:nvSpPr>
          <p:cNvPr id="9" name="Slide Number Placeholder 8"/>
          <p:cNvSpPr>
            <a:spLocks noGrp="1"/>
          </p:cNvSpPr>
          <p:nvPr>
            <p:ph type="sldNum" sz="quarter" idx="12"/>
          </p:nvPr>
        </p:nvSpPr>
        <p:spPr/>
        <p:txBody>
          <a:bodyPr/>
          <a:lstStyle/>
          <a:p>
            <a:fld id="{E6223CA1-C952-48F7-A990-D466C1B5A7DC}" type="slidenum">
              <a:rPr lang="mt-MT" smtClean="0"/>
              <a:t>‹#›</a:t>
            </a:fld>
            <a:endParaRPr lang="mt-MT"/>
          </a:p>
        </p:txBody>
      </p:sp>
      <p:sp>
        <p:nvSpPr>
          <p:cNvPr id="11" name="Content Placeholder 10"/>
          <p:cNvSpPr>
            <a:spLocks noGrp="1"/>
          </p:cNvSpPr>
          <p:nvPr>
            <p:ph sz="quarter" idx="13"/>
          </p:nvPr>
        </p:nvSpPr>
        <p:spPr>
          <a:xfrm>
            <a:off x="609600" y="2212848"/>
            <a:ext cx="5388864" cy="391363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14"/>
          </p:nvPr>
        </p:nvSpPr>
        <p:spPr>
          <a:xfrm>
            <a:off x="6230112" y="2212849"/>
            <a:ext cx="5388864" cy="39131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2045106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5C87757-5ABD-43BE-96A5-03D975DB730C}" type="datetimeFigureOut">
              <a:rPr lang="mt-MT" smtClean="0"/>
              <a:t>15/06/2022</a:t>
            </a:fld>
            <a:endParaRPr lang="mt-MT"/>
          </a:p>
        </p:txBody>
      </p:sp>
      <p:sp>
        <p:nvSpPr>
          <p:cNvPr id="4" name="Footer Placeholder 3"/>
          <p:cNvSpPr>
            <a:spLocks noGrp="1"/>
          </p:cNvSpPr>
          <p:nvPr>
            <p:ph type="ftr" sz="quarter" idx="11"/>
          </p:nvPr>
        </p:nvSpPr>
        <p:spPr/>
        <p:txBody>
          <a:bodyPr/>
          <a:lstStyle/>
          <a:p>
            <a:endParaRPr lang="mt-MT"/>
          </a:p>
        </p:txBody>
      </p:sp>
      <p:sp>
        <p:nvSpPr>
          <p:cNvPr id="5" name="Slide Number Placeholder 4"/>
          <p:cNvSpPr>
            <a:spLocks noGrp="1"/>
          </p:cNvSpPr>
          <p:nvPr>
            <p:ph type="sldNum" sz="quarter" idx="12"/>
          </p:nvPr>
        </p:nvSpPr>
        <p:spPr/>
        <p:txBody>
          <a:bodyPr/>
          <a:lstStyle/>
          <a:p>
            <a:fld id="{E6223CA1-C952-48F7-A990-D466C1B5A7DC}" type="slidenum">
              <a:rPr lang="mt-MT" smtClean="0"/>
              <a:t>‹#›</a:t>
            </a:fld>
            <a:endParaRPr lang="mt-MT"/>
          </a:p>
        </p:txBody>
      </p:sp>
    </p:spTree>
    <p:extLst>
      <p:ext uri="{BB962C8B-B14F-4D97-AF65-F5344CB8AC3E}">
        <p14:creationId xmlns:p14="http://schemas.microsoft.com/office/powerpoint/2010/main" val="15742149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C87757-5ABD-43BE-96A5-03D975DB730C}" type="datetimeFigureOut">
              <a:rPr lang="mt-MT" smtClean="0"/>
              <a:t>15/06/2022</a:t>
            </a:fld>
            <a:endParaRPr lang="mt-MT"/>
          </a:p>
        </p:txBody>
      </p:sp>
      <p:sp>
        <p:nvSpPr>
          <p:cNvPr id="3" name="Footer Placeholder 2"/>
          <p:cNvSpPr>
            <a:spLocks noGrp="1"/>
          </p:cNvSpPr>
          <p:nvPr>
            <p:ph type="ftr" sz="quarter" idx="11"/>
          </p:nvPr>
        </p:nvSpPr>
        <p:spPr/>
        <p:txBody>
          <a:bodyPr/>
          <a:lstStyle/>
          <a:p>
            <a:endParaRPr lang="mt-MT"/>
          </a:p>
        </p:txBody>
      </p:sp>
      <p:sp>
        <p:nvSpPr>
          <p:cNvPr id="4" name="Slide Number Placeholder 3"/>
          <p:cNvSpPr>
            <a:spLocks noGrp="1"/>
          </p:cNvSpPr>
          <p:nvPr>
            <p:ph type="sldNum" sz="quarter" idx="12"/>
          </p:nvPr>
        </p:nvSpPr>
        <p:spPr/>
        <p:txBody>
          <a:bodyPr/>
          <a:lstStyle/>
          <a:p>
            <a:fld id="{E6223CA1-C952-48F7-A990-D466C1B5A7DC}" type="slidenum">
              <a:rPr lang="mt-MT" smtClean="0"/>
              <a:t>‹#›</a:t>
            </a:fld>
            <a:endParaRPr lang="mt-MT"/>
          </a:p>
        </p:txBody>
      </p:sp>
    </p:spTree>
    <p:extLst>
      <p:ext uri="{BB962C8B-B14F-4D97-AF65-F5344CB8AC3E}">
        <p14:creationId xmlns:p14="http://schemas.microsoft.com/office/powerpoint/2010/main" val="41029308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876117" y="266700"/>
            <a:ext cx="4011084" cy="2095500"/>
          </a:xfrm>
        </p:spPr>
        <p:txBody>
          <a:bodyPr anchor="b"/>
          <a:lstStyle>
            <a:lvl1pPr algn="ctr">
              <a:lnSpc>
                <a:spcPct val="100000"/>
              </a:lnSpc>
              <a:defRPr sz="2800" b="0">
                <a:effectLst>
                  <a:outerShdw blurRad="50800" dist="25400" dir="5400000" algn="t" rotWithShape="0">
                    <a:prstClr val="black">
                      <a:alpha val="25000"/>
                    </a:prstClr>
                  </a:outerShdw>
                </a:effectLst>
              </a:defRPr>
            </a:lvl1pPr>
          </a:lstStyle>
          <a:p>
            <a:r>
              <a:rPr lang="en-US"/>
              <a:t>Click to edit Master title style</a:t>
            </a:r>
            <a:endParaRPr lang="en-US" dirty="0"/>
          </a:p>
        </p:txBody>
      </p:sp>
      <p:sp>
        <p:nvSpPr>
          <p:cNvPr id="3" name="Content Placeholder 2"/>
          <p:cNvSpPr>
            <a:spLocks noGrp="1"/>
          </p:cNvSpPr>
          <p:nvPr>
            <p:ph idx="1"/>
          </p:nvPr>
        </p:nvSpPr>
        <p:spPr>
          <a:xfrm>
            <a:off x="958850" y="273051"/>
            <a:ext cx="66611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876117" y="2438401"/>
            <a:ext cx="4011084" cy="3687763"/>
          </a:xfrm>
        </p:spPr>
        <p:txBody>
          <a:bodyPr>
            <a:normAutofit/>
          </a:bodyPr>
          <a:lstStyle>
            <a:lvl1pPr marL="0" indent="0" algn="ctr">
              <a:lnSpc>
                <a:spcPct val="125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5C87757-5ABD-43BE-96A5-03D975DB730C}" type="datetimeFigureOut">
              <a:rPr lang="mt-MT" smtClean="0"/>
              <a:t>15/06/2022</a:t>
            </a:fld>
            <a:endParaRPr lang="mt-MT"/>
          </a:p>
        </p:txBody>
      </p:sp>
      <p:sp>
        <p:nvSpPr>
          <p:cNvPr id="6" name="Footer Placeholder 5"/>
          <p:cNvSpPr>
            <a:spLocks noGrp="1"/>
          </p:cNvSpPr>
          <p:nvPr>
            <p:ph type="ftr" sz="quarter" idx="11"/>
          </p:nvPr>
        </p:nvSpPr>
        <p:spPr/>
        <p:txBody>
          <a:bodyPr/>
          <a:lstStyle/>
          <a:p>
            <a:endParaRPr lang="mt-MT"/>
          </a:p>
        </p:txBody>
      </p:sp>
      <p:sp>
        <p:nvSpPr>
          <p:cNvPr id="7" name="Slide Number Placeholder 6"/>
          <p:cNvSpPr>
            <a:spLocks noGrp="1"/>
          </p:cNvSpPr>
          <p:nvPr>
            <p:ph type="sldNum" sz="quarter" idx="12"/>
          </p:nvPr>
        </p:nvSpPr>
        <p:spPr/>
        <p:txBody>
          <a:bodyPr/>
          <a:lstStyle/>
          <a:p>
            <a:fld id="{E6223CA1-C952-48F7-A990-D466C1B5A7DC}" type="slidenum">
              <a:rPr lang="mt-MT" smtClean="0"/>
              <a:t>‹#›</a:t>
            </a:fld>
            <a:endParaRPr lang="mt-MT"/>
          </a:p>
        </p:txBody>
      </p:sp>
    </p:spTree>
    <p:extLst>
      <p:ext uri="{BB962C8B-B14F-4D97-AF65-F5344CB8AC3E}">
        <p14:creationId xmlns:p14="http://schemas.microsoft.com/office/powerpoint/2010/main" val="40294489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39435" y="228600"/>
            <a:ext cx="7615765" cy="895350"/>
          </a:xfrm>
        </p:spPr>
        <p:txBody>
          <a:bodyPr anchor="b"/>
          <a:lstStyle>
            <a:lvl1pPr algn="ctr">
              <a:lnSpc>
                <a:spcPct val="100000"/>
              </a:lnSpc>
              <a:defRPr sz="2800" b="0"/>
            </a:lvl1pPr>
          </a:lstStyle>
          <a:p>
            <a:r>
              <a:rPr lang="en-US"/>
              <a:t>Click to edit Master title style</a:t>
            </a:r>
            <a:endParaRPr lang="en-US" dirty="0"/>
          </a:p>
        </p:txBody>
      </p:sp>
      <p:sp>
        <p:nvSpPr>
          <p:cNvPr id="3" name="Picture Placeholder 2"/>
          <p:cNvSpPr>
            <a:spLocks noGrp="1"/>
          </p:cNvSpPr>
          <p:nvPr>
            <p:ph type="pic" idx="1"/>
          </p:nvPr>
        </p:nvSpPr>
        <p:spPr>
          <a:xfrm>
            <a:off x="2010835" y="1143000"/>
            <a:ext cx="8072965" cy="4541044"/>
          </a:xfrm>
          <a:ln w="76200">
            <a:solidFill>
              <a:schemeClr val="bg1"/>
            </a:solidFill>
          </a:ln>
          <a:effectLst>
            <a:outerShdw blurRad="88900" dist="50800" dir="5400000" algn="ctr" rotWithShape="0">
              <a:srgbClr val="000000">
                <a:alpha val="25000"/>
              </a:srgbClr>
            </a:outerShdw>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2239435" y="5810250"/>
            <a:ext cx="7615765" cy="533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5C87757-5ABD-43BE-96A5-03D975DB730C}" type="datetimeFigureOut">
              <a:rPr lang="mt-MT" smtClean="0"/>
              <a:t>15/06/2022</a:t>
            </a:fld>
            <a:endParaRPr lang="mt-MT"/>
          </a:p>
        </p:txBody>
      </p:sp>
      <p:sp>
        <p:nvSpPr>
          <p:cNvPr id="6" name="Footer Placeholder 5"/>
          <p:cNvSpPr>
            <a:spLocks noGrp="1"/>
          </p:cNvSpPr>
          <p:nvPr>
            <p:ph type="ftr" sz="quarter" idx="11"/>
          </p:nvPr>
        </p:nvSpPr>
        <p:spPr/>
        <p:txBody>
          <a:bodyPr/>
          <a:lstStyle/>
          <a:p>
            <a:endParaRPr lang="mt-MT"/>
          </a:p>
        </p:txBody>
      </p:sp>
      <p:sp>
        <p:nvSpPr>
          <p:cNvPr id="7" name="Slide Number Placeholder 6"/>
          <p:cNvSpPr>
            <a:spLocks noGrp="1"/>
          </p:cNvSpPr>
          <p:nvPr>
            <p:ph type="sldNum" sz="quarter" idx="12"/>
          </p:nvPr>
        </p:nvSpPr>
        <p:spPr/>
        <p:txBody>
          <a:bodyPr/>
          <a:lstStyle/>
          <a:p>
            <a:fld id="{E6223CA1-C952-48F7-A990-D466C1B5A7DC}" type="slidenum">
              <a:rPr lang="mt-MT" smtClean="0"/>
              <a:t>‹#›</a:t>
            </a:fld>
            <a:endParaRPr lang="mt-MT"/>
          </a:p>
        </p:txBody>
      </p:sp>
    </p:spTree>
    <p:extLst>
      <p:ext uri="{BB962C8B-B14F-4D97-AF65-F5344CB8AC3E}">
        <p14:creationId xmlns:p14="http://schemas.microsoft.com/office/powerpoint/2010/main" val="11757069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C87757-5ABD-43BE-96A5-03D975DB730C}" type="datetimeFigureOut">
              <a:rPr lang="mt-MT" smtClean="0"/>
              <a:t>15/06/2022</a:t>
            </a:fld>
            <a:endParaRPr lang="mt-MT"/>
          </a:p>
        </p:txBody>
      </p:sp>
      <p:sp>
        <p:nvSpPr>
          <p:cNvPr id="5" name="Footer Placeholder 4"/>
          <p:cNvSpPr>
            <a:spLocks noGrp="1"/>
          </p:cNvSpPr>
          <p:nvPr>
            <p:ph type="ftr" sz="quarter" idx="11"/>
          </p:nvPr>
        </p:nvSpPr>
        <p:spPr/>
        <p:txBody>
          <a:bodyPr/>
          <a:lstStyle/>
          <a:p>
            <a:endParaRPr lang="mt-MT"/>
          </a:p>
        </p:txBody>
      </p:sp>
      <p:sp>
        <p:nvSpPr>
          <p:cNvPr id="6" name="Slide Number Placeholder 5"/>
          <p:cNvSpPr>
            <a:spLocks noGrp="1"/>
          </p:cNvSpPr>
          <p:nvPr>
            <p:ph type="sldNum" sz="quarter" idx="12"/>
          </p:nvPr>
        </p:nvSpPr>
        <p:spPr/>
        <p:txBody>
          <a:bodyPr/>
          <a:lstStyle/>
          <a:p>
            <a:fld id="{E6223CA1-C952-48F7-A990-D466C1B5A7DC}" type="slidenum">
              <a:rPr lang="mt-MT" smtClean="0"/>
              <a:t>‹#›</a:t>
            </a:fld>
            <a:endParaRPr lang="mt-MT"/>
          </a:p>
        </p:txBody>
      </p:sp>
    </p:spTree>
    <p:extLst>
      <p:ext uri="{BB962C8B-B14F-4D97-AF65-F5344CB8AC3E}">
        <p14:creationId xmlns:p14="http://schemas.microsoft.com/office/powerpoint/2010/main" val="15350004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C87757-5ABD-43BE-96A5-03D975DB730C}" type="datetimeFigureOut">
              <a:rPr lang="mt-MT" smtClean="0"/>
              <a:t>15/06/2022</a:t>
            </a:fld>
            <a:endParaRPr lang="mt-MT"/>
          </a:p>
        </p:txBody>
      </p:sp>
      <p:sp>
        <p:nvSpPr>
          <p:cNvPr id="5" name="Footer Placeholder 4"/>
          <p:cNvSpPr>
            <a:spLocks noGrp="1"/>
          </p:cNvSpPr>
          <p:nvPr>
            <p:ph type="ftr" sz="quarter" idx="11"/>
          </p:nvPr>
        </p:nvSpPr>
        <p:spPr/>
        <p:txBody>
          <a:bodyPr/>
          <a:lstStyle/>
          <a:p>
            <a:endParaRPr lang="mt-MT"/>
          </a:p>
        </p:txBody>
      </p:sp>
      <p:sp>
        <p:nvSpPr>
          <p:cNvPr id="6" name="Slide Number Placeholder 5"/>
          <p:cNvSpPr>
            <a:spLocks noGrp="1"/>
          </p:cNvSpPr>
          <p:nvPr>
            <p:ph type="sldNum" sz="quarter" idx="12"/>
          </p:nvPr>
        </p:nvSpPr>
        <p:spPr/>
        <p:txBody>
          <a:bodyPr/>
          <a:lstStyle/>
          <a:p>
            <a:fld id="{E6223CA1-C952-48F7-A990-D466C1B5A7DC}" type="slidenum">
              <a:rPr lang="mt-MT" smtClean="0"/>
              <a:t>‹#›</a:t>
            </a:fld>
            <a:endParaRPr lang="mt-MT"/>
          </a:p>
        </p:txBody>
      </p:sp>
    </p:spTree>
    <p:extLst>
      <p:ext uri="{BB962C8B-B14F-4D97-AF65-F5344CB8AC3E}">
        <p14:creationId xmlns:p14="http://schemas.microsoft.com/office/powerpoint/2010/main" val="18920273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0"/>
            <a:ext cx="10972800" cy="1600200"/>
          </a:xfrm>
          <a:prstGeom prst="rect">
            <a:avLst/>
          </a:prstGeom>
        </p:spPr>
        <p:txBody>
          <a:bodyPr vert="horz" lIns="91440" tIns="45720" rIns="91440" bIns="45720" rtlCol="0" anchor="b">
            <a:noAutofit/>
          </a:bodyPr>
          <a:lstStyle/>
          <a:p>
            <a:r>
              <a:rPr lang="en-US"/>
              <a:t>Click to edit Master title style</a:t>
            </a:r>
            <a:endParaRPr lang="en-US" dirty="0"/>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484463" y="6356351"/>
            <a:ext cx="2781300" cy="365125"/>
          </a:xfrm>
          <a:prstGeom prst="rect">
            <a:avLst/>
          </a:prstGeom>
        </p:spPr>
        <p:txBody>
          <a:bodyPr vert="horz" lIns="91440" tIns="45720" rIns="45720" bIns="45720" rtlCol="0" anchor="ctr"/>
          <a:lstStyle>
            <a:lvl1pPr algn="r">
              <a:defRPr sz="1200">
                <a:solidFill>
                  <a:schemeClr val="tx1">
                    <a:lumMod val="65000"/>
                    <a:lumOff val="35000"/>
                  </a:schemeClr>
                </a:solidFill>
                <a:latin typeface="Century Gothic" pitchFamily="34" charset="0"/>
              </a:defRPr>
            </a:lvl1pPr>
          </a:lstStyle>
          <a:p>
            <a:fld id="{D5C87757-5ABD-43BE-96A5-03D975DB730C}" type="datetimeFigureOut">
              <a:rPr lang="mt-MT" smtClean="0"/>
              <a:t>15/06/2022</a:t>
            </a:fld>
            <a:endParaRPr lang="mt-MT"/>
          </a:p>
        </p:txBody>
      </p:sp>
      <p:sp>
        <p:nvSpPr>
          <p:cNvPr id="5" name="Footer Placeholder 4"/>
          <p:cNvSpPr>
            <a:spLocks noGrp="1"/>
          </p:cNvSpPr>
          <p:nvPr>
            <p:ph type="ftr" sz="quarter" idx="3"/>
          </p:nvPr>
        </p:nvSpPr>
        <p:spPr>
          <a:xfrm>
            <a:off x="878887" y="6356351"/>
            <a:ext cx="3797300" cy="365125"/>
          </a:xfrm>
          <a:prstGeom prst="rect">
            <a:avLst/>
          </a:prstGeom>
        </p:spPr>
        <p:txBody>
          <a:bodyPr vert="horz" lIns="45720" tIns="45720" rIns="91440" bIns="45720" rtlCol="0" anchor="ctr"/>
          <a:lstStyle>
            <a:lvl1pPr algn="l">
              <a:defRPr sz="1200">
                <a:solidFill>
                  <a:schemeClr val="tx1">
                    <a:lumMod val="65000"/>
                    <a:lumOff val="35000"/>
                  </a:schemeClr>
                </a:solidFill>
                <a:latin typeface="Century Gothic" pitchFamily="34" charset="0"/>
              </a:defRPr>
            </a:lvl1pPr>
          </a:lstStyle>
          <a:p>
            <a:endParaRPr lang="mt-MT"/>
          </a:p>
        </p:txBody>
      </p:sp>
      <p:sp>
        <p:nvSpPr>
          <p:cNvPr id="6" name="Slide Number Placeholder 5"/>
          <p:cNvSpPr>
            <a:spLocks noGrp="1"/>
          </p:cNvSpPr>
          <p:nvPr>
            <p:ph type="sldNum" sz="quarter" idx="4"/>
          </p:nvPr>
        </p:nvSpPr>
        <p:spPr>
          <a:xfrm>
            <a:off x="11391038" y="6356351"/>
            <a:ext cx="749300" cy="365125"/>
          </a:xfrm>
          <a:prstGeom prst="rect">
            <a:avLst/>
          </a:prstGeom>
        </p:spPr>
        <p:txBody>
          <a:bodyPr vert="horz" lIns="27432" tIns="45720" rIns="45720" bIns="45720" rtlCol="0" anchor="ctr"/>
          <a:lstStyle>
            <a:lvl1pPr algn="l">
              <a:defRPr sz="1200">
                <a:solidFill>
                  <a:schemeClr val="tx1">
                    <a:lumMod val="65000"/>
                    <a:lumOff val="35000"/>
                  </a:schemeClr>
                </a:solidFill>
                <a:latin typeface="Century Gothic" pitchFamily="34" charset="0"/>
              </a:defRPr>
            </a:lvl1pPr>
          </a:lstStyle>
          <a:p>
            <a:fld id="{E6223CA1-C952-48F7-A990-D466C1B5A7DC}" type="slidenum">
              <a:rPr lang="mt-MT" smtClean="0"/>
              <a:t>‹#›</a:t>
            </a:fld>
            <a:endParaRPr lang="mt-MT"/>
          </a:p>
        </p:txBody>
      </p:sp>
      <p:sp>
        <p:nvSpPr>
          <p:cNvPr id="7" name="Oval 6"/>
          <p:cNvSpPr/>
          <p:nvPr/>
        </p:nvSpPr>
        <p:spPr>
          <a:xfrm>
            <a:off x="11277014" y="6499384"/>
            <a:ext cx="113029"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8" name="Oval 7"/>
          <p:cNvSpPr/>
          <p:nvPr/>
        </p:nvSpPr>
        <p:spPr>
          <a:xfrm>
            <a:off x="758826" y="6499384"/>
            <a:ext cx="113029"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184870632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p:titleStyle>
    <p:bodyStyle>
      <a:lvl1pPr marL="342900" indent="-342900" algn="l" defTabSz="914400" rtl="0" eaLnBrk="1" latinLnBrk="0" hangingPunct="1">
        <a:spcBef>
          <a:spcPct val="20000"/>
        </a:spcBef>
        <a:buFont typeface="Arial" pitchFamily="34" charset="0"/>
        <a:buChar char="•"/>
        <a:defRPr sz="2400" kern="1200">
          <a:solidFill>
            <a:schemeClr val="tx1">
              <a:lumMod val="50000"/>
              <a:lumOff val="50000"/>
            </a:schemeClr>
          </a:solidFill>
          <a:latin typeface="+mj-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hyperlink" Target="tel:(356)" TargetMode="External"/><Relationship Id="rId2" Type="http://schemas.openxmlformats.org/officeDocument/2006/relationships/notesSlide" Target="../notesSlides/notesSlide70.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mailto:galmajjistral@gmail.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6F5CB86-CE58-8164-D24C-7C29F48C49E3}"/>
              </a:ext>
            </a:extLst>
          </p:cNvPr>
          <p:cNvPicPr>
            <a:picLocks noChangeAspect="1"/>
          </p:cNvPicPr>
          <p:nvPr/>
        </p:nvPicPr>
        <p:blipFill>
          <a:blip r:embed="rId2"/>
          <a:stretch>
            <a:fillRect/>
          </a:stretch>
        </p:blipFill>
        <p:spPr>
          <a:xfrm>
            <a:off x="1003589" y="-55418"/>
            <a:ext cx="9839325" cy="6394027"/>
          </a:xfrm>
          <a:prstGeom prst="rect">
            <a:avLst/>
          </a:prstGeom>
        </p:spPr>
      </p:pic>
    </p:spTree>
    <p:extLst>
      <p:ext uri="{BB962C8B-B14F-4D97-AF65-F5344CB8AC3E}">
        <p14:creationId xmlns:p14="http://schemas.microsoft.com/office/powerpoint/2010/main" val="19814735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rotWithShape="1">
          <a:gsLst>
            <a:gs pos="66000">
              <a:schemeClr val="bg1">
                <a:tint val="80000"/>
                <a:satMod val="250000"/>
              </a:schemeClr>
            </a:gs>
            <a:gs pos="76000">
              <a:schemeClr val="bg1">
                <a:tint val="90000"/>
                <a:shade val="90000"/>
                <a:satMod val="200000"/>
              </a:schemeClr>
            </a:gs>
            <a:gs pos="92000">
              <a:schemeClr val="bg1">
                <a:tint val="90000"/>
                <a:shade val="70000"/>
                <a:satMod val="25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898072" y="277679"/>
            <a:ext cx="8229600" cy="922338"/>
          </a:xfrm>
        </p:spPr>
        <p:txBody>
          <a:bodyPr>
            <a:normAutofit fontScale="90000"/>
          </a:bodyPr>
          <a:lstStyle/>
          <a:p>
            <a:r>
              <a:rPr lang="mt-MT" b="1" i="1" dirty="0"/>
              <a:t>INFORMATION SEMINAR</a:t>
            </a:r>
          </a:p>
        </p:txBody>
      </p:sp>
      <p:sp>
        <p:nvSpPr>
          <p:cNvPr id="3" name="Content Placeholder 2"/>
          <p:cNvSpPr>
            <a:spLocks noGrp="1"/>
          </p:cNvSpPr>
          <p:nvPr>
            <p:ph idx="4294967295"/>
          </p:nvPr>
        </p:nvSpPr>
        <p:spPr>
          <a:xfrm>
            <a:off x="526471" y="1385456"/>
            <a:ext cx="11018983" cy="5139888"/>
          </a:xfrm>
        </p:spPr>
        <p:txBody>
          <a:bodyPr>
            <a:normAutofit fontScale="25000" lnSpcReduction="20000"/>
          </a:bodyPr>
          <a:lstStyle/>
          <a:p>
            <a:pPr marL="0" indent="0" algn="ctr">
              <a:buNone/>
            </a:pPr>
            <a:endParaRPr lang="mt-MT" dirty="0"/>
          </a:p>
          <a:p>
            <a:pPr marL="0" indent="0" algn="ctr">
              <a:spcAft>
                <a:spcPts val="1000"/>
              </a:spcAft>
              <a:buNone/>
              <a:tabLst>
                <a:tab pos="5196205" algn="l"/>
              </a:tabLst>
            </a:pPr>
            <a:r>
              <a:rPr lang="en-GB" sz="9600" b="1" i="1" dirty="0">
                <a:solidFill>
                  <a:schemeClr val="tx2"/>
                </a:solidFill>
                <a:effectLst>
                  <a:outerShdw blurRad="63500" dist="38100" dir="5400000" algn="t" rotWithShape="0">
                    <a:prstClr val="black">
                      <a:alpha val="25000"/>
                    </a:prstClr>
                  </a:outerShdw>
                </a:effectLst>
                <a:latin typeface="+mn-lt"/>
                <a:ea typeface="+mj-ea"/>
                <a:cs typeface="+mj-cs"/>
              </a:rPr>
              <a:t>Measure </a:t>
            </a:r>
            <a:r>
              <a:rPr lang="mt-MT" sz="9600" b="1" i="1" dirty="0">
                <a:solidFill>
                  <a:schemeClr val="tx2"/>
                </a:solidFill>
                <a:effectLst>
                  <a:outerShdw blurRad="63500" dist="38100" dir="5400000" algn="t" rotWithShape="0">
                    <a:prstClr val="black">
                      <a:alpha val="25000"/>
                    </a:prstClr>
                  </a:outerShdw>
                </a:effectLst>
                <a:latin typeface="+mn-lt"/>
                <a:ea typeface="+mj-ea"/>
                <a:cs typeface="+mj-cs"/>
              </a:rPr>
              <a:t>1</a:t>
            </a:r>
            <a:r>
              <a:rPr lang="en-GB" sz="9600" b="1" i="1" dirty="0">
                <a:solidFill>
                  <a:schemeClr val="tx2"/>
                </a:solidFill>
                <a:effectLst>
                  <a:outerShdw blurRad="63500" dist="38100" dir="5400000" algn="t" rotWithShape="0">
                    <a:prstClr val="black">
                      <a:alpha val="25000"/>
                    </a:prstClr>
                  </a:outerShdw>
                </a:effectLst>
                <a:latin typeface="+mn-lt"/>
                <a:ea typeface="+mj-ea"/>
                <a:cs typeface="+mj-cs"/>
              </a:rPr>
              <a:t>: Restoration of Assets of Artistic and Cultural Value</a:t>
            </a:r>
          </a:p>
          <a:p>
            <a:pPr marL="0" indent="0" algn="ctr">
              <a:spcAft>
                <a:spcPts val="1000"/>
              </a:spcAft>
              <a:buNone/>
              <a:tabLst>
                <a:tab pos="5196205" algn="l"/>
              </a:tabLst>
            </a:pPr>
            <a:endParaRPr lang="mt-MT" sz="9600" b="1" i="1" dirty="0">
              <a:solidFill>
                <a:schemeClr val="tx2"/>
              </a:solidFill>
              <a:effectLst>
                <a:outerShdw blurRad="63500" dist="38100" dir="5400000" algn="t" rotWithShape="0">
                  <a:prstClr val="black">
                    <a:alpha val="25000"/>
                  </a:prstClr>
                </a:outerShdw>
              </a:effectLst>
              <a:latin typeface="+mn-lt"/>
              <a:ea typeface="+mj-ea"/>
              <a:cs typeface="+mj-cs"/>
            </a:endParaRPr>
          </a:p>
          <a:p>
            <a:pPr marL="0" indent="0" algn="ctr">
              <a:spcAft>
                <a:spcPts val="1000"/>
              </a:spcAft>
              <a:buNone/>
              <a:tabLst>
                <a:tab pos="5196205" algn="l"/>
              </a:tabLst>
            </a:pPr>
            <a:r>
              <a:rPr lang="en-GB" sz="9600" b="1" i="1" dirty="0">
                <a:solidFill>
                  <a:schemeClr val="tx2"/>
                </a:solidFill>
                <a:effectLst>
                  <a:outerShdw blurRad="63500" dist="38100" dir="5400000" algn="t" rotWithShape="0">
                    <a:prstClr val="black">
                      <a:alpha val="25000"/>
                    </a:prstClr>
                  </a:outerShdw>
                </a:effectLst>
                <a:latin typeface="+mn-lt"/>
                <a:ea typeface="+mj-ea"/>
                <a:cs typeface="+mj-cs"/>
              </a:rPr>
              <a:t>Measure 2: Strengthening a Healthy Cultural Identity</a:t>
            </a:r>
          </a:p>
          <a:p>
            <a:pPr marL="0" indent="0" algn="ctr">
              <a:spcAft>
                <a:spcPts val="1000"/>
              </a:spcAft>
              <a:buNone/>
              <a:tabLst>
                <a:tab pos="5196205" algn="l"/>
              </a:tabLst>
            </a:pPr>
            <a:endParaRPr lang="en-GB" sz="9600" b="1" i="1" dirty="0">
              <a:solidFill>
                <a:schemeClr val="tx2"/>
              </a:solidFill>
              <a:effectLst>
                <a:outerShdw blurRad="63500" dist="38100" dir="5400000" algn="t" rotWithShape="0">
                  <a:prstClr val="black">
                    <a:alpha val="25000"/>
                  </a:prstClr>
                </a:outerShdw>
              </a:effectLst>
              <a:latin typeface="+mn-lt"/>
              <a:ea typeface="+mj-ea"/>
              <a:cs typeface="+mj-cs"/>
            </a:endParaRPr>
          </a:p>
          <a:p>
            <a:pPr marL="0" indent="0" algn="ctr">
              <a:spcAft>
                <a:spcPts val="1000"/>
              </a:spcAft>
              <a:buNone/>
              <a:tabLst>
                <a:tab pos="5196205" algn="l"/>
              </a:tabLst>
            </a:pPr>
            <a:r>
              <a:rPr lang="en-GB" sz="9600" b="1" i="1" dirty="0">
                <a:solidFill>
                  <a:schemeClr val="tx2"/>
                </a:solidFill>
                <a:effectLst>
                  <a:outerShdw blurRad="63500" dist="38100" dir="5400000" algn="t" rotWithShape="0">
                    <a:prstClr val="black">
                      <a:alpha val="25000"/>
                    </a:prstClr>
                  </a:outerShdw>
                </a:effectLst>
                <a:latin typeface="+mn-lt"/>
                <a:ea typeface="+mj-ea"/>
                <a:cs typeface="+mj-cs"/>
              </a:rPr>
              <a:t>Measure 3: Promotion of the Cultural Heritage</a:t>
            </a:r>
          </a:p>
          <a:p>
            <a:pPr marL="0" indent="0" algn="ctr">
              <a:spcAft>
                <a:spcPts val="1000"/>
              </a:spcAft>
              <a:buNone/>
              <a:tabLst>
                <a:tab pos="5196205" algn="l"/>
              </a:tabLst>
            </a:pPr>
            <a:endParaRPr lang="en-MT" sz="9600" b="1" i="1" dirty="0">
              <a:solidFill>
                <a:schemeClr val="tx2"/>
              </a:solidFill>
              <a:effectLst>
                <a:outerShdw blurRad="63500" dist="38100" dir="5400000" algn="t" rotWithShape="0">
                  <a:prstClr val="black">
                    <a:alpha val="25000"/>
                  </a:prstClr>
                </a:outerShdw>
              </a:effectLst>
              <a:latin typeface="+mn-lt"/>
              <a:ea typeface="+mj-ea"/>
              <a:cs typeface="+mj-cs"/>
            </a:endParaRPr>
          </a:p>
          <a:p>
            <a:pPr marL="0" indent="0" algn="ctr">
              <a:spcAft>
                <a:spcPts val="1000"/>
              </a:spcAft>
              <a:buNone/>
              <a:tabLst>
                <a:tab pos="5196205" algn="l"/>
              </a:tabLst>
            </a:pPr>
            <a:r>
              <a:rPr lang="en-GB" sz="9600" b="1" i="1" dirty="0">
                <a:solidFill>
                  <a:schemeClr val="tx2"/>
                </a:solidFill>
                <a:effectLst>
                  <a:outerShdw blurRad="63500" dist="38100" dir="5400000" algn="t" rotWithShape="0">
                    <a:prstClr val="black">
                      <a:alpha val="25000"/>
                    </a:prstClr>
                  </a:outerShdw>
                </a:effectLst>
                <a:latin typeface="+mn-lt"/>
                <a:ea typeface="+mj-ea"/>
                <a:cs typeface="+mj-cs"/>
              </a:rPr>
              <a:t>Measure 4: Development of Green Infrastructure</a:t>
            </a:r>
            <a:endParaRPr lang="en-MT" sz="9600" b="1" i="1" dirty="0">
              <a:solidFill>
                <a:schemeClr val="tx2"/>
              </a:solidFill>
              <a:effectLst>
                <a:outerShdw blurRad="63500" dist="38100" dir="5400000" algn="t" rotWithShape="0">
                  <a:prstClr val="black">
                    <a:alpha val="25000"/>
                  </a:prstClr>
                </a:outerShdw>
              </a:effectLst>
              <a:latin typeface="+mn-lt"/>
              <a:ea typeface="+mj-ea"/>
              <a:cs typeface="+mj-cs"/>
            </a:endParaRPr>
          </a:p>
          <a:p>
            <a:pPr marL="0" indent="0" algn="ctr">
              <a:buNone/>
            </a:pPr>
            <a:endParaRPr lang="mt-MT" dirty="0"/>
          </a:p>
          <a:p>
            <a:pPr marL="0" indent="0" algn="ctr">
              <a:buNone/>
            </a:pPr>
            <a:r>
              <a:rPr lang="en-GB" dirty="0"/>
              <a:t> </a:t>
            </a:r>
            <a:endParaRPr lang="mt-MT" dirty="0"/>
          </a:p>
          <a:p>
            <a:pPr marL="0" indent="0" algn="ctr">
              <a:buNone/>
            </a:pPr>
            <a:endParaRPr lang="mt-MT" dirty="0"/>
          </a:p>
          <a:p>
            <a:pPr marL="0" indent="0" algn="ctr">
              <a:buNone/>
            </a:pPr>
            <a:r>
              <a:rPr lang="en-GB" sz="7200" b="1" dirty="0">
                <a:solidFill>
                  <a:srgbClr val="002060"/>
                </a:solidFill>
              </a:rPr>
              <a:t>15</a:t>
            </a:r>
            <a:r>
              <a:rPr lang="en-GB" sz="7200" b="1" baseline="30000" dirty="0">
                <a:solidFill>
                  <a:srgbClr val="002060"/>
                </a:solidFill>
              </a:rPr>
              <a:t>th</a:t>
            </a:r>
            <a:r>
              <a:rPr lang="en-GB" sz="7200" b="1" dirty="0">
                <a:solidFill>
                  <a:srgbClr val="002060"/>
                </a:solidFill>
              </a:rPr>
              <a:t> JUNE 2022  17</a:t>
            </a:r>
            <a:r>
              <a:rPr lang="mt-MT" sz="7200" b="1" dirty="0">
                <a:solidFill>
                  <a:srgbClr val="002060"/>
                </a:solidFill>
              </a:rPr>
              <a:t>:00 </a:t>
            </a:r>
            <a:r>
              <a:rPr lang="en-GB" sz="7200" b="1" dirty="0">
                <a:solidFill>
                  <a:srgbClr val="002060"/>
                </a:solidFill>
              </a:rPr>
              <a:t>HRS</a:t>
            </a:r>
          </a:p>
          <a:p>
            <a:pPr marL="0" indent="0" algn="ctr">
              <a:buNone/>
            </a:pPr>
            <a:endParaRPr lang="mt-MT" sz="7200" b="1" dirty="0">
              <a:solidFill>
                <a:srgbClr val="002060"/>
              </a:solidFill>
            </a:endParaRPr>
          </a:p>
          <a:p>
            <a:pPr marL="0" indent="0" algn="ctr">
              <a:buNone/>
            </a:pPr>
            <a:r>
              <a:rPr lang="mt-MT" sz="7200" b="1" dirty="0">
                <a:solidFill>
                  <a:srgbClr val="002060"/>
                </a:solidFill>
              </a:rPr>
              <a:t>CALL OPEN ON</a:t>
            </a:r>
          </a:p>
          <a:p>
            <a:pPr marL="0" indent="0" algn="ctr">
              <a:buNone/>
            </a:pPr>
            <a:r>
              <a:rPr lang="en-GB" sz="7200" b="1" dirty="0">
                <a:solidFill>
                  <a:srgbClr val="002060"/>
                </a:solidFill>
              </a:rPr>
              <a:t>WEDNESDAY 22ND JUNE 2022</a:t>
            </a:r>
          </a:p>
          <a:p>
            <a:pPr marL="0" indent="0" algn="ctr">
              <a:buNone/>
            </a:pPr>
            <a:endParaRPr lang="en-GB" sz="7200" b="1" dirty="0">
              <a:solidFill>
                <a:srgbClr val="002060"/>
              </a:solidFill>
            </a:endParaRPr>
          </a:p>
          <a:p>
            <a:pPr marL="0" indent="0" algn="ctr">
              <a:buNone/>
            </a:pPr>
            <a:endParaRPr lang="mt-MT" sz="7200" b="1" dirty="0">
              <a:solidFill>
                <a:srgbClr val="002060"/>
              </a:solidFill>
            </a:endParaRPr>
          </a:p>
        </p:txBody>
      </p:sp>
      <p:sp>
        <p:nvSpPr>
          <p:cNvPr id="5" name="Title 1"/>
          <p:cNvSpPr txBox="1">
            <a:spLocks/>
          </p:cNvSpPr>
          <p:nvPr/>
        </p:nvSpPr>
        <p:spPr>
          <a:xfrm>
            <a:off x="2133600" y="5603230"/>
            <a:ext cx="8229600" cy="922114"/>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mt-MT" dirty="0">
              <a:solidFill>
                <a:prstClr val="black"/>
              </a:solidFill>
              <a:latin typeface="Century Gothic"/>
            </a:endParaRPr>
          </a:p>
        </p:txBody>
      </p:sp>
    </p:spTree>
    <p:extLst>
      <p:ext uri="{BB962C8B-B14F-4D97-AF65-F5344CB8AC3E}">
        <p14:creationId xmlns:p14="http://schemas.microsoft.com/office/powerpoint/2010/main" val="8887984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706686"/>
            <a:ext cx="8229600" cy="1066130"/>
          </a:xfrm>
        </p:spPr>
        <p:txBody>
          <a:bodyPr/>
          <a:lstStyle/>
          <a:p>
            <a:r>
              <a:rPr lang="en-GB" sz="4300" b="1" i="1" dirty="0"/>
              <a:t>Measure </a:t>
            </a:r>
            <a:r>
              <a:rPr lang="mt-MT" sz="4300" b="1" i="1" dirty="0"/>
              <a:t>1</a:t>
            </a:r>
            <a:r>
              <a:rPr lang="en-GB" sz="4300" b="1" i="1" dirty="0"/>
              <a:t>: Restoration of Assets of Artistic and Cultural Value</a:t>
            </a:r>
            <a:endParaRPr lang="mt-MT" sz="4300" dirty="0"/>
          </a:p>
        </p:txBody>
      </p:sp>
      <p:sp>
        <p:nvSpPr>
          <p:cNvPr id="6" name="Content Placeholder 2"/>
          <p:cNvSpPr>
            <a:spLocks noGrp="1"/>
          </p:cNvSpPr>
          <p:nvPr>
            <p:ph idx="1"/>
          </p:nvPr>
        </p:nvSpPr>
        <p:spPr>
          <a:xfrm>
            <a:off x="1981200" y="1988841"/>
            <a:ext cx="8229600" cy="4137323"/>
          </a:xfrm>
        </p:spPr>
        <p:txBody>
          <a:bodyPr>
            <a:normAutofit fontScale="92500"/>
          </a:bodyPr>
          <a:lstStyle/>
          <a:p>
            <a:pPr marL="0" indent="0" algn="just">
              <a:buNone/>
            </a:pPr>
            <a:r>
              <a:rPr lang="en-GB" b="1" dirty="0"/>
              <a:t>The analysis of the MAGF territory and findings from the consultation exercise have shown that several stakeholders own, or have access to, items and artefacts with a clear historical and cultural link to the territory which would benefit from conservation and restoration practice. Given the cultural and historical value of these artefacts, their conservation and restoration and subsequent inclusion in educational programmes, heritage trails and other tourism activities is expected to provide opportunities for the promotion of local culture and identity, fostering job creation and facilitating the diversification of the economy of the rural areas making up the MAGF territory.</a:t>
            </a:r>
            <a:endParaRPr lang="mt-MT" b="1" dirty="0"/>
          </a:p>
        </p:txBody>
      </p:sp>
    </p:spTree>
    <p:extLst>
      <p:ext uri="{BB962C8B-B14F-4D97-AF65-F5344CB8AC3E}">
        <p14:creationId xmlns:p14="http://schemas.microsoft.com/office/powerpoint/2010/main" val="11707853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981200" y="706686"/>
            <a:ext cx="8229600" cy="1066130"/>
          </a:xfrm>
          <a:prstGeom prst="rect">
            <a:avLst/>
          </a:prstGeom>
        </p:spPr>
        <p:txBody>
          <a:bodyPr vert="horz" lIns="91440" tIns="45720" rIns="91440" bIns="45720" rtlCol="0" anchor="b">
            <a:noAutofit/>
          </a:bodyPr>
          <a:lst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a:lstStyle>
          <a:p>
            <a:r>
              <a:rPr lang="en-GB" sz="4300" b="1" i="1" dirty="0"/>
              <a:t>Measure </a:t>
            </a:r>
            <a:r>
              <a:rPr lang="mt-MT" sz="4300" b="1" i="1" dirty="0"/>
              <a:t>1</a:t>
            </a:r>
            <a:r>
              <a:rPr lang="en-GB" sz="4300" b="1" i="1" dirty="0"/>
              <a:t>: Restoration of Assets of Artistic and Cultural Value</a:t>
            </a:r>
            <a:endParaRPr lang="mt-MT" sz="4300" dirty="0"/>
          </a:p>
        </p:txBody>
      </p:sp>
      <p:sp>
        <p:nvSpPr>
          <p:cNvPr id="5" name="Content Placeholder 2"/>
          <p:cNvSpPr>
            <a:spLocks noGrp="1"/>
          </p:cNvSpPr>
          <p:nvPr>
            <p:ph idx="1"/>
          </p:nvPr>
        </p:nvSpPr>
        <p:spPr>
          <a:xfrm>
            <a:off x="1981200" y="1988841"/>
            <a:ext cx="8229600" cy="4137323"/>
          </a:xfrm>
        </p:spPr>
        <p:txBody>
          <a:bodyPr>
            <a:normAutofit fontScale="92500" lnSpcReduction="10000"/>
          </a:bodyPr>
          <a:lstStyle/>
          <a:p>
            <a:pPr marL="0" indent="0" algn="just">
              <a:buNone/>
            </a:pPr>
            <a:r>
              <a:rPr lang="mt-MT" dirty="0"/>
              <a:t>Scope of action:</a:t>
            </a:r>
          </a:p>
          <a:p>
            <a:pPr marL="0" indent="0" algn="just">
              <a:buNone/>
            </a:pPr>
            <a:endParaRPr lang="mt-MT" dirty="0"/>
          </a:p>
          <a:p>
            <a:pPr marL="0" indent="0" algn="just">
              <a:buNone/>
            </a:pPr>
            <a:r>
              <a:rPr lang="en-GB" dirty="0"/>
              <a:t>This action supports the </a:t>
            </a:r>
            <a:r>
              <a:rPr lang="en-GB" b="1" dirty="0"/>
              <a:t>restoration of small-scale sites and objects of significant cultural and historical value to the territory</a:t>
            </a:r>
            <a:r>
              <a:rPr lang="en-GB" dirty="0"/>
              <a:t>, in conjunction with the </a:t>
            </a:r>
            <a:r>
              <a:rPr lang="en-GB" b="1" dirty="0"/>
              <a:t>development of educational and tourism activities</a:t>
            </a:r>
            <a:r>
              <a:rPr lang="en-GB" dirty="0"/>
              <a:t> relating to the subject of restoration. </a:t>
            </a:r>
          </a:p>
          <a:p>
            <a:pPr marL="0" indent="0" algn="just">
              <a:buNone/>
            </a:pPr>
            <a:r>
              <a:rPr lang="en-GB" dirty="0"/>
              <a:t>It is to be noted that projects that do not include the associated educational and/or promotional and/or information activity with a related minimum expenditure within the limit stipulated, shall not be considered for support.</a:t>
            </a:r>
          </a:p>
        </p:txBody>
      </p:sp>
    </p:spTree>
    <p:extLst>
      <p:ext uri="{BB962C8B-B14F-4D97-AF65-F5344CB8AC3E}">
        <p14:creationId xmlns:p14="http://schemas.microsoft.com/office/powerpoint/2010/main" val="10577647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88846A-AA70-459C-AE7F-8EF7C8422261}"/>
              </a:ext>
            </a:extLst>
          </p:cNvPr>
          <p:cNvSpPr>
            <a:spLocks noGrp="1"/>
          </p:cNvSpPr>
          <p:nvPr>
            <p:ph type="title"/>
          </p:nvPr>
        </p:nvSpPr>
        <p:spPr>
          <a:xfrm>
            <a:off x="1981200" y="0"/>
            <a:ext cx="8229600" cy="1772816"/>
          </a:xfrm>
        </p:spPr>
        <p:txBody>
          <a:bodyPr/>
          <a:lstStyle/>
          <a:p>
            <a:r>
              <a:rPr lang="en-GB" sz="4300" b="1" i="1" dirty="0"/>
              <a:t>Measure 1: Restoration of Assets of Artistic and Cultural Value</a:t>
            </a:r>
            <a:endParaRPr lang="en-GB" sz="4300" dirty="0"/>
          </a:p>
        </p:txBody>
      </p:sp>
      <p:sp>
        <p:nvSpPr>
          <p:cNvPr id="3" name="Content Placeholder 2">
            <a:extLst>
              <a:ext uri="{FF2B5EF4-FFF2-40B4-BE49-F238E27FC236}">
                <a16:creationId xmlns:a16="http://schemas.microsoft.com/office/drawing/2014/main" id="{1ACD67FC-9493-4121-8379-0D612C114473}"/>
              </a:ext>
            </a:extLst>
          </p:cNvPr>
          <p:cNvSpPr>
            <a:spLocks noGrp="1"/>
          </p:cNvSpPr>
          <p:nvPr>
            <p:ph idx="1"/>
          </p:nvPr>
        </p:nvSpPr>
        <p:spPr>
          <a:xfrm>
            <a:off x="1981200" y="1988841"/>
            <a:ext cx="8229600" cy="4137323"/>
          </a:xfrm>
        </p:spPr>
        <p:txBody>
          <a:bodyPr>
            <a:normAutofit/>
          </a:bodyPr>
          <a:lstStyle/>
          <a:p>
            <a:pPr marL="0" indent="0" algn="just">
              <a:buNone/>
            </a:pPr>
            <a:r>
              <a:rPr lang="en-US" b="1" dirty="0"/>
              <a:t>Eligibility </a:t>
            </a:r>
            <a:r>
              <a:rPr lang="en-US" b="1" dirty="0" err="1"/>
              <a:t>i</a:t>
            </a:r>
            <a:r>
              <a:rPr lang="mt-MT" b="1" dirty="0" err="1"/>
              <a:t>nvestments</a:t>
            </a:r>
            <a:endParaRPr lang="mt-MT" b="1" dirty="0"/>
          </a:p>
          <a:p>
            <a:pPr marL="0" indent="0" algn="just">
              <a:buNone/>
            </a:pPr>
            <a:endParaRPr lang="mt-MT" b="1" dirty="0"/>
          </a:p>
          <a:p>
            <a:pPr marL="0" indent="0" algn="just">
              <a:buNone/>
            </a:pPr>
            <a:r>
              <a:rPr lang="en-GB" dirty="0"/>
              <a:t>The eligible costs to be reimbursed through this grant support relate to two types of investments:</a:t>
            </a:r>
          </a:p>
          <a:p>
            <a:pPr lvl="0" algn="just"/>
            <a:r>
              <a:rPr lang="en-GB" dirty="0"/>
              <a:t>Type 1: </a:t>
            </a:r>
            <a:r>
              <a:rPr lang="en-GB" b="1" dirty="0"/>
              <a:t>Structural investments </a:t>
            </a:r>
            <a:r>
              <a:rPr lang="en-GB" dirty="0"/>
              <a:t>that are directly related to the restoration of the site or object.</a:t>
            </a:r>
            <a:endParaRPr lang="mt-MT" dirty="0"/>
          </a:p>
          <a:p>
            <a:pPr lvl="0" algn="just"/>
            <a:endParaRPr lang="en-GB" dirty="0"/>
          </a:p>
          <a:p>
            <a:pPr lvl="0" algn="just"/>
            <a:r>
              <a:rPr lang="en-GB" dirty="0"/>
              <a:t>Type 2: </a:t>
            </a:r>
            <a:r>
              <a:rPr lang="en-GB" b="1" dirty="0"/>
              <a:t>Non-structural investments </a:t>
            </a:r>
            <a:r>
              <a:rPr lang="en-GB" dirty="0"/>
              <a:t>associated with the development of educational, tourism and information dissemination initiatives.</a:t>
            </a:r>
          </a:p>
          <a:p>
            <a:endParaRPr lang="en-GB" dirty="0"/>
          </a:p>
        </p:txBody>
      </p:sp>
    </p:spTree>
    <p:extLst>
      <p:ext uri="{BB962C8B-B14F-4D97-AF65-F5344CB8AC3E}">
        <p14:creationId xmlns:p14="http://schemas.microsoft.com/office/powerpoint/2010/main" val="16725166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88846A-AA70-459C-AE7F-8EF7C8422261}"/>
              </a:ext>
            </a:extLst>
          </p:cNvPr>
          <p:cNvSpPr>
            <a:spLocks noGrp="1"/>
          </p:cNvSpPr>
          <p:nvPr>
            <p:ph type="title"/>
          </p:nvPr>
        </p:nvSpPr>
        <p:spPr>
          <a:xfrm>
            <a:off x="1981200" y="0"/>
            <a:ext cx="8229600" cy="1772816"/>
          </a:xfrm>
        </p:spPr>
        <p:txBody>
          <a:bodyPr/>
          <a:lstStyle/>
          <a:p>
            <a:r>
              <a:rPr lang="en-GB" sz="4300" b="1" i="1" dirty="0"/>
              <a:t>Measure 1: Restoration of Assets of Artistic and Cultural Value</a:t>
            </a:r>
            <a:endParaRPr lang="en-GB" sz="4300" dirty="0"/>
          </a:p>
        </p:txBody>
      </p:sp>
      <p:sp>
        <p:nvSpPr>
          <p:cNvPr id="3" name="Content Placeholder 2">
            <a:extLst>
              <a:ext uri="{FF2B5EF4-FFF2-40B4-BE49-F238E27FC236}">
                <a16:creationId xmlns:a16="http://schemas.microsoft.com/office/drawing/2014/main" id="{1ACD67FC-9493-4121-8379-0D612C114473}"/>
              </a:ext>
            </a:extLst>
          </p:cNvPr>
          <p:cNvSpPr>
            <a:spLocks noGrp="1"/>
          </p:cNvSpPr>
          <p:nvPr>
            <p:ph idx="1"/>
          </p:nvPr>
        </p:nvSpPr>
        <p:spPr>
          <a:xfrm>
            <a:off x="1981200" y="1988841"/>
            <a:ext cx="8229600" cy="4137323"/>
          </a:xfrm>
        </p:spPr>
        <p:txBody>
          <a:bodyPr>
            <a:normAutofit/>
          </a:bodyPr>
          <a:lstStyle/>
          <a:p>
            <a:pPr marL="0" indent="0" algn="just">
              <a:buNone/>
            </a:pPr>
            <a:r>
              <a:rPr lang="en-US" b="1" dirty="0"/>
              <a:t>Eligibility </a:t>
            </a:r>
            <a:r>
              <a:rPr lang="en-US" b="1" dirty="0" err="1"/>
              <a:t>i</a:t>
            </a:r>
            <a:r>
              <a:rPr lang="mt-MT" b="1" dirty="0" err="1"/>
              <a:t>nvestments</a:t>
            </a:r>
            <a:endParaRPr lang="mt-MT" b="1" dirty="0"/>
          </a:p>
          <a:p>
            <a:pPr marL="0" indent="0" algn="just">
              <a:buNone/>
            </a:pPr>
            <a:endParaRPr lang="mt-MT" b="1" dirty="0"/>
          </a:p>
          <a:p>
            <a:pPr marL="0" indent="0" algn="just">
              <a:buNone/>
            </a:pPr>
            <a:r>
              <a:rPr lang="en-GB" dirty="0"/>
              <a:t>In view of the importance that restoration actions result in the promotion of the cultural and historical heritage of the rural area for tourism and educational purposes, </a:t>
            </a:r>
            <a:r>
              <a:rPr lang="en-GB" b="1" dirty="0"/>
              <a:t>Type 2 investments in education, promotion and information activities shall make up a minimum of 5% and up to 10% of the total eligible costs of the project. </a:t>
            </a:r>
          </a:p>
        </p:txBody>
      </p:sp>
    </p:spTree>
    <p:extLst>
      <p:ext uri="{BB962C8B-B14F-4D97-AF65-F5344CB8AC3E}">
        <p14:creationId xmlns:p14="http://schemas.microsoft.com/office/powerpoint/2010/main" val="33971276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981200" y="706686"/>
            <a:ext cx="8229600" cy="1066130"/>
          </a:xfrm>
          <a:prstGeom prst="rect">
            <a:avLst/>
          </a:prstGeom>
        </p:spPr>
        <p:txBody>
          <a:bodyPr vert="horz" lIns="91440" tIns="45720" rIns="91440" bIns="45720" rtlCol="0" anchor="b">
            <a:noAutofit/>
          </a:bodyPr>
          <a:lst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a:lstStyle>
          <a:p>
            <a:r>
              <a:rPr lang="en-GB" sz="4300" b="1" i="1" dirty="0"/>
              <a:t>Measure </a:t>
            </a:r>
            <a:r>
              <a:rPr lang="mt-MT" sz="4300" b="1" i="1" dirty="0"/>
              <a:t>1</a:t>
            </a:r>
            <a:r>
              <a:rPr lang="en-GB" sz="4300" b="1" i="1" dirty="0"/>
              <a:t>: Restoration of Assets of Artistic and Cultural Value</a:t>
            </a:r>
            <a:endParaRPr lang="mt-MT" sz="4300" dirty="0"/>
          </a:p>
        </p:txBody>
      </p:sp>
      <p:sp>
        <p:nvSpPr>
          <p:cNvPr id="5" name="Content Placeholder 2"/>
          <p:cNvSpPr>
            <a:spLocks noGrp="1"/>
          </p:cNvSpPr>
          <p:nvPr>
            <p:ph idx="1"/>
          </p:nvPr>
        </p:nvSpPr>
        <p:spPr>
          <a:xfrm>
            <a:off x="1981200" y="1988841"/>
            <a:ext cx="8229600" cy="4137323"/>
          </a:xfrm>
        </p:spPr>
        <p:txBody>
          <a:bodyPr>
            <a:normAutofit fontScale="85000" lnSpcReduction="10000"/>
          </a:bodyPr>
          <a:lstStyle/>
          <a:p>
            <a:pPr marL="0" indent="0" algn="just">
              <a:buNone/>
            </a:pPr>
            <a:r>
              <a:rPr lang="mt-MT" b="1" dirty="0"/>
              <a:t>I</a:t>
            </a:r>
            <a:r>
              <a:rPr lang="en-GB" b="1" dirty="0" err="1"/>
              <a:t>ndicative</a:t>
            </a:r>
            <a:r>
              <a:rPr lang="en-GB" b="1" dirty="0"/>
              <a:t> list of the eligible costs relating to the structural investments (</a:t>
            </a:r>
            <a:r>
              <a:rPr lang="mt-MT" b="1" dirty="0"/>
              <a:t>T</a:t>
            </a:r>
            <a:r>
              <a:rPr lang="en-GB" b="1" dirty="0" err="1"/>
              <a:t>ype</a:t>
            </a:r>
            <a:r>
              <a:rPr lang="en-GB" b="1" dirty="0"/>
              <a:t> 1):</a:t>
            </a:r>
            <a:endParaRPr lang="mt-MT" b="1" dirty="0"/>
          </a:p>
          <a:p>
            <a:pPr marL="0" indent="0" algn="just">
              <a:buNone/>
            </a:pPr>
            <a:endParaRPr lang="en-GB" b="1" dirty="0"/>
          </a:p>
          <a:p>
            <a:pPr algn="just"/>
            <a:r>
              <a:rPr lang="en-GB" b="1" dirty="0"/>
              <a:t>the improvement of immovable property;</a:t>
            </a:r>
            <a:endParaRPr lang="mt-MT" b="1" dirty="0"/>
          </a:p>
          <a:p>
            <a:pPr marL="457200" indent="-457200" algn="just">
              <a:buAutoNum type="alphaLcPeriod"/>
            </a:pPr>
            <a:endParaRPr lang="en-GB" b="1" dirty="0"/>
          </a:p>
          <a:p>
            <a:pPr algn="just"/>
            <a:r>
              <a:rPr lang="en-GB" b="1" dirty="0"/>
              <a:t>general costs linked to expenditure referred to </a:t>
            </a:r>
            <a:r>
              <a:rPr lang="mt-MT" b="1" dirty="0" err="1"/>
              <a:t>above</a:t>
            </a:r>
            <a:r>
              <a:rPr lang="en-GB" b="1" dirty="0"/>
              <a:t>, such as architect, engineer and consultation fees, feasibility studies and research costs related to the restoration Project</a:t>
            </a:r>
            <a:r>
              <a:rPr lang="mt-MT" b="1" dirty="0"/>
              <a:t> (</a:t>
            </a:r>
            <a:r>
              <a:rPr lang="en-GB" b="1" dirty="0"/>
              <a:t>eligible up to 10% of the total eligible costs of the project</a:t>
            </a:r>
            <a:r>
              <a:rPr lang="mt-MT" b="1" dirty="0"/>
              <a:t>)</a:t>
            </a:r>
            <a:r>
              <a:rPr lang="en-GB" b="1" dirty="0"/>
              <a:t>;</a:t>
            </a:r>
            <a:endParaRPr lang="mt-MT" b="1" dirty="0"/>
          </a:p>
          <a:p>
            <a:pPr marL="457200" indent="-457200" algn="just">
              <a:buAutoNum type="alphaLcPeriod" startAt="2"/>
            </a:pPr>
            <a:endParaRPr lang="mt-MT" b="1" dirty="0"/>
          </a:p>
          <a:p>
            <a:pPr algn="just"/>
            <a:r>
              <a:rPr lang="en-GB" b="1" dirty="0"/>
              <a:t>the following intangible investments: acquisition or development of computer software and acquisitions of patents, licenses, copyrights, trademarks. </a:t>
            </a:r>
          </a:p>
          <a:p>
            <a:pPr marL="0" indent="0" algn="just">
              <a:buNone/>
            </a:pPr>
            <a:endParaRPr lang="en-GB" b="1" dirty="0"/>
          </a:p>
        </p:txBody>
      </p:sp>
    </p:spTree>
    <p:extLst>
      <p:ext uri="{BB962C8B-B14F-4D97-AF65-F5344CB8AC3E}">
        <p14:creationId xmlns:p14="http://schemas.microsoft.com/office/powerpoint/2010/main" val="20573362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981200" y="706686"/>
            <a:ext cx="8229600" cy="1066130"/>
          </a:xfrm>
          <a:prstGeom prst="rect">
            <a:avLst/>
          </a:prstGeom>
        </p:spPr>
        <p:txBody>
          <a:bodyPr vert="horz" lIns="91440" tIns="45720" rIns="91440" bIns="45720" rtlCol="0" anchor="b">
            <a:noAutofit/>
          </a:bodyPr>
          <a:lst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a:lstStyle>
          <a:p>
            <a:r>
              <a:rPr lang="en-GB" sz="4300" b="1" i="1" dirty="0"/>
              <a:t>Measure </a:t>
            </a:r>
            <a:r>
              <a:rPr lang="mt-MT" sz="4300" b="1" i="1" dirty="0"/>
              <a:t>1</a:t>
            </a:r>
            <a:r>
              <a:rPr lang="en-GB" sz="4300" b="1" i="1" dirty="0"/>
              <a:t>: Restoration of Assets of Artistic and Cultural Value</a:t>
            </a:r>
            <a:endParaRPr lang="mt-MT" sz="4300" dirty="0"/>
          </a:p>
        </p:txBody>
      </p:sp>
      <p:sp>
        <p:nvSpPr>
          <p:cNvPr id="5" name="Content Placeholder 2"/>
          <p:cNvSpPr>
            <a:spLocks noGrp="1"/>
          </p:cNvSpPr>
          <p:nvPr>
            <p:ph idx="1"/>
          </p:nvPr>
        </p:nvSpPr>
        <p:spPr>
          <a:xfrm>
            <a:off x="1981200" y="1988841"/>
            <a:ext cx="8229600" cy="4137323"/>
          </a:xfrm>
        </p:spPr>
        <p:txBody>
          <a:bodyPr>
            <a:normAutofit/>
          </a:bodyPr>
          <a:lstStyle/>
          <a:p>
            <a:pPr marL="0" indent="0" algn="just">
              <a:buNone/>
            </a:pPr>
            <a:r>
              <a:rPr lang="en-GB" b="1" dirty="0"/>
              <a:t>Only Projects covered by a valid Planning Authority permit and those which are in the process of a permit application are eligible under this Action.</a:t>
            </a:r>
            <a:endParaRPr lang="mt-MT" b="1" dirty="0"/>
          </a:p>
          <a:p>
            <a:pPr marL="0" indent="0" algn="just">
              <a:buNone/>
            </a:pPr>
            <a:endParaRPr lang="en-GB" b="1" dirty="0"/>
          </a:p>
          <a:p>
            <a:pPr marL="0" indent="0" algn="just">
              <a:buNone/>
            </a:pPr>
            <a:r>
              <a:rPr lang="en-GB" b="1" dirty="0"/>
              <a:t>Projects of conservation/restoration of features of historical importance must be based within sites that are accessible to the general public, like public gardens. </a:t>
            </a:r>
          </a:p>
        </p:txBody>
      </p:sp>
    </p:spTree>
    <p:extLst>
      <p:ext uri="{BB962C8B-B14F-4D97-AF65-F5344CB8AC3E}">
        <p14:creationId xmlns:p14="http://schemas.microsoft.com/office/powerpoint/2010/main" val="9329790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C17461-5E72-4C6E-9498-6FA32F256CD8}"/>
              </a:ext>
            </a:extLst>
          </p:cNvPr>
          <p:cNvSpPr>
            <a:spLocks noGrp="1"/>
          </p:cNvSpPr>
          <p:nvPr>
            <p:ph type="title"/>
          </p:nvPr>
        </p:nvSpPr>
        <p:spPr>
          <a:xfrm>
            <a:off x="1981200" y="731836"/>
            <a:ext cx="8229600" cy="1040980"/>
          </a:xfrm>
        </p:spPr>
        <p:txBody>
          <a:bodyPr/>
          <a:lstStyle/>
          <a:p>
            <a:r>
              <a:rPr lang="en-GB" sz="4300" b="1" i="1" dirty="0"/>
              <a:t>Measure </a:t>
            </a:r>
            <a:r>
              <a:rPr lang="mt-MT" sz="4300" b="1" i="1" dirty="0"/>
              <a:t>1</a:t>
            </a:r>
            <a:r>
              <a:rPr lang="en-GB" sz="4300" b="1" i="1" dirty="0"/>
              <a:t>: Restoration of Assets of Artistic and Cultural Value</a:t>
            </a:r>
            <a:endParaRPr lang="en-GB" sz="4300" dirty="0"/>
          </a:p>
        </p:txBody>
      </p:sp>
      <p:sp>
        <p:nvSpPr>
          <p:cNvPr id="3" name="Content Placeholder 2">
            <a:extLst>
              <a:ext uri="{FF2B5EF4-FFF2-40B4-BE49-F238E27FC236}">
                <a16:creationId xmlns:a16="http://schemas.microsoft.com/office/drawing/2014/main" id="{9EEE4FF3-4DBE-4AB8-9163-7A681BEC9026}"/>
              </a:ext>
            </a:extLst>
          </p:cNvPr>
          <p:cNvSpPr>
            <a:spLocks noGrp="1"/>
          </p:cNvSpPr>
          <p:nvPr>
            <p:ph idx="1"/>
          </p:nvPr>
        </p:nvSpPr>
        <p:spPr>
          <a:xfrm>
            <a:off x="1981200" y="1988841"/>
            <a:ext cx="8229600" cy="4137323"/>
          </a:xfrm>
        </p:spPr>
        <p:txBody>
          <a:bodyPr>
            <a:normAutofit/>
          </a:bodyPr>
          <a:lstStyle/>
          <a:p>
            <a:pPr marL="0" indent="0" algn="just">
              <a:buNone/>
            </a:pPr>
            <a:r>
              <a:rPr lang="en-GB" b="1" dirty="0"/>
              <a:t>Projects of restoration of artefacts found in the interior of registered VOs premises must have free access to the general public.</a:t>
            </a:r>
            <a:endParaRPr lang="mt-MT" b="1" dirty="0"/>
          </a:p>
          <a:p>
            <a:pPr marL="0" indent="0" algn="just">
              <a:buNone/>
            </a:pPr>
            <a:endParaRPr lang="en-GB" b="1" dirty="0"/>
          </a:p>
          <a:p>
            <a:pPr marL="0" indent="0" algn="just">
              <a:buNone/>
            </a:pPr>
            <a:r>
              <a:rPr lang="en-GB" b="1" dirty="0"/>
              <a:t>Applications from natural persons including restoration of paintings, </a:t>
            </a:r>
            <a:r>
              <a:rPr lang="en-GB" b="1" i="1" dirty="0" err="1"/>
              <a:t>objets</a:t>
            </a:r>
            <a:r>
              <a:rPr lang="en-GB" b="1" i="1" dirty="0"/>
              <a:t> d’art </a:t>
            </a:r>
            <a:r>
              <a:rPr lang="en-GB" b="1" dirty="0"/>
              <a:t>and any other artefact belonging to a private collection are excluded from the scope of this measure and do not qualify for support.</a:t>
            </a:r>
          </a:p>
        </p:txBody>
      </p:sp>
    </p:spTree>
    <p:extLst>
      <p:ext uri="{BB962C8B-B14F-4D97-AF65-F5344CB8AC3E}">
        <p14:creationId xmlns:p14="http://schemas.microsoft.com/office/powerpoint/2010/main" val="14201955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981200" y="706686"/>
            <a:ext cx="8229600" cy="1066130"/>
          </a:xfrm>
          <a:prstGeom prst="rect">
            <a:avLst/>
          </a:prstGeom>
        </p:spPr>
        <p:txBody>
          <a:bodyPr vert="horz" lIns="91440" tIns="45720" rIns="91440" bIns="45720" rtlCol="0" anchor="b">
            <a:noAutofit/>
          </a:bodyPr>
          <a:lst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a:lstStyle>
          <a:p>
            <a:r>
              <a:rPr lang="en-GB" sz="4300" b="1" i="1" dirty="0"/>
              <a:t>Measure </a:t>
            </a:r>
            <a:r>
              <a:rPr lang="mt-MT" sz="4300" b="1" i="1" dirty="0"/>
              <a:t>1</a:t>
            </a:r>
            <a:r>
              <a:rPr lang="en-GB" sz="4300" b="1" i="1" dirty="0"/>
              <a:t>: Restoration of Assets of Artistic and Cultural Value</a:t>
            </a:r>
            <a:endParaRPr lang="mt-MT" sz="4300" dirty="0"/>
          </a:p>
        </p:txBody>
      </p:sp>
      <p:sp>
        <p:nvSpPr>
          <p:cNvPr id="5" name="Content Placeholder 2"/>
          <p:cNvSpPr>
            <a:spLocks noGrp="1"/>
          </p:cNvSpPr>
          <p:nvPr>
            <p:ph idx="1"/>
          </p:nvPr>
        </p:nvSpPr>
        <p:spPr>
          <a:xfrm>
            <a:off x="1981200" y="1988841"/>
            <a:ext cx="8229600" cy="4137323"/>
          </a:xfrm>
        </p:spPr>
        <p:txBody>
          <a:bodyPr>
            <a:normAutofit fontScale="92500" lnSpcReduction="10000"/>
          </a:bodyPr>
          <a:lstStyle/>
          <a:p>
            <a:pPr marL="0" indent="0" algn="just">
              <a:buNone/>
            </a:pPr>
            <a:r>
              <a:rPr lang="en-GB" dirty="0"/>
              <a:t>The beneficiaries eligible for funding under Measure 1 are</a:t>
            </a:r>
            <a:r>
              <a:rPr lang="mt-MT" dirty="0"/>
              <a:t>:</a:t>
            </a:r>
            <a:endParaRPr lang="en-GB" dirty="0"/>
          </a:p>
          <a:p>
            <a:pPr marL="0" indent="0" algn="just">
              <a:buNone/>
            </a:pPr>
            <a:endParaRPr lang="mt-MT" dirty="0"/>
          </a:p>
          <a:p>
            <a:pPr marL="0" indent="0" algn="just">
              <a:buNone/>
            </a:pPr>
            <a:r>
              <a:rPr lang="en-US" b="1" dirty="0"/>
              <a:t>Local Councils;</a:t>
            </a:r>
            <a:r>
              <a:rPr lang="mt-MT" dirty="0"/>
              <a:t> (</a:t>
            </a:r>
            <a:r>
              <a:rPr lang="en-GB" dirty="0"/>
              <a:t>Local Councils applying for funds must be full-paid members of the MAGF</a:t>
            </a:r>
            <a:r>
              <a:rPr lang="mt-MT" dirty="0"/>
              <a:t>)</a:t>
            </a:r>
            <a:endParaRPr lang="en-US" dirty="0"/>
          </a:p>
          <a:p>
            <a:pPr marL="0" indent="0" algn="just">
              <a:buNone/>
            </a:pPr>
            <a:endParaRPr lang="en-US" b="1" dirty="0"/>
          </a:p>
          <a:p>
            <a:pPr marL="0" indent="0" algn="just">
              <a:buNone/>
            </a:pPr>
            <a:r>
              <a:rPr lang="mt-MT" b="1" dirty="0"/>
              <a:t>Natural </a:t>
            </a:r>
            <a:r>
              <a:rPr lang="mt-MT" b="1" dirty="0" err="1"/>
              <a:t>Persons</a:t>
            </a:r>
            <a:r>
              <a:rPr lang="en-GB" b="1" dirty="0"/>
              <a:t> </a:t>
            </a:r>
            <a:r>
              <a:rPr lang="en-US" dirty="0"/>
              <a:t>and</a:t>
            </a:r>
            <a:r>
              <a:rPr lang="mt-MT" dirty="0"/>
              <a:t>;</a:t>
            </a:r>
            <a:endParaRPr lang="en-GB" dirty="0"/>
          </a:p>
          <a:p>
            <a:pPr marL="0" indent="0" algn="just">
              <a:buNone/>
            </a:pPr>
            <a:endParaRPr lang="mt-MT" dirty="0"/>
          </a:p>
          <a:p>
            <a:pPr marL="0" indent="0" algn="just">
              <a:buNone/>
            </a:pPr>
            <a:r>
              <a:rPr lang="en-US" b="1" dirty="0"/>
              <a:t>Registered Voluntary </a:t>
            </a:r>
            <a:r>
              <a:rPr lang="en-US" b="1" dirty="0" err="1"/>
              <a:t>Organisations</a:t>
            </a:r>
            <a:r>
              <a:rPr lang="en-US" dirty="0"/>
              <a:t> </a:t>
            </a:r>
            <a:r>
              <a:rPr lang="mt-MT" dirty="0"/>
              <a:t>(</a:t>
            </a:r>
            <a:r>
              <a:rPr lang="en-GB" dirty="0"/>
              <a:t>VOs) in line with the Voluntary Organisations Act 2007 (Chapter 492 of the Laws of Malta) and that do not carry out an economic activity within the meaning of Article 107 of the Treaty of the Functioning of the European Union</a:t>
            </a:r>
            <a:endParaRPr lang="mt-MT" dirty="0"/>
          </a:p>
        </p:txBody>
      </p:sp>
    </p:spTree>
    <p:extLst>
      <p:ext uri="{BB962C8B-B14F-4D97-AF65-F5344CB8AC3E}">
        <p14:creationId xmlns:p14="http://schemas.microsoft.com/office/powerpoint/2010/main" val="36501828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981200" y="706686"/>
            <a:ext cx="8229600" cy="1066130"/>
          </a:xfrm>
          <a:prstGeom prst="rect">
            <a:avLst/>
          </a:prstGeom>
        </p:spPr>
        <p:txBody>
          <a:bodyPr vert="horz" lIns="91440" tIns="45720" rIns="91440" bIns="45720" rtlCol="0" anchor="b">
            <a:noAutofit/>
          </a:bodyPr>
          <a:lst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a:lstStyle>
          <a:p>
            <a:r>
              <a:rPr lang="en-GB" sz="4300" b="1" i="1" dirty="0"/>
              <a:t>Measure </a:t>
            </a:r>
            <a:r>
              <a:rPr lang="mt-MT" sz="4300" b="1" i="1" dirty="0"/>
              <a:t>1</a:t>
            </a:r>
            <a:r>
              <a:rPr lang="en-GB" sz="4300" b="1" i="1" dirty="0"/>
              <a:t>: Restoration of Assets of Artistic and Cultural Value</a:t>
            </a:r>
            <a:endParaRPr lang="mt-MT" sz="4300" dirty="0"/>
          </a:p>
        </p:txBody>
      </p:sp>
      <p:sp>
        <p:nvSpPr>
          <p:cNvPr id="5" name="Content Placeholder 2"/>
          <p:cNvSpPr>
            <a:spLocks noGrp="1"/>
          </p:cNvSpPr>
          <p:nvPr>
            <p:ph idx="1"/>
          </p:nvPr>
        </p:nvSpPr>
        <p:spPr>
          <a:xfrm>
            <a:off x="1981200" y="1988841"/>
            <a:ext cx="8229600" cy="4137323"/>
          </a:xfrm>
        </p:spPr>
        <p:txBody>
          <a:bodyPr>
            <a:noAutofit/>
          </a:bodyPr>
          <a:lstStyle/>
          <a:p>
            <a:pPr marL="0" indent="0" algn="just">
              <a:buNone/>
            </a:pPr>
            <a:r>
              <a:rPr lang="en-US" sz="3200" b="1" dirty="0"/>
              <a:t>Budget</a:t>
            </a:r>
            <a:endParaRPr lang="mt-MT" sz="3200" b="1" dirty="0"/>
          </a:p>
          <a:p>
            <a:pPr algn="just"/>
            <a:endParaRPr lang="mt-MT" sz="3200" dirty="0"/>
          </a:p>
          <a:p>
            <a:pPr algn="just"/>
            <a:r>
              <a:rPr lang="en-US" sz="3200" dirty="0"/>
              <a:t>The total allocated funds for this call is set at </a:t>
            </a:r>
            <a:r>
              <a:rPr lang="en-US" sz="3200" b="1" dirty="0"/>
              <a:t>€</a:t>
            </a:r>
            <a:r>
              <a:rPr lang="en-GB" sz="3200" b="1" dirty="0"/>
              <a:t>250,315.62 </a:t>
            </a:r>
            <a:r>
              <a:rPr lang="en-US" sz="3200" dirty="0"/>
              <a:t>of which </a:t>
            </a:r>
            <a:r>
              <a:rPr lang="en-GB" sz="3200" dirty="0"/>
              <a:t>75% will be financed through the EAFRD whilst the remaining 25% will be financed through Malta funds.</a:t>
            </a:r>
          </a:p>
          <a:p>
            <a:pPr marL="0" indent="0" algn="just">
              <a:buNone/>
            </a:pPr>
            <a:endParaRPr lang="en-GB" sz="2200" dirty="0"/>
          </a:p>
        </p:txBody>
      </p:sp>
    </p:spTree>
    <p:extLst>
      <p:ext uri="{BB962C8B-B14F-4D97-AF65-F5344CB8AC3E}">
        <p14:creationId xmlns:p14="http://schemas.microsoft.com/office/powerpoint/2010/main" val="38638353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1B384B-3792-478C-AB84-940F337CA650}"/>
              </a:ext>
            </a:extLst>
          </p:cNvPr>
          <p:cNvSpPr>
            <a:spLocks noGrp="1"/>
          </p:cNvSpPr>
          <p:nvPr>
            <p:ph type="title"/>
          </p:nvPr>
        </p:nvSpPr>
        <p:spPr>
          <a:xfrm>
            <a:off x="1981200" y="0"/>
            <a:ext cx="8229600" cy="1772816"/>
          </a:xfrm>
        </p:spPr>
        <p:txBody>
          <a:bodyPr/>
          <a:lstStyle/>
          <a:p>
            <a:r>
              <a:rPr lang="en-GB" sz="4300" b="1" i="1" dirty="0"/>
              <a:t>Measure </a:t>
            </a:r>
            <a:r>
              <a:rPr lang="mt-MT" sz="4300" b="1" i="1" dirty="0"/>
              <a:t>1</a:t>
            </a:r>
            <a:r>
              <a:rPr lang="en-GB" sz="4300" b="1" i="1" dirty="0"/>
              <a:t>: Restoration of Assets of Artistic and Cultural Value</a:t>
            </a:r>
            <a:endParaRPr lang="en-GB" sz="4300" dirty="0"/>
          </a:p>
        </p:txBody>
      </p:sp>
      <p:sp>
        <p:nvSpPr>
          <p:cNvPr id="3" name="Content Placeholder 2">
            <a:extLst>
              <a:ext uri="{FF2B5EF4-FFF2-40B4-BE49-F238E27FC236}">
                <a16:creationId xmlns:a16="http://schemas.microsoft.com/office/drawing/2014/main" id="{AE8AC609-8064-414F-A1E8-B161E1205BD0}"/>
              </a:ext>
            </a:extLst>
          </p:cNvPr>
          <p:cNvSpPr>
            <a:spLocks noGrp="1"/>
          </p:cNvSpPr>
          <p:nvPr>
            <p:ph idx="1"/>
          </p:nvPr>
        </p:nvSpPr>
        <p:spPr>
          <a:xfrm>
            <a:off x="1981200" y="1988841"/>
            <a:ext cx="8229600" cy="4137323"/>
          </a:xfrm>
        </p:spPr>
        <p:txBody>
          <a:bodyPr>
            <a:normAutofit fontScale="85000" lnSpcReduction="10000"/>
          </a:bodyPr>
          <a:lstStyle/>
          <a:p>
            <a:pPr marL="0" indent="0" algn="just">
              <a:buNone/>
            </a:pPr>
            <a:r>
              <a:rPr lang="en-US" b="1" dirty="0"/>
              <a:t>Budget cont.</a:t>
            </a:r>
            <a:endParaRPr lang="mt-MT" b="1" dirty="0"/>
          </a:p>
          <a:p>
            <a:pPr algn="just"/>
            <a:endParaRPr lang="mt-MT" dirty="0"/>
          </a:p>
          <a:p>
            <a:pPr algn="just"/>
            <a:r>
              <a:rPr lang="en-GB" dirty="0"/>
              <a:t>The following capping levels shall apply:</a:t>
            </a:r>
          </a:p>
          <a:p>
            <a:pPr algn="just"/>
            <a:r>
              <a:rPr lang="en-GB" b="1" dirty="0"/>
              <a:t>Actions for the restoration of objects shall not exceed a total eligible cost of 20,000 EUR; projects linked to 3 or more objects forming part of a historic trail capped at a total eligible cost of 50,000 EUR; actions for the restoration of 2 or more sites shall be capped at a total eligible cost of 80,000 EUR.</a:t>
            </a:r>
            <a:endParaRPr lang="en-GB" dirty="0"/>
          </a:p>
          <a:p>
            <a:pPr algn="just"/>
            <a:endParaRPr lang="mt-MT" dirty="0"/>
          </a:p>
          <a:p>
            <a:pPr algn="just"/>
            <a:r>
              <a:rPr lang="en-US" dirty="0"/>
              <a:t>In the case of oversubscription of the call, the </a:t>
            </a:r>
            <a:r>
              <a:rPr lang="mt-MT" dirty="0"/>
              <a:t>MAGF </a:t>
            </a:r>
            <a:r>
              <a:rPr lang="en-US" dirty="0"/>
              <a:t>reserve</a:t>
            </a:r>
            <a:r>
              <a:rPr lang="mt-MT" dirty="0"/>
              <a:t>s</a:t>
            </a:r>
            <a:r>
              <a:rPr lang="en-US" dirty="0"/>
              <a:t> the right to allocate additional funds to this measure following approval by the Managing Authority and ARPA.</a:t>
            </a:r>
            <a:endParaRPr lang="en-GB" dirty="0"/>
          </a:p>
        </p:txBody>
      </p:sp>
    </p:spTree>
    <p:extLst>
      <p:ext uri="{BB962C8B-B14F-4D97-AF65-F5344CB8AC3E}">
        <p14:creationId xmlns:p14="http://schemas.microsoft.com/office/powerpoint/2010/main" val="28987186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981200" y="706686"/>
            <a:ext cx="8229600" cy="1066130"/>
          </a:xfrm>
          <a:prstGeom prst="rect">
            <a:avLst/>
          </a:prstGeom>
        </p:spPr>
        <p:txBody>
          <a:bodyPr vert="horz" lIns="91440" tIns="45720" rIns="91440" bIns="45720" rtlCol="0" anchor="b">
            <a:noAutofit/>
          </a:bodyPr>
          <a:lst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a:lstStyle>
          <a:p>
            <a:r>
              <a:rPr lang="en-GB" sz="4300" b="1" i="1" dirty="0"/>
              <a:t>Measure </a:t>
            </a:r>
            <a:r>
              <a:rPr lang="mt-MT" sz="4300" b="1" i="1" dirty="0"/>
              <a:t>1</a:t>
            </a:r>
            <a:r>
              <a:rPr lang="en-GB" sz="4300" b="1" i="1" dirty="0"/>
              <a:t>: Restoration of Assets of Artistic and Cultural Value</a:t>
            </a:r>
            <a:endParaRPr lang="mt-MT" sz="4300" dirty="0"/>
          </a:p>
        </p:txBody>
      </p:sp>
      <p:graphicFrame>
        <p:nvGraphicFramePr>
          <p:cNvPr id="8" name="Content Placeholder 7"/>
          <p:cNvGraphicFramePr>
            <a:graphicFrameLocks noGrp="1"/>
          </p:cNvGraphicFramePr>
          <p:nvPr>
            <p:ph idx="1"/>
            <p:extLst>
              <p:ext uri="{D42A27DB-BD31-4B8C-83A1-F6EECF244321}">
                <p14:modId xmlns:p14="http://schemas.microsoft.com/office/powerpoint/2010/main" val="1810099780"/>
              </p:ext>
            </p:extLst>
          </p:nvPr>
        </p:nvGraphicFramePr>
        <p:xfrm>
          <a:off x="2135563" y="4697080"/>
          <a:ext cx="7992884" cy="1440160"/>
        </p:xfrm>
        <a:graphic>
          <a:graphicData uri="http://schemas.openxmlformats.org/drawingml/2006/table">
            <a:tbl>
              <a:tblPr firstRow="1" firstCol="1" bandRow="1">
                <a:tableStyleId>{5C22544A-7EE6-4342-B048-85BDC9FD1C3A}</a:tableStyleId>
              </a:tblPr>
              <a:tblGrid>
                <a:gridCol w="974548">
                  <a:extLst>
                    <a:ext uri="{9D8B030D-6E8A-4147-A177-3AD203B41FA5}">
                      <a16:colId xmlns:a16="http://schemas.microsoft.com/office/drawing/2014/main" val="20000"/>
                    </a:ext>
                  </a:extLst>
                </a:gridCol>
                <a:gridCol w="974548">
                  <a:extLst>
                    <a:ext uri="{9D8B030D-6E8A-4147-A177-3AD203B41FA5}">
                      <a16:colId xmlns:a16="http://schemas.microsoft.com/office/drawing/2014/main" val="20001"/>
                    </a:ext>
                  </a:extLst>
                </a:gridCol>
                <a:gridCol w="974548">
                  <a:extLst>
                    <a:ext uri="{9D8B030D-6E8A-4147-A177-3AD203B41FA5}">
                      <a16:colId xmlns:a16="http://schemas.microsoft.com/office/drawing/2014/main" val="20002"/>
                    </a:ext>
                  </a:extLst>
                </a:gridCol>
                <a:gridCol w="1009068">
                  <a:extLst>
                    <a:ext uri="{9D8B030D-6E8A-4147-A177-3AD203B41FA5}">
                      <a16:colId xmlns:a16="http://schemas.microsoft.com/office/drawing/2014/main" val="20003"/>
                    </a:ext>
                  </a:extLst>
                </a:gridCol>
                <a:gridCol w="1009068">
                  <a:extLst>
                    <a:ext uri="{9D8B030D-6E8A-4147-A177-3AD203B41FA5}">
                      <a16:colId xmlns:a16="http://schemas.microsoft.com/office/drawing/2014/main" val="20004"/>
                    </a:ext>
                  </a:extLst>
                </a:gridCol>
                <a:gridCol w="1009068">
                  <a:extLst>
                    <a:ext uri="{9D8B030D-6E8A-4147-A177-3AD203B41FA5}">
                      <a16:colId xmlns:a16="http://schemas.microsoft.com/office/drawing/2014/main" val="20005"/>
                    </a:ext>
                  </a:extLst>
                </a:gridCol>
                <a:gridCol w="1009068">
                  <a:extLst>
                    <a:ext uri="{9D8B030D-6E8A-4147-A177-3AD203B41FA5}">
                      <a16:colId xmlns:a16="http://schemas.microsoft.com/office/drawing/2014/main" val="20006"/>
                    </a:ext>
                  </a:extLst>
                </a:gridCol>
                <a:gridCol w="1032968">
                  <a:extLst>
                    <a:ext uri="{9D8B030D-6E8A-4147-A177-3AD203B41FA5}">
                      <a16:colId xmlns:a16="http://schemas.microsoft.com/office/drawing/2014/main" val="20007"/>
                    </a:ext>
                  </a:extLst>
                </a:gridCol>
              </a:tblGrid>
              <a:tr h="343766">
                <a:tc gridSpan="8">
                  <a:txBody>
                    <a:bodyPr/>
                    <a:lstStyle/>
                    <a:p>
                      <a:pPr algn="ctr">
                        <a:spcBef>
                          <a:spcPts val="1200"/>
                        </a:spcBef>
                        <a:spcAft>
                          <a:spcPts val="0"/>
                        </a:spcAft>
                      </a:pPr>
                      <a:r>
                        <a:rPr lang="mt-MT" sz="1400" b="1" kern="1200" dirty="0">
                          <a:solidFill>
                            <a:schemeClr val="lt1"/>
                          </a:solidFill>
                          <a:effectLst/>
                          <a:latin typeface="+mj-lt"/>
                          <a:ea typeface="+mn-ea"/>
                          <a:cs typeface="+mn-cs"/>
                        </a:rPr>
                        <a:t>MEASURE </a:t>
                      </a:r>
                      <a:r>
                        <a:rPr lang="en-GB" sz="1400" b="1" kern="1200" dirty="0">
                          <a:solidFill>
                            <a:schemeClr val="lt1"/>
                          </a:solidFill>
                          <a:effectLst/>
                          <a:latin typeface="+mj-lt"/>
                          <a:ea typeface="+mn-ea"/>
                          <a:cs typeface="+mn-cs"/>
                        </a:rPr>
                        <a:t>1</a:t>
                      </a:r>
                      <a:r>
                        <a:rPr lang="mt-MT" sz="1400" b="1" kern="1200" dirty="0">
                          <a:solidFill>
                            <a:schemeClr val="lt1"/>
                          </a:solidFill>
                          <a:effectLst/>
                          <a:latin typeface="+mj-lt"/>
                          <a:ea typeface="+mn-ea"/>
                          <a:cs typeface="+mn-cs"/>
                        </a:rPr>
                        <a:t> – BUDGET €</a:t>
                      </a:r>
                      <a:r>
                        <a:rPr lang="en-GB" sz="1400" b="1" kern="1200" dirty="0">
                          <a:solidFill>
                            <a:schemeClr val="lt1"/>
                          </a:solidFill>
                          <a:effectLst/>
                          <a:latin typeface="+mj-lt"/>
                          <a:ea typeface="+mn-ea"/>
                          <a:cs typeface="+mn-cs"/>
                        </a:rPr>
                        <a:t>250,315.62</a:t>
                      </a:r>
                      <a:endParaRPr lang="mt-MT" sz="1400" b="1" kern="1200" dirty="0">
                        <a:solidFill>
                          <a:schemeClr val="lt1"/>
                        </a:solidFill>
                        <a:effectLst/>
                        <a:latin typeface="+mj-lt"/>
                        <a:ea typeface="+mn-ea"/>
                        <a:cs typeface="+mn-cs"/>
                      </a:endParaRPr>
                    </a:p>
                  </a:txBody>
                  <a:tcPr marL="68580" marR="68580" marT="0" marB="0"/>
                </a:tc>
                <a:tc hMerge="1">
                  <a:txBody>
                    <a:bodyPr/>
                    <a:lstStyle/>
                    <a:p>
                      <a:endParaRPr lang="mt-MT"/>
                    </a:p>
                  </a:txBody>
                  <a:tcPr/>
                </a:tc>
                <a:tc hMerge="1">
                  <a:txBody>
                    <a:bodyPr/>
                    <a:lstStyle/>
                    <a:p>
                      <a:endParaRPr lang="mt-MT"/>
                    </a:p>
                  </a:txBody>
                  <a:tcPr/>
                </a:tc>
                <a:tc hMerge="1">
                  <a:txBody>
                    <a:bodyPr/>
                    <a:lstStyle/>
                    <a:p>
                      <a:endParaRPr lang="mt-MT"/>
                    </a:p>
                  </a:txBody>
                  <a:tcPr/>
                </a:tc>
                <a:tc hMerge="1">
                  <a:txBody>
                    <a:bodyPr/>
                    <a:lstStyle/>
                    <a:p>
                      <a:endParaRPr lang="mt-MT"/>
                    </a:p>
                  </a:txBody>
                  <a:tcPr/>
                </a:tc>
                <a:tc hMerge="1">
                  <a:txBody>
                    <a:bodyPr/>
                    <a:lstStyle/>
                    <a:p>
                      <a:endParaRPr lang="mt-MT"/>
                    </a:p>
                  </a:txBody>
                  <a:tcPr/>
                </a:tc>
                <a:tc hMerge="1">
                  <a:txBody>
                    <a:bodyPr/>
                    <a:lstStyle/>
                    <a:p>
                      <a:endParaRPr lang="mt-MT"/>
                    </a:p>
                  </a:txBody>
                  <a:tcPr/>
                </a:tc>
                <a:tc hMerge="1">
                  <a:txBody>
                    <a:bodyPr/>
                    <a:lstStyle/>
                    <a:p>
                      <a:endParaRPr lang="mt-MT"/>
                    </a:p>
                  </a:txBody>
                  <a:tcPr/>
                </a:tc>
                <a:extLst>
                  <a:ext uri="{0D108BD9-81ED-4DB2-BD59-A6C34878D82A}">
                    <a16:rowId xmlns:a16="http://schemas.microsoft.com/office/drawing/2014/main" val="10000"/>
                  </a:ext>
                </a:extLst>
              </a:tr>
              <a:tr h="328919">
                <a:tc>
                  <a:txBody>
                    <a:bodyPr/>
                    <a:lstStyle/>
                    <a:p>
                      <a:pPr marL="0" algn="ctr" defTabSz="914400" rtl="0" eaLnBrk="1" latinLnBrk="0" hangingPunct="1">
                        <a:spcBef>
                          <a:spcPts val="1200"/>
                        </a:spcBef>
                        <a:spcAft>
                          <a:spcPts val="0"/>
                        </a:spcAft>
                      </a:pPr>
                      <a:r>
                        <a:rPr lang="mt-MT" sz="1400" b="1" kern="1200" dirty="0">
                          <a:solidFill>
                            <a:schemeClr val="lt1"/>
                          </a:solidFill>
                          <a:effectLst/>
                          <a:latin typeface="+mj-lt"/>
                          <a:ea typeface="+mn-ea"/>
                          <a:cs typeface="+mn-cs"/>
                        </a:rPr>
                        <a:t>Launch</a:t>
                      </a:r>
                    </a:p>
                  </a:txBody>
                  <a:tcPr marL="68580" marR="68580" marT="0" marB="0"/>
                </a:tc>
                <a:tc>
                  <a:txBody>
                    <a:bodyPr/>
                    <a:lstStyle/>
                    <a:p>
                      <a:pPr algn="ctr">
                        <a:spcBef>
                          <a:spcPts val="1200"/>
                        </a:spcBef>
                        <a:spcAft>
                          <a:spcPts val="0"/>
                        </a:spcAft>
                      </a:pPr>
                      <a:r>
                        <a:rPr lang="mt-MT" sz="1600" b="1" dirty="0">
                          <a:effectLst/>
                          <a:latin typeface="+mj-lt"/>
                        </a:rPr>
                        <a:t>Block 1</a:t>
                      </a:r>
                      <a:endParaRPr lang="mt-MT" sz="1600" b="1" dirty="0">
                        <a:effectLst/>
                        <a:latin typeface="+mj-lt"/>
                        <a:ea typeface="MS Mincho"/>
                        <a:cs typeface="Times New Roman"/>
                      </a:endParaRPr>
                    </a:p>
                  </a:txBody>
                  <a:tcPr marL="68580" marR="68580" marT="0" marB="0" anchor="ctr"/>
                </a:tc>
                <a:tc rowSpan="2">
                  <a:txBody>
                    <a:bodyPr/>
                    <a:lstStyle/>
                    <a:p>
                      <a:pPr algn="ctr">
                        <a:spcBef>
                          <a:spcPts val="1200"/>
                        </a:spcBef>
                        <a:spcAft>
                          <a:spcPts val="0"/>
                        </a:spcAft>
                      </a:pPr>
                      <a:r>
                        <a:rPr lang="mt-MT" sz="1200" dirty="0">
                          <a:effectLst/>
                          <a:latin typeface="+mj-lt"/>
                        </a:rPr>
                        <a:t>Subject to Funds Availibility</a:t>
                      </a:r>
                      <a:endParaRPr lang="mt-MT" sz="1800" dirty="0">
                        <a:effectLst/>
                        <a:latin typeface="+mj-lt"/>
                        <a:ea typeface="MS Mincho"/>
                        <a:cs typeface="Times New Roman"/>
                      </a:endParaRPr>
                    </a:p>
                  </a:txBody>
                  <a:tcPr marL="68580" marR="68580" marT="0" marB="0"/>
                </a:tc>
                <a:tc>
                  <a:txBody>
                    <a:bodyPr/>
                    <a:lstStyle/>
                    <a:p>
                      <a:pPr marL="0" algn="ctr" defTabSz="914400" rtl="0" eaLnBrk="1" latinLnBrk="0" hangingPunct="1">
                        <a:spcBef>
                          <a:spcPts val="1200"/>
                        </a:spcBef>
                        <a:spcAft>
                          <a:spcPts val="0"/>
                        </a:spcAft>
                      </a:pPr>
                      <a:r>
                        <a:rPr lang="mt-MT" sz="1600" b="1" kern="1200" dirty="0">
                          <a:solidFill>
                            <a:schemeClr val="dk1"/>
                          </a:solidFill>
                          <a:effectLst/>
                          <a:latin typeface="+mj-lt"/>
                          <a:ea typeface="+mn-ea"/>
                          <a:cs typeface="+mn-cs"/>
                        </a:rPr>
                        <a:t>Block 2</a:t>
                      </a:r>
                    </a:p>
                  </a:txBody>
                  <a:tcPr marL="68580" marR="68580" marT="0" marB="0"/>
                </a:tc>
                <a:tc rowSpan="2">
                  <a:txBody>
                    <a:bodyPr/>
                    <a:lstStyle/>
                    <a:p>
                      <a:pPr marL="0" algn="ctr" defTabSz="914400" rtl="0" eaLnBrk="1" latinLnBrk="0" hangingPunct="1">
                        <a:spcBef>
                          <a:spcPts val="1200"/>
                        </a:spcBef>
                        <a:spcAft>
                          <a:spcPts val="0"/>
                        </a:spcAft>
                      </a:pPr>
                      <a:r>
                        <a:rPr lang="mt-MT" sz="1200" kern="1200" dirty="0">
                          <a:solidFill>
                            <a:schemeClr val="dk1"/>
                          </a:solidFill>
                          <a:effectLst/>
                          <a:latin typeface="+mj-lt"/>
                          <a:ea typeface="+mn-ea"/>
                          <a:cs typeface="+mn-cs"/>
                        </a:rPr>
                        <a:t>Subject to Funds Availibility</a:t>
                      </a:r>
                    </a:p>
                  </a:txBody>
                  <a:tcPr marL="68580" marR="68580" marT="0" marB="0"/>
                </a:tc>
                <a:tc>
                  <a:txBody>
                    <a:bodyPr/>
                    <a:lstStyle/>
                    <a:p>
                      <a:pPr marL="0" algn="ctr" defTabSz="914400" rtl="0" eaLnBrk="1" latinLnBrk="0" hangingPunct="1">
                        <a:spcBef>
                          <a:spcPts val="1200"/>
                        </a:spcBef>
                        <a:spcAft>
                          <a:spcPts val="0"/>
                        </a:spcAft>
                      </a:pPr>
                      <a:r>
                        <a:rPr lang="mt-MT" sz="1600" b="1" kern="1200">
                          <a:solidFill>
                            <a:schemeClr val="dk1"/>
                          </a:solidFill>
                          <a:effectLst/>
                          <a:latin typeface="+mj-lt"/>
                          <a:ea typeface="+mn-ea"/>
                          <a:cs typeface="+mn-cs"/>
                        </a:rPr>
                        <a:t>Block 3</a:t>
                      </a:r>
                    </a:p>
                  </a:txBody>
                  <a:tcPr marL="68580" marR="68580" marT="0" marB="0"/>
                </a:tc>
                <a:tc rowSpan="2">
                  <a:txBody>
                    <a:bodyPr/>
                    <a:lstStyle/>
                    <a:p>
                      <a:pPr marL="0" algn="ctr" defTabSz="914400" rtl="0" eaLnBrk="1" latinLnBrk="0" hangingPunct="1">
                        <a:spcBef>
                          <a:spcPts val="1200"/>
                        </a:spcBef>
                        <a:spcAft>
                          <a:spcPts val="0"/>
                        </a:spcAft>
                      </a:pPr>
                      <a:r>
                        <a:rPr lang="mt-MT" sz="1200" kern="1200" dirty="0">
                          <a:solidFill>
                            <a:schemeClr val="dk1"/>
                          </a:solidFill>
                          <a:effectLst/>
                          <a:latin typeface="+mj-lt"/>
                          <a:ea typeface="+mn-ea"/>
                          <a:cs typeface="+mn-cs"/>
                        </a:rPr>
                        <a:t>Subject to Funds Availibility</a:t>
                      </a:r>
                    </a:p>
                  </a:txBody>
                  <a:tcPr marL="68580" marR="68580" marT="0" marB="0"/>
                </a:tc>
                <a:tc>
                  <a:txBody>
                    <a:bodyPr/>
                    <a:lstStyle/>
                    <a:p>
                      <a:pPr marL="0" algn="ctr" defTabSz="914400" rtl="0" eaLnBrk="1" latinLnBrk="0" hangingPunct="1">
                        <a:spcBef>
                          <a:spcPts val="1200"/>
                        </a:spcBef>
                        <a:spcAft>
                          <a:spcPts val="0"/>
                        </a:spcAft>
                      </a:pPr>
                      <a:r>
                        <a:rPr lang="mt-MT" sz="1600" b="1" kern="1200">
                          <a:solidFill>
                            <a:schemeClr val="dk1"/>
                          </a:solidFill>
                          <a:effectLst/>
                          <a:latin typeface="+mj-lt"/>
                          <a:ea typeface="+mn-ea"/>
                          <a:cs typeface="+mn-cs"/>
                        </a:rPr>
                        <a:t>Block 4</a:t>
                      </a:r>
                    </a:p>
                  </a:txBody>
                  <a:tcPr marL="68580" marR="68580" marT="0" marB="0"/>
                </a:tc>
                <a:extLst>
                  <a:ext uri="{0D108BD9-81ED-4DB2-BD59-A6C34878D82A}">
                    <a16:rowId xmlns:a16="http://schemas.microsoft.com/office/drawing/2014/main" val="10001"/>
                  </a:ext>
                </a:extLst>
              </a:tr>
              <a:tr h="767475">
                <a:tc>
                  <a:txBody>
                    <a:bodyPr/>
                    <a:lstStyle/>
                    <a:p>
                      <a:pPr algn="ctr">
                        <a:spcBef>
                          <a:spcPts val="1200"/>
                        </a:spcBef>
                        <a:spcAft>
                          <a:spcPts val="0"/>
                        </a:spcAft>
                      </a:pPr>
                      <a:r>
                        <a:rPr lang="en-GB" sz="1400" b="1" kern="1200" dirty="0">
                          <a:solidFill>
                            <a:schemeClr val="lt1"/>
                          </a:solidFill>
                          <a:effectLst/>
                          <a:latin typeface="+mj-lt"/>
                          <a:ea typeface="+mn-ea"/>
                          <a:cs typeface="+mn-cs"/>
                        </a:rPr>
                        <a:t>15</a:t>
                      </a:r>
                      <a:r>
                        <a:rPr lang="mt-MT" sz="1400" b="1" kern="1200" dirty="0">
                          <a:solidFill>
                            <a:schemeClr val="lt1"/>
                          </a:solidFill>
                          <a:effectLst/>
                          <a:latin typeface="+mj-lt"/>
                          <a:ea typeface="+mn-ea"/>
                          <a:cs typeface="+mn-cs"/>
                        </a:rPr>
                        <a:t>.0</a:t>
                      </a:r>
                      <a:r>
                        <a:rPr lang="en-GB" sz="1400" b="1" kern="1200" dirty="0">
                          <a:solidFill>
                            <a:schemeClr val="lt1"/>
                          </a:solidFill>
                          <a:effectLst/>
                          <a:latin typeface="+mj-lt"/>
                          <a:ea typeface="+mn-ea"/>
                          <a:cs typeface="+mn-cs"/>
                        </a:rPr>
                        <a:t>6</a:t>
                      </a:r>
                      <a:r>
                        <a:rPr lang="mt-MT" sz="1400" b="1" kern="1200" dirty="0">
                          <a:solidFill>
                            <a:schemeClr val="lt1"/>
                          </a:solidFill>
                          <a:effectLst/>
                          <a:latin typeface="+mj-lt"/>
                          <a:ea typeface="+mn-ea"/>
                          <a:cs typeface="+mn-cs"/>
                        </a:rPr>
                        <a:t>.</a:t>
                      </a:r>
                      <a:r>
                        <a:rPr lang="en-GB" sz="1400" b="1" kern="1200" dirty="0">
                          <a:solidFill>
                            <a:schemeClr val="lt1"/>
                          </a:solidFill>
                          <a:effectLst/>
                          <a:latin typeface="+mj-lt"/>
                          <a:ea typeface="+mn-ea"/>
                          <a:cs typeface="+mn-cs"/>
                        </a:rPr>
                        <a:t>22</a:t>
                      </a:r>
                      <a:endParaRPr lang="mt-MT" sz="1400" b="1" kern="1200" dirty="0">
                        <a:solidFill>
                          <a:schemeClr val="lt1"/>
                        </a:solidFill>
                        <a:effectLst/>
                        <a:latin typeface="+mj-lt"/>
                        <a:ea typeface="+mn-ea"/>
                        <a:cs typeface="+mn-cs"/>
                      </a:endParaRPr>
                    </a:p>
                  </a:txBody>
                  <a:tcPr marL="68580" marR="68580" marT="0" marB="0"/>
                </a:tc>
                <a:tc>
                  <a:txBody>
                    <a:bodyPr/>
                    <a:lstStyle/>
                    <a:p>
                      <a:pPr algn="ctr">
                        <a:spcBef>
                          <a:spcPts val="1200"/>
                        </a:spcBef>
                        <a:spcAft>
                          <a:spcPts val="0"/>
                        </a:spcAft>
                      </a:pPr>
                      <a:r>
                        <a:rPr lang="en-GB" sz="1600" b="1" dirty="0">
                          <a:effectLst/>
                          <a:latin typeface="+mj-lt"/>
                        </a:rPr>
                        <a:t>29</a:t>
                      </a:r>
                      <a:r>
                        <a:rPr lang="mt-MT" sz="1600" b="1" dirty="0">
                          <a:effectLst/>
                          <a:latin typeface="+mj-lt"/>
                        </a:rPr>
                        <a:t>.0</a:t>
                      </a:r>
                      <a:r>
                        <a:rPr lang="en-GB" sz="1600" b="1" dirty="0">
                          <a:effectLst/>
                          <a:latin typeface="+mj-lt"/>
                        </a:rPr>
                        <a:t>7</a:t>
                      </a:r>
                      <a:r>
                        <a:rPr lang="mt-MT" sz="1600" b="1" dirty="0">
                          <a:effectLst/>
                          <a:latin typeface="+mj-lt"/>
                        </a:rPr>
                        <a:t>.</a:t>
                      </a:r>
                      <a:r>
                        <a:rPr lang="en-GB" sz="1600" b="1" dirty="0">
                          <a:effectLst/>
                          <a:latin typeface="+mj-lt"/>
                        </a:rPr>
                        <a:t>22</a:t>
                      </a:r>
                      <a:r>
                        <a:rPr lang="mt-MT" sz="1600" b="1" dirty="0">
                          <a:effectLst/>
                          <a:latin typeface="+mj-lt"/>
                        </a:rPr>
                        <a:t> at noon</a:t>
                      </a:r>
                      <a:endParaRPr lang="mt-MT" sz="1600" b="1" dirty="0">
                        <a:effectLst/>
                        <a:latin typeface="+mj-lt"/>
                        <a:ea typeface="MS Mincho"/>
                        <a:cs typeface="Times New Roman"/>
                      </a:endParaRPr>
                    </a:p>
                  </a:txBody>
                  <a:tcPr marL="68580" marR="68580" marT="0" marB="0"/>
                </a:tc>
                <a:tc vMerge="1">
                  <a:txBody>
                    <a:bodyPr/>
                    <a:lstStyle/>
                    <a:p>
                      <a:endParaRPr lang="mt-MT"/>
                    </a:p>
                  </a:txBody>
                  <a:tcPr/>
                </a:tc>
                <a:tc>
                  <a:txBody>
                    <a:bodyPr/>
                    <a:lstStyle/>
                    <a:p>
                      <a:pPr marL="0" algn="ctr" defTabSz="914400" rtl="0" eaLnBrk="1" latinLnBrk="0" hangingPunct="1">
                        <a:spcBef>
                          <a:spcPts val="1200"/>
                        </a:spcBef>
                        <a:spcAft>
                          <a:spcPts val="0"/>
                        </a:spcAft>
                      </a:pPr>
                      <a:r>
                        <a:rPr lang="en-GB" sz="1600" b="1" kern="1200" dirty="0">
                          <a:solidFill>
                            <a:schemeClr val="dk1"/>
                          </a:solidFill>
                          <a:effectLst/>
                          <a:latin typeface="+mj-lt"/>
                          <a:ea typeface="+mn-ea"/>
                          <a:cs typeface="+mn-cs"/>
                        </a:rPr>
                        <a:t>31</a:t>
                      </a:r>
                      <a:r>
                        <a:rPr lang="mt-MT" sz="1600" b="1" kern="1200" dirty="0">
                          <a:solidFill>
                            <a:schemeClr val="dk1"/>
                          </a:solidFill>
                          <a:effectLst/>
                          <a:latin typeface="+mj-lt"/>
                          <a:ea typeface="+mn-ea"/>
                          <a:cs typeface="+mn-cs"/>
                        </a:rPr>
                        <a:t>.</a:t>
                      </a:r>
                      <a:r>
                        <a:rPr lang="en-GB" sz="1600" b="1" kern="1200" dirty="0">
                          <a:solidFill>
                            <a:schemeClr val="dk1"/>
                          </a:solidFill>
                          <a:effectLst/>
                          <a:latin typeface="+mj-lt"/>
                          <a:ea typeface="+mn-ea"/>
                          <a:cs typeface="+mn-cs"/>
                        </a:rPr>
                        <a:t>08</a:t>
                      </a:r>
                      <a:r>
                        <a:rPr lang="mt-MT" sz="1600" b="1" kern="1200" dirty="0">
                          <a:solidFill>
                            <a:schemeClr val="dk1"/>
                          </a:solidFill>
                          <a:effectLst/>
                          <a:latin typeface="+mj-lt"/>
                          <a:ea typeface="+mn-ea"/>
                          <a:cs typeface="+mn-cs"/>
                        </a:rPr>
                        <a:t>.</a:t>
                      </a:r>
                      <a:r>
                        <a:rPr lang="en-GB" sz="1600" b="1" kern="1200" dirty="0">
                          <a:solidFill>
                            <a:schemeClr val="dk1"/>
                          </a:solidFill>
                          <a:effectLst/>
                          <a:latin typeface="+mj-lt"/>
                          <a:ea typeface="+mn-ea"/>
                          <a:cs typeface="+mn-cs"/>
                        </a:rPr>
                        <a:t>22</a:t>
                      </a:r>
                      <a:r>
                        <a:rPr lang="mt-MT" sz="1600" b="1" kern="1200" dirty="0">
                          <a:solidFill>
                            <a:schemeClr val="dk1"/>
                          </a:solidFill>
                          <a:effectLst/>
                          <a:latin typeface="+mj-lt"/>
                          <a:ea typeface="+mn-ea"/>
                          <a:cs typeface="+mn-cs"/>
                        </a:rPr>
                        <a:t> at noon</a:t>
                      </a:r>
                    </a:p>
                  </a:txBody>
                  <a:tcPr marL="68580" marR="68580" marT="0" marB="0"/>
                </a:tc>
                <a:tc vMerge="1">
                  <a:txBody>
                    <a:bodyPr/>
                    <a:lstStyle/>
                    <a:p>
                      <a:endParaRPr lang="mt-MT"/>
                    </a:p>
                  </a:txBody>
                  <a:tcPr/>
                </a:tc>
                <a:tc>
                  <a:txBody>
                    <a:bodyPr/>
                    <a:lstStyle/>
                    <a:p>
                      <a:pPr marL="0" algn="ctr" defTabSz="914400" rtl="0" eaLnBrk="1" latinLnBrk="0" hangingPunct="1">
                        <a:spcBef>
                          <a:spcPts val="1200"/>
                        </a:spcBef>
                        <a:spcAft>
                          <a:spcPts val="0"/>
                        </a:spcAft>
                      </a:pPr>
                      <a:r>
                        <a:rPr lang="en-GB" sz="1600" b="1" kern="1200" dirty="0">
                          <a:solidFill>
                            <a:schemeClr val="dk1"/>
                          </a:solidFill>
                          <a:effectLst/>
                          <a:latin typeface="+mj-lt"/>
                          <a:ea typeface="+mn-ea"/>
                          <a:cs typeface="+mn-cs"/>
                        </a:rPr>
                        <a:t>30</a:t>
                      </a:r>
                      <a:r>
                        <a:rPr lang="mt-MT" sz="1600" b="1" kern="1200" dirty="0">
                          <a:solidFill>
                            <a:schemeClr val="dk1"/>
                          </a:solidFill>
                          <a:effectLst/>
                          <a:latin typeface="+mj-lt"/>
                          <a:ea typeface="+mn-ea"/>
                          <a:cs typeface="+mn-cs"/>
                        </a:rPr>
                        <a:t>.</a:t>
                      </a:r>
                      <a:r>
                        <a:rPr lang="en-GB" sz="1600" b="1" kern="1200" dirty="0">
                          <a:solidFill>
                            <a:schemeClr val="dk1"/>
                          </a:solidFill>
                          <a:effectLst/>
                          <a:latin typeface="+mj-lt"/>
                          <a:ea typeface="+mn-ea"/>
                          <a:cs typeface="+mn-cs"/>
                        </a:rPr>
                        <a:t>09</a:t>
                      </a:r>
                      <a:r>
                        <a:rPr lang="mt-MT" sz="1600" b="1" kern="1200" dirty="0">
                          <a:solidFill>
                            <a:schemeClr val="dk1"/>
                          </a:solidFill>
                          <a:effectLst/>
                          <a:latin typeface="+mj-lt"/>
                          <a:ea typeface="+mn-ea"/>
                          <a:cs typeface="+mn-cs"/>
                        </a:rPr>
                        <a:t>.</a:t>
                      </a:r>
                      <a:r>
                        <a:rPr lang="en-GB" sz="1600" b="1" kern="1200" dirty="0">
                          <a:solidFill>
                            <a:schemeClr val="dk1"/>
                          </a:solidFill>
                          <a:effectLst/>
                          <a:latin typeface="+mj-lt"/>
                          <a:ea typeface="+mn-ea"/>
                          <a:cs typeface="+mn-cs"/>
                        </a:rPr>
                        <a:t>22</a:t>
                      </a:r>
                      <a:r>
                        <a:rPr lang="mt-MT" sz="1600" b="1" kern="1200" dirty="0">
                          <a:solidFill>
                            <a:schemeClr val="dk1"/>
                          </a:solidFill>
                          <a:effectLst/>
                          <a:latin typeface="+mj-lt"/>
                          <a:ea typeface="+mn-ea"/>
                          <a:cs typeface="+mn-cs"/>
                        </a:rPr>
                        <a:t>at noon</a:t>
                      </a:r>
                    </a:p>
                  </a:txBody>
                  <a:tcPr marL="68580" marR="68580" marT="0" marB="0"/>
                </a:tc>
                <a:tc vMerge="1">
                  <a:txBody>
                    <a:bodyPr/>
                    <a:lstStyle/>
                    <a:p>
                      <a:endParaRPr lang="mt-MT"/>
                    </a:p>
                  </a:txBody>
                  <a:tcPr/>
                </a:tc>
                <a:tc>
                  <a:txBody>
                    <a:bodyPr/>
                    <a:lstStyle/>
                    <a:p>
                      <a:pPr marL="0" algn="ctr" defTabSz="914400" rtl="0" eaLnBrk="1" latinLnBrk="0" hangingPunct="1">
                        <a:spcBef>
                          <a:spcPts val="1200"/>
                        </a:spcBef>
                        <a:spcAft>
                          <a:spcPts val="0"/>
                        </a:spcAft>
                      </a:pPr>
                      <a:r>
                        <a:rPr lang="mt-MT" sz="1600" b="1" kern="1200" dirty="0">
                          <a:solidFill>
                            <a:schemeClr val="dk1"/>
                          </a:solidFill>
                          <a:effectLst/>
                          <a:latin typeface="+mj-lt"/>
                          <a:ea typeface="+mn-ea"/>
                          <a:cs typeface="+mn-cs"/>
                        </a:rPr>
                        <a:t>3</a:t>
                      </a:r>
                      <a:r>
                        <a:rPr lang="en-GB" sz="1600" b="1" kern="1200" dirty="0">
                          <a:solidFill>
                            <a:schemeClr val="dk1"/>
                          </a:solidFill>
                          <a:effectLst/>
                          <a:latin typeface="+mj-lt"/>
                          <a:ea typeface="+mn-ea"/>
                          <a:cs typeface="+mn-cs"/>
                        </a:rPr>
                        <a:t>1</a:t>
                      </a:r>
                      <a:r>
                        <a:rPr lang="mt-MT" sz="1600" b="1" kern="1200" dirty="0">
                          <a:solidFill>
                            <a:schemeClr val="dk1"/>
                          </a:solidFill>
                          <a:effectLst/>
                          <a:latin typeface="+mj-lt"/>
                          <a:ea typeface="+mn-ea"/>
                          <a:cs typeface="+mn-cs"/>
                        </a:rPr>
                        <a:t>.</a:t>
                      </a:r>
                      <a:r>
                        <a:rPr lang="en-GB" sz="1600" b="1" kern="1200" dirty="0">
                          <a:solidFill>
                            <a:schemeClr val="dk1"/>
                          </a:solidFill>
                          <a:effectLst/>
                          <a:latin typeface="+mj-lt"/>
                          <a:ea typeface="+mn-ea"/>
                          <a:cs typeface="+mn-cs"/>
                        </a:rPr>
                        <a:t>10</a:t>
                      </a:r>
                      <a:r>
                        <a:rPr lang="mt-MT" sz="1600" b="1" kern="1200" dirty="0">
                          <a:solidFill>
                            <a:schemeClr val="dk1"/>
                          </a:solidFill>
                          <a:effectLst/>
                          <a:latin typeface="+mj-lt"/>
                          <a:ea typeface="+mn-ea"/>
                          <a:cs typeface="+mn-cs"/>
                        </a:rPr>
                        <a:t>.</a:t>
                      </a:r>
                      <a:r>
                        <a:rPr lang="en-GB" sz="1600" b="1" kern="1200" dirty="0">
                          <a:solidFill>
                            <a:schemeClr val="dk1"/>
                          </a:solidFill>
                          <a:effectLst/>
                          <a:latin typeface="+mj-lt"/>
                          <a:ea typeface="+mn-ea"/>
                          <a:cs typeface="+mn-cs"/>
                        </a:rPr>
                        <a:t>22</a:t>
                      </a:r>
                      <a:r>
                        <a:rPr lang="mt-MT" sz="1600" b="1" kern="1200" dirty="0">
                          <a:solidFill>
                            <a:schemeClr val="dk1"/>
                          </a:solidFill>
                          <a:effectLst/>
                          <a:latin typeface="+mj-lt"/>
                          <a:ea typeface="+mn-ea"/>
                          <a:cs typeface="+mn-cs"/>
                        </a:rPr>
                        <a:t> </a:t>
                      </a:r>
                      <a:r>
                        <a:rPr lang="en-GB" sz="1600" b="1" kern="1200" dirty="0">
                          <a:solidFill>
                            <a:schemeClr val="dk1"/>
                          </a:solidFill>
                          <a:effectLst/>
                          <a:latin typeface="+mj-lt"/>
                          <a:ea typeface="+mn-ea"/>
                          <a:cs typeface="+mn-cs"/>
                        </a:rPr>
                        <a:t>a</a:t>
                      </a:r>
                      <a:r>
                        <a:rPr lang="mt-MT" sz="1600" b="1" kern="1200" dirty="0">
                          <a:solidFill>
                            <a:schemeClr val="dk1"/>
                          </a:solidFill>
                          <a:effectLst/>
                          <a:latin typeface="+mj-lt"/>
                          <a:ea typeface="+mn-ea"/>
                          <a:cs typeface="+mn-cs"/>
                        </a:rPr>
                        <a:t>t noon</a:t>
                      </a:r>
                    </a:p>
                  </a:txBody>
                  <a:tcPr marL="68580" marR="68580" marT="0" marB="0"/>
                </a:tc>
                <a:extLst>
                  <a:ext uri="{0D108BD9-81ED-4DB2-BD59-A6C34878D82A}">
                    <a16:rowId xmlns:a16="http://schemas.microsoft.com/office/drawing/2014/main" val="10002"/>
                  </a:ext>
                </a:extLst>
              </a:tr>
            </a:tbl>
          </a:graphicData>
        </a:graphic>
      </p:graphicFrame>
      <p:sp>
        <p:nvSpPr>
          <p:cNvPr id="12" name="Rectangle 11"/>
          <p:cNvSpPr/>
          <p:nvPr/>
        </p:nvSpPr>
        <p:spPr>
          <a:xfrm>
            <a:off x="1981200" y="2261772"/>
            <a:ext cx="8229600" cy="2031325"/>
          </a:xfrm>
          <a:prstGeom prst="rect">
            <a:avLst/>
          </a:prstGeom>
        </p:spPr>
        <p:txBody>
          <a:bodyPr wrap="square">
            <a:spAutoFit/>
          </a:bodyPr>
          <a:lstStyle/>
          <a:p>
            <a:pPr algn="just"/>
            <a:r>
              <a:rPr lang="mt-MT" dirty="0">
                <a:solidFill>
                  <a:schemeClr val="tx1">
                    <a:lumMod val="50000"/>
                    <a:lumOff val="50000"/>
                  </a:schemeClr>
                </a:solidFill>
                <a:latin typeface="+mj-lt"/>
              </a:rPr>
              <a:t>O</a:t>
            </a:r>
            <a:r>
              <a:rPr lang="en-US" dirty="0">
                <a:solidFill>
                  <a:schemeClr val="tx1">
                    <a:lumMod val="50000"/>
                    <a:lumOff val="50000"/>
                  </a:schemeClr>
                </a:solidFill>
                <a:latin typeface="+mj-lt"/>
              </a:rPr>
              <a:t>pen</a:t>
            </a:r>
            <a:r>
              <a:rPr lang="mt-MT" dirty="0">
                <a:solidFill>
                  <a:schemeClr val="tx1">
                    <a:lumMod val="50000"/>
                    <a:lumOff val="50000"/>
                  </a:schemeClr>
                </a:solidFill>
                <a:latin typeface="+mj-lt"/>
              </a:rPr>
              <a:t>ing</a:t>
            </a:r>
            <a:r>
              <a:rPr lang="en-US" dirty="0">
                <a:solidFill>
                  <a:schemeClr val="tx1">
                    <a:lumMod val="50000"/>
                    <a:lumOff val="50000"/>
                  </a:schemeClr>
                </a:solidFill>
                <a:latin typeface="+mj-lt"/>
              </a:rPr>
              <a:t> </a:t>
            </a:r>
            <a:r>
              <a:rPr lang="mt-MT" dirty="0">
                <a:solidFill>
                  <a:schemeClr val="tx1">
                    <a:lumMod val="50000"/>
                    <a:lumOff val="50000"/>
                  </a:schemeClr>
                </a:solidFill>
                <a:latin typeface="+mj-lt"/>
              </a:rPr>
              <a:t>of call </a:t>
            </a:r>
            <a:r>
              <a:rPr lang="en-US" dirty="0">
                <a:solidFill>
                  <a:schemeClr val="tx1">
                    <a:lumMod val="50000"/>
                    <a:lumOff val="50000"/>
                  </a:schemeClr>
                </a:solidFill>
                <a:latin typeface="+mj-lt"/>
              </a:rPr>
              <a:t>on </a:t>
            </a:r>
            <a:r>
              <a:rPr lang="mt-MT" b="1" dirty="0">
                <a:solidFill>
                  <a:schemeClr val="tx1">
                    <a:lumMod val="50000"/>
                    <a:lumOff val="50000"/>
                  </a:schemeClr>
                </a:solidFill>
                <a:latin typeface="+mj-lt"/>
              </a:rPr>
              <a:t>2</a:t>
            </a:r>
            <a:r>
              <a:rPr lang="en-GB" b="1" dirty="0">
                <a:solidFill>
                  <a:schemeClr val="tx1">
                    <a:lumMod val="50000"/>
                    <a:lumOff val="50000"/>
                  </a:schemeClr>
                </a:solidFill>
                <a:latin typeface="+mj-lt"/>
              </a:rPr>
              <a:t>2</a:t>
            </a:r>
            <a:r>
              <a:rPr lang="en-GB" b="1" baseline="30000" dirty="0">
                <a:solidFill>
                  <a:schemeClr val="tx1">
                    <a:lumMod val="50000"/>
                    <a:lumOff val="50000"/>
                  </a:schemeClr>
                </a:solidFill>
                <a:latin typeface="+mj-lt"/>
              </a:rPr>
              <a:t>nd</a:t>
            </a:r>
            <a:r>
              <a:rPr lang="en-GB" b="1" dirty="0">
                <a:solidFill>
                  <a:schemeClr val="tx1">
                    <a:lumMod val="50000"/>
                    <a:lumOff val="50000"/>
                  </a:schemeClr>
                </a:solidFill>
                <a:latin typeface="+mj-lt"/>
              </a:rPr>
              <a:t> June 2022</a:t>
            </a:r>
            <a:endParaRPr lang="mt-MT" b="1" dirty="0">
              <a:solidFill>
                <a:schemeClr val="tx1">
                  <a:lumMod val="50000"/>
                  <a:lumOff val="50000"/>
                </a:schemeClr>
              </a:solidFill>
              <a:latin typeface="+mj-lt"/>
            </a:endParaRPr>
          </a:p>
          <a:p>
            <a:pPr algn="just"/>
            <a:endParaRPr lang="mt-MT" b="1" dirty="0">
              <a:solidFill>
                <a:schemeClr val="tx1">
                  <a:lumMod val="50000"/>
                  <a:lumOff val="50000"/>
                </a:schemeClr>
              </a:solidFill>
              <a:latin typeface="+mj-lt"/>
            </a:endParaRPr>
          </a:p>
          <a:p>
            <a:pPr algn="just"/>
            <a:r>
              <a:rPr lang="mt-MT" dirty="0">
                <a:solidFill>
                  <a:schemeClr val="tx1">
                    <a:lumMod val="50000"/>
                    <a:lumOff val="50000"/>
                  </a:schemeClr>
                </a:solidFill>
                <a:latin typeface="+mj-lt"/>
              </a:rPr>
              <a:t>Closing through </a:t>
            </a:r>
            <a:r>
              <a:rPr lang="en-US" dirty="0">
                <a:solidFill>
                  <a:schemeClr val="tx1">
                    <a:lumMod val="50000"/>
                    <a:lumOff val="50000"/>
                  </a:schemeClr>
                </a:solidFill>
                <a:latin typeface="+mj-lt"/>
              </a:rPr>
              <a:t> </a:t>
            </a:r>
            <a:r>
              <a:rPr lang="mt-MT" dirty="0">
                <a:solidFill>
                  <a:schemeClr val="tx1">
                    <a:lumMod val="50000"/>
                    <a:lumOff val="50000"/>
                  </a:schemeClr>
                </a:solidFill>
                <a:latin typeface="+mj-lt"/>
              </a:rPr>
              <a:t>an </a:t>
            </a:r>
            <a:r>
              <a:rPr lang="en-US" b="1" dirty="0">
                <a:solidFill>
                  <a:schemeClr val="tx1">
                    <a:lumMod val="50000"/>
                    <a:lumOff val="50000"/>
                  </a:schemeClr>
                </a:solidFill>
                <a:latin typeface="+mj-lt"/>
              </a:rPr>
              <a:t>Open Block Calls Procedure</a:t>
            </a:r>
            <a:r>
              <a:rPr lang="mt-MT" dirty="0">
                <a:solidFill>
                  <a:schemeClr val="tx1">
                    <a:lumMod val="50000"/>
                    <a:lumOff val="50000"/>
                  </a:schemeClr>
                </a:solidFill>
                <a:latin typeface="+mj-lt"/>
              </a:rPr>
              <a:t>.</a:t>
            </a:r>
          </a:p>
          <a:p>
            <a:pPr algn="just"/>
            <a:endParaRPr lang="mt-MT" b="1" dirty="0">
              <a:solidFill>
                <a:schemeClr val="tx1">
                  <a:lumMod val="50000"/>
                  <a:lumOff val="50000"/>
                </a:schemeClr>
              </a:solidFill>
              <a:latin typeface="+mj-lt"/>
            </a:endParaRPr>
          </a:p>
          <a:p>
            <a:pPr algn="just"/>
            <a:r>
              <a:rPr lang="en-US" dirty="0">
                <a:solidFill>
                  <a:schemeClr val="tx1">
                    <a:lumMod val="50000"/>
                    <a:lumOff val="50000"/>
                  </a:schemeClr>
                </a:solidFill>
                <a:latin typeface="+mj-lt"/>
              </a:rPr>
              <a:t>The different time block periods are </a:t>
            </a:r>
            <a:r>
              <a:rPr lang="mt-MT" dirty="0">
                <a:solidFill>
                  <a:schemeClr val="tx1">
                    <a:lumMod val="50000"/>
                    <a:lumOff val="50000"/>
                  </a:schemeClr>
                </a:solidFill>
                <a:latin typeface="+mj-lt"/>
              </a:rPr>
              <a:t>subject to funds availibility. If funds are exhausted following a block period, the following block will not open and call will close.</a:t>
            </a:r>
          </a:p>
        </p:txBody>
      </p:sp>
      <p:cxnSp>
        <p:nvCxnSpPr>
          <p:cNvPr id="3" name="Straight Arrow Connector 2"/>
          <p:cNvCxnSpPr/>
          <p:nvPr/>
        </p:nvCxnSpPr>
        <p:spPr>
          <a:xfrm>
            <a:off x="4223792" y="5589240"/>
            <a:ext cx="720080"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a:off x="6240016" y="5589240"/>
            <a:ext cx="720080"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a:off x="8256240" y="5589240"/>
            <a:ext cx="720080"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528967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981200" y="706686"/>
            <a:ext cx="8229600" cy="1066130"/>
          </a:xfrm>
          <a:prstGeom prst="rect">
            <a:avLst/>
          </a:prstGeom>
        </p:spPr>
        <p:txBody>
          <a:bodyPr vert="horz" lIns="91440" tIns="45720" rIns="91440" bIns="45720" rtlCol="0" anchor="b">
            <a:noAutofit/>
          </a:bodyPr>
          <a:lst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a:lstStyle>
          <a:p>
            <a:r>
              <a:rPr lang="en-GB" sz="4300" b="1" i="1" dirty="0"/>
              <a:t>Measure </a:t>
            </a:r>
            <a:r>
              <a:rPr lang="mt-MT" sz="4300" b="1" i="1" dirty="0"/>
              <a:t>1</a:t>
            </a:r>
            <a:r>
              <a:rPr lang="en-GB" sz="4300" b="1" i="1" dirty="0"/>
              <a:t>: Restoration of Assets of Artistic and Cultural Value</a:t>
            </a:r>
            <a:endParaRPr lang="mt-MT" sz="4300" dirty="0"/>
          </a:p>
        </p:txBody>
      </p:sp>
      <p:graphicFrame>
        <p:nvGraphicFramePr>
          <p:cNvPr id="6" name="Table 5"/>
          <p:cNvGraphicFramePr>
            <a:graphicFrameLocks noGrp="1"/>
          </p:cNvGraphicFramePr>
          <p:nvPr/>
        </p:nvGraphicFramePr>
        <p:xfrm>
          <a:off x="2315580" y="1988841"/>
          <a:ext cx="7560840" cy="3966349"/>
        </p:xfrm>
        <a:graphic>
          <a:graphicData uri="http://schemas.openxmlformats.org/drawingml/2006/table">
            <a:tbl>
              <a:tblPr firstRow="1" firstCol="1" bandRow="1">
                <a:tableStyleId>{5C22544A-7EE6-4342-B048-85BDC9FD1C3A}</a:tableStyleId>
              </a:tblPr>
              <a:tblGrid>
                <a:gridCol w="481182">
                  <a:extLst>
                    <a:ext uri="{9D8B030D-6E8A-4147-A177-3AD203B41FA5}">
                      <a16:colId xmlns:a16="http://schemas.microsoft.com/office/drawing/2014/main" val="20000"/>
                    </a:ext>
                  </a:extLst>
                </a:gridCol>
                <a:gridCol w="5643733">
                  <a:extLst>
                    <a:ext uri="{9D8B030D-6E8A-4147-A177-3AD203B41FA5}">
                      <a16:colId xmlns:a16="http://schemas.microsoft.com/office/drawing/2014/main" val="20001"/>
                    </a:ext>
                  </a:extLst>
                </a:gridCol>
                <a:gridCol w="1435925">
                  <a:extLst>
                    <a:ext uri="{9D8B030D-6E8A-4147-A177-3AD203B41FA5}">
                      <a16:colId xmlns:a16="http://schemas.microsoft.com/office/drawing/2014/main" val="20002"/>
                    </a:ext>
                  </a:extLst>
                </a:gridCol>
              </a:tblGrid>
              <a:tr h="616051">
                <a:tc>
                  <a:txBody>
                    <a:bodyPr/>
                    <a:lstStyle/>
                    <a:p>
                      <a:pPr algn="ctr">
                        <a:spcAft>
                          <a:spcPts val="0"/>
                        </a:spcAft>
                      </a:pPr>
                      <a:r>
                        <a:rPr lang="mt-MT" sz="1400" dirty="0">
                          <a:effectLst/>
                          <a:latin typeface="+mj-lt"/>
                        </a:rPr>
                        <a:t> </a:t>
                      </a:r>
                      <a:endParaRPr lang="mt-MT" sz="1400" dirty="0">
                        <a:effectLst/>
                        <a:latin typeface="+mj-lt"/>
                        <a:ea typeface="MS Mincho"/>
                        <a:cs typeface="Times New Roman"/>
                      </a:endParaRPr>
                    </a:p>
                  </a:txBody>
                  <a:tcPr marL="68580" marR="68580" marT="0" marB="0"/>
                </a:tc>
                <a:tc>
                  <a:txBody>
                    <a:bodyPr/>
                    <a:lstStyle/>
                    <a:p>
                      <a:pPr algn="ctr">
                        <a:spcAft>
                          <a:spcPts val="0"/>
                        </a:spcAft>
                      </a:pPr>
                      <a:r>
                        <a:rPr lang="mt-MT" sz="1400" dirty="0">
                          <a:effectLst/>
                          <a:latin typeface="+mj-lt"/>
                        </a:rPr>
                        <a:t>SELECTION </a:t>
                      </a:r>
                      <a:r>
                        <a:rPr lang="en-US" sz="1400" dirty="0">
                          <a:effectLst/>
                          <a:latin typeface="+mj-lt"/>
                        </a:rPr>
                        <a:t>CRITERIA</a:t>
                      </a:r>
                      <a:endParaRPr lang="mt-MT" sz="1400" dirty="0">
                        <a:effectLst/>
                        <a:latin typeface="+mj-lt"/>
                        <a:ea typeface="MS Mincho"/>
                        <a:cs typeface="Times New Roman"/>
                      </a:endParaRPr>
                    </a:p>
                  </a:txBody>
                  <a:tcPr marL="68580" marR="68580" marT="0" marB="0"/>
                </a:tc>
                <a:tc>
                  <a:txBody>
                    <a:bodyPr/>
                    <a:lstStyle/>
                    <a:p>
                      <a:pPr algn="ctr">
                        <a:spcAft>
                          <a:spcPts val="0"/>
                        </a:spcAft>
                      </a:pPr>
                      <a:r>
                        <a:rPr lang="mt-MT" sz="1400" dirty="0">
                          <a:effectLst/>
                          <a:latin typeface="+mj-lt"/>
                        </a:rPr>
                        <a:t>Maximum </a:t>
                      </a:r>
                      <a:r>
                        <a:rPr lang="en-US" sz="1400" dirty="0">
                          <a:effectLst/>
                          <a:latin typeface="+mj-lt"/>
                        </a:rPr>
                        <a:t>POINTS</a:t>
                      </a:r>
                      <a:endParaRPr lang="mt-MT" sz="1400" dirty="0">
                        <a:effectLst/>
                        <a:latin typeface="+mj-lt"/>
                        <a:ea typeface="MS Mincho"/>
                        <a:cs typeface="Times New Roman"/>
                      </a:endParaRPr>
                    </a:p>
                  </a:txBody>
                  <a:tcPr marL="68580" marR="68580" marT="0" marB="0"/>
                </a:tc>
                <a:extLst>
                  <a:ext uri="{0D108BD9-81ED-4DB2-BD59-A6C34878D82A}">
                    <a16:rowId xmlns:a16="http://schemas.microsoft.com/office/drawing/2014/main" val="10000"/>
                  </a:ext>
                </a:extLst>
              </a:tr>
              <a:tr h="308026">
                <a:tc gridSpan="3">
                  <a:txBody>
                    <a:bodyPr/>
                    <a:lstStyle/>
                    <a:p>
                      <a:pPr algn="ctr">
                        <a:spcAft>
                          <a:spcPts val="0"/>
                        </a:spcAft>
                      </a:pPr>
                      <a:r>
                        <a:rPr lang="mt-MT" sz="1400" dirty="0">
                          <a:effectLst/>
                          <a:latin typeface="+mj-lt"/>
                        </a:rPr>
                        <a:t>1. Relevance to the objective of the measure (max. 2</a:t>
                      </a:r>
                      <a:r>
                        <a:rPr lang="en-GB" sz="1400" dirty="0">
                          <a:effectLst/>
                          <a:latin typeface="+mj-lt"/>
                        </a:rPr>
                        <a:t>0</a:t>
                      </a:r>
                      <a:r>
                        <a:rPr lang="mt-MT" sz="1400" dirty="0">
                          <a:effectLst/>
                          <a:latin typeface="+mj-lt"/>
                        </a:rPr>
                        <a:t> points)</a:t>
                      </a:r>
                      <a:endParaRPr lang="mt-MT" sz="1400" dirty="0">
                        <a:effectLst/>
                        <a:latin typeface="+mj-lt"/>
                        <a:ea typeface="MS Mincho"/>
                        <a:cs typeface="Times New Roman"/>
                      </a:endParaRPr>
                    </a:p>
                  </a:txBody>
                  <a:tcPr marL="68580" marR="68580" marT="0" marB="0"/>
                </a:tc>
                <a:tc hMerge="1">
                  <a:txBody>
                    <a:bodyPr/>
                    <a:lstStyle/>
                    <a:p>
                      <a:endParaRPr lang="mt-MT"/>
                    </a:p>
                  </a:txBody>
                  <a:tcPr/>
                </a:tc>
                <a:tc hMerge="1">
                  <a:txBody>
                    <a:bodyPr/>
                    <a:lstStyle/>
                    <a:p>
                      <a:endParaRPr lang="mt-MT"/>
                    </a:p>
                  </a:txBody>
                  <a:tcPr/>
                </a:tc>
                <a:extLst>
                  <a:ext uri="{0D108BD9-81ED-4DB2-BD59-A6C34878D82A}">
                    <a16:rowId xmlns:a16="http://schemas.microsoft.com/office/drawing/2014/main" val="10001"/>
                  </a:ext>
                </a:extLst>
              </a:tr>
              <a:tr h="1086526">
                <a:tc>
                  <a:txBody>
                    <a:bodyPr/>
                    <a:lstStyle/>
                    <a:p>
                      <a:pPr>
                        <a:spcAft>
                          <a:spcPts val="0"/>
                        </a:spcAft>
                      </a:pPr>
                      <a:r>
                        <a:rPr lang="en-US" sz="1400" dirty="0">
                          <a:effectLst/>
                          <a:latin typeface="+mj-lt"/>
                        </a:rPr>
                        <a:t>a</a:t>
                      </a:r>
                      <a:endParaRPr lang="mt-MT" sz="1400" dirty="0">
                        <a:effectLst/>
                        <a:latin typeface="+mj-lt"/>
                        <a:ea typeface="MS Mincho"/>
                        <a:cs typeface="Times New Roman"/>
                      </a:endParaRPr>
                    </a:p>
                  </a:txBody>
                  <a:tcPr marL="68580" marR="68580" marT="0" marB="0"/>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en-GB" sz="1400" b="1" kern="1200" dirty="0">
                          <a:solidFill>
                            <a:schemeClr val="dk1"/>
                          </a:solidFill>
                          <a:effectLst/>
                          <a:latin typeface="+mj-lt"/>
                          <a:ea typeface="+mn-ea"/>
                          <a:cs typeface="+mn-cs"/>
                        </a:rPr>
                        <a:t>Evidence of cultural and historical value of the site/asset in question</a:t>
                      </a:r>
                      <a:r>
                        <a:rPr lang="mt-MT" sz="1400" kern="1200" dirty="0">
                          <a:solidFill>
                            <a:schemeClr val="dk1"/>
                          </a:solidFill>
                          <a:effectLst/>
                          <a:latin typeface="+mj-lt"/>
                          <a:ea typeface="+mn-ea"/>
                          <a:cs typeface="+mn-cs"/>
                        </a:rPr>
                        <a:t>- </a:t>
                      </a:r>
                      <a:r>
                        <a:rPr lang="en-GB" sz="1400" i="1" kern="1200" dirty="0">
                          <a:solidFill>
                            <a:schemeClr val="dk1"/>
                          </a:solidFill>
                          <a:effectLst/>
                          <a:latin typeface="+mj-lt"/>
                          <a:ea typeface="+mn-ea"/>
                          <a:cs typeface="+mn-cs"/>
                        </a:rPr>
                        <a:t>Will the proposed interventions promote, augment the visibility, enhance the socio-cultural fabric and heritage value of the locality, area or </a:t>
                      </a:r>
                      <a:r>
                        <a:rPr lang="en-GB" sz="1400" i="1" kern="1200" dirty="0" err="1">
                          <a:solidFill>
                            <a:schemeClr val="dk1"/>
                          </a:solidFill>
                          <a:effectLst/>
                          <a:latin typeface="+mj-lt"/>
                          <a:ea typeface="+mn-ea"/>
                          <a:cs typeface="+mn-cs"/>
                        </a:rPr>
                        <a:t>Majjistral</a:t>
                      </a:r>
                      <a:r>
                        <a:rPr lang="en-GB" sz="1400" i="1" kern="1200" dirty="0">
                          <a:solidFill>
                            <a:schemeClr val="dk1"/>
                          </a:solidFill>
                          <a:effectLst/>
                          <a:latin typeface="+mj-lt"/>
                          <a:ea typeface="+mn-ea"/>
                          <a:cs typeface="+mn-cs"/>
                        </a:rPr>
                        <a:t> region?</a:t>
                      </a:r>
                    </a:p>
                    <a:p>
                      <a:pPr marL="0" marR="0" indent="0" algn="just" defTabSz="914400" rtl="0" eaLnBrk="1" fontAlgn="auto" latinLnBrk="0" hangingPunct="1">
                        <a:lnSpc>
                          <a:spcPct val="100000"/>
                        </a:lnSpc>
                        <a:spcBef>
                          <a:spcPts val="0"/>
                        </a:spcBef>
                        <a:spcAft>
                          <a:spcPts val="0"/>
                        </a:spcAft>
                        <a:buClrTx/>
                        <a:buSzTx/>
                        <a:buFontTx/>
                        <a:buNone/>
                        <a:tabLst/>
                        <a:defRPr/>
                      </a:pPr>
                      <a:endParaRPr lang="mt-MT" sz="1400" i="1" kern="1200" dirty="0">
                        <a:solidFill>
                          <a:schemeClr val="dk1"/>
                        </a:solidFill>
                        <a:effectLst/>
                        <a:latin typeface="+mj-lt"/>
                        <a:ea typeface="+mn-ea"/>
                        <a:cs typeface="+mn-cs"/>
                      </a:endParaRPr>
                    </a:p>
                  </a:txBody>
                  <a:tcPr marL="68580" marR="68580" marT="0" marB="0"/>
                </a:tc>
                <a:tc>
                  <a:txBody>
                    <a:bodyPr/>
                    <a:lstStyle/>
                    <a:p>
                      <a:pPr algn="ctr">
                        <a:spcAft>
                          <a:spcPts val="0"/>
                        </a:spcAft>
                      </a:pPr>
                      <a:r>
                        <a:rPr lang="en-GB" sz="1400" dirty="0">
                          <a:effectLst/>
                          <a:latin typeface="+mj-lt"/>
                        </a:rPr>
                        <a:t>5</a:t>
                      </a:r>
                      <a:r>
                        <a:rPr lang="mt-MT" sz="1400" dirty="0">
                          <a:effectLst/>
                          <a:latin typeface="+mj-lt"/>
                        </a:rPr>
                        <a:t> points</a:t>
                      </a:r>
                      <a:endParaRPr lang="mt-MT" sz="1400" dirty="0">
                        <a:effectLst/>
                        <a:latin typeface="+mj-lt"/>
                        <a:ea typeface="MS Mincho"/>
                        <a:cs typeface="Times New Roman"/>
                      </a:endParaRPr>
                    </a:p>
                  </a:txBody>
                  <a:tcPr marL="68580" marR="68580" marT="0" marB="0"/>
                </a:tc>
                <a:extLst>
                  <a:ext uri="{0D108BD9-81ED-4DB2-BD59-A6C34878D82A}">
                    <a16:rowId xmlns:a16="http://schemas.microsoft.com/office/drawing/2014/main" val="10002"/>
                  </a:ext>
                </a:extLst>
              </a:tr>
              <a:tr h="1086526">
                <a:tc>
                  <a:txBody>
                    <a:bodyPr/>
                    <a:lstStyle/>
                    <a:p>
                      <a:pPr>
                        <a:spcAft>
                          <a:spcPts val="0"/>
                        </a:spcAft>
                      </a:pPr>
                      <a:r>
                        <a:rPr lang="en-US" sz="1400" dirty="0">
                          <a:effectLst/>
                          <a:latin typeface="+mj-lt"/>
                        </a:rPr>
                        <a:t>b</a:t>
                      </a:r>
                      <a:endParaRPr lang="mt-MT" sz="1400" dirty="0">
                        <a:effectLst/>
                        <a:latin typeface="+mj-lt"/>
                        <a:ea typeface="MS Mincho"/>
                        <a:cs typeface="Times New Roman"/>
                      </a:endParaRPr>
                    </a:p>
                  </a:txBody>
                  <a:tcPr marL="68580" marR="68580" marT="0" marB="0"/>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en-GB" sz="1400" b="1" dirty="0">
                          <a:effectLst/>
                          <a:latin typeface="+mj-lt"/>
                        </a:rPr>
                        <a:t>Evidence of the tourism potential of the site/asset that is to be restored </a:t>
                      </a:r>
                      <a:r>
                        <a:rPr lang="mt-MT" sz="1400" dirty="0">
                          <a:effectLst/>
                          <a:latin typeface="+mj-lt"/>
                        </a:rPr>
                        <a:t>- </a:t>
                      </a:r>
                      <a:r>
                        <a:rPr lang="en-GB" sz="1400" i="1" kern="1200" dirty="0">
                          <a:solidFill>
                            <a:schemeClr val="dk1"/>
                          </a:solidFill>
                          <a:effectLst/>
                          <a:latin typeface="+mj-lt"/>
                          <a:ea typeface="+mn-ea"/>
                          <a:cs typeface="+mn-cs"/>
                        </a:rPr>
                        <a:t>Is the proposed project intended to attract tourists to the locality/area/region through the restoration, activities, events, experiences being funded?</a:t>
                      </a:r>
                    </a:p>
                    <a:p>
                      <a:pPr marL="0" marR="0" indent="0" algn="just" defTabSz="914400" rtl="0" eaLnBrk="1" fontAlgn="auto" latinLnBrk="0" hangingPunct="1">
                        <a:lnSpc>
                          <a:spcPct val="100000"/>
                        </a:lnSpc>
                        <a:spcBef>
                          <a:spcPts val="0"/>
                        </a:spcBef>
                        <a:spcAft>
                          <a:spcPts val="0"/>
                        </a:spcAft>
                        <a:buClrTx/>
                        <a:buSzTx/>
                        <a:buFontTx/>
                        <a:buNone/>
                        <a:tabLst/>
                        <a:defRPr/>
                      </a:pPr>
                      <a:endParaRPr lang="mt-MT" sz="1400" dirty="0">
                        <a:effectLst/>
                        <a:latin typeface="+mj-lt"/>
                        <a:ea typeface="MS Mincho"/>
                        <a:cs typeface="Times New Roman"/>
                      </a:endParaRPr>
                    </a:p>
                  </a:txBody>
                  <a:tcPr marL="68580" marR="68580" marT="0" marB="0"/>
                </a:tc>
                <a:tc>
                  <a:txBody>
                    <a:bodyPr/>
                    <a:lstStyle/>
                    <a:p>
                      <a:pPr algn="ctr">
                        <a:spcAft>
                          <a:spcPts val="0"/>
                        </a:spcAft>
                      </a:pPr>
                      <a:r>
                        <a:rPr lang="mt-MT" sz="1400">
                          <a:effectLst/>
                          <a:latin typeface="+mj-lt"/>
                        </a:rPr>
                        <a:t>5 points</a:t>
                      </a:r>
                      <a:endParaRPr lang="mt-MT" sz="1400">
                        <a:effectLst/>
                        <a:latin typeface="+mj-lt"/>
                        <a:ea typeface="MS Mincho"/>
                        <a:cs typeface="Times New Roman"/>
                      </a:endParaRPr>
                    </a:p>
                  </a:txBody>
                  <a:tcPr marL="68580" marR="68580" marT="0" marB="0"/>
                </a:tc>
                <a:extLst>
                  <a:ext uri="{0D108BD9-81ED-4DB2-BD59-A6C34878D82A}">
                    <a16:rowId xmlns:a16="http://schemas.microsoft.com/office/drawing/2014/main" val="10003"/>
                  </a:ext>
                </a:extLst>
              </a:tr>
              <a:tr h="869220">
                <a:tc>
                  <a:txBody>
                    <a:bodyPr/>
                    <a:lstStyle/>
                    <a:p>
                      <a:pPr>
                        <a:spcAft>
                          <a:spcPts val="0"/>
                        </a:spcAft>
                      </a:pPr>
                      <a:r>
                        <a:rPr lang="en-US" sz="1400" dirty="0">
                          <a:effectLst/>
                          <a:latin typeface="+mj-lt"/>
                        </a:rPr>
                        <a:t>C</a:t>
                      </a:r>
                      <a:endParaRPr lang="mt-MT" sz="1400" dirty="0">
                        <a:effectLst/>
                        <a:latin typeface="+mj-lt"/>
                        <a:ea typeface="MS Mincho"/>
                        <a:cs typeface="Times New Roman"/>
                      </a:endParaRPr>
                    </a:p>
                  </a:txBody>
                  <a:tcPr marL="68580" marR="68580" marT="0" marB="0"/>
                </a:tc>
                <a:tc>
                  <a:txBody>
                    <a:bodyPr/>
                    <a:lstStyle/>
                    <a:p>
                      <a:pPr algn="just">
                        <a:spcAft>
                          <a:spcPts val="0"/>
                        </a:spcAft>
                      </a:pPr>
                      <a:r>
                        <a:rPr lang="en-GB" sz="1400" b="1" dirty="0">
                          <a:effectLst/>
                          <a:latin typeface="+mj-lt"/>
                        </a:rPr>
                        <a:t>Evidence, through the project plan, of adequate information and promotion activity (also demonstrated through budget allocation) </a:t>
                      </a:r>
                      <a:r>
                        <a:rPr lang="mt-MT" sz="1400" dirty="0">
                          <a:effectLst/>
                          <a:latin typeface="+mj-lt"/>
                        </a:rPr>
                        <a:t>- </a:t>
                      </a:r>
                      <a:r>
                        <a:rPr lang="en-GB" sz="1400" i="1" dirty="0">
                          <a:effectLst/>
                          <a:latin typeface="+mj-lt"/>
                        </a:rPr>
                        <a:t>What activities are included in the investment project plan to provide adequate information and promotion?</a:t>
                      </a:r>
                      <a:endParaRPr lang="mt-MT" sz="1400" i="1" dirty="0">
                        <a:effectLst/>
                        <a:latin typeface="+mj-lt"/>
                        <a:ea typeface="MS Mincho"/>
                        <a:cs typeface="Times New Roman"/>
                      </a:endParaRPr>
                    </a:p>
                  </a:txBody>
                  <a:tcPr marL="68580" marR="68580" marT="0" marB="0"/>
                </a:tc>
                <a:tc>
                  <a:txBody>
                    <a:bodyPr/>
                    <a:lstStyle/>
                    <a:p>
                      <a:pPr algn="ctr">
                        <a:spcAft>
                          <a:spcPts val="0"/>
                        </a:spcAft>
                      </a:pPr>
                      <a:r>
                        <a:rPr lang="mt-MT" sz="1400" dirty="0">
                          <a:effectLst/>
                          <a:latin typeface="+mj-lt"/>
                        </a:rPr>
                        <a:t>10 points</a:t>
                      </a:r>
                      <a:endParaRPr lang="mt-MT" sz="1400" dirty="0">
                        <a:effectLst/>
                        <a:latin typeface="+mj-lt"/>
                        <a:ea typeface="MS Mincho"/>
                        <a:cs typeface="Times New Roman"/>
                      </a:endParaRPr>
                    </a:p>
                  </a:txBody>
                  <a:tcPr marL="68580" marR="68580" marT="0" marB="0"/>
                </a:tc>
                <a:extLst>
                  <a:ext uri="{0D108BD9-81ED-4DB2-BD59-A6C34878D82A}">
                    <a16:rowId xmlns:a16="http://schemas.microsoft.com/office/drawing/2014/main" val="10004"/>
                  </a:ext>
                </a:extLst>
              </a:tr>
            </a:tbl>
          </a:graphicData>
        </a:graphic>
      </p:graphicFrame>
      <p:sp>
        <p:nvSpPr>
          <p:cNvPr id="7" name="Rectangle 1"/>
          <p:cNvSpPr>
            <a:spLocks noChangeArrowheads="1"/>
          </p:cNvSpPr>
          <p:nvPr/>
        </p:nvSpPr>
        <p:spPr bwMode="auto">
          <a:xfrm>
            <a:off x="3260726" y="2991922"/>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fontAlgn="base">
              <a:spcBef>
                <a:spcPct val="0"/>
              </a:spcBef>
              <a:spcAft>
                <a:spcPct val="0"/>
              </a:spcAft>
            </a:pPr>
            <a:endParaRPr lang="mt-MT" altLang="mt-MT">
              <a:latin typeface="Arial" pitchFamily="34" charset="0"/>
              <a:cs typeface="Arial" pitchFamily="34" charset="0"/>
            </a:endParaRPr>
          </a:p>
        </p:txBody>
      </p:sp>
    </p:spTree>
    <p:extLst>
      <p:ext uri="{BB962C8B-B14F-4D97-AF65-F5344CB8AC3E}">
        <p14:creationId xmlns:p14="http://schemas.microsoft.com/office/powerpoint/2010/main" val="26272152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981200" y="706686"/>
            <a:ext cx="8229600" cy="1066130"/>
          </a:xfrm>
          <a:prstGeom prst="rect">
            <a:avLst/>
          </a:prstGeom>
        </p:spPr>
        <p:txBody>
          <a:bodyPr vert="horz" lIns="91440" tIns="45720" rIns="91440" bIns="45720" rtlCol="0" anchor="b">
            <a:noAutofit/>
          </a:bodyPr>
          <a:lst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a:lstStyle>
          <a:p>
            <a:r>
              <a:rPr lang="en-GB" sz="4300" b="1" i="1" dirty="0"/>
              <a:t>Measure </a:t>
            </a:r>
            <a:r>
              <a:rPr lang="mt-MT" sz="4300" b="1" i="1" dirty="0"/>
              <a:t>1</a:t>
            </a:r>
            <a:r>
              <a:rPr lang="en-GB" sz="4300" b="1" i="1" dirty="0"/>
              <a:t>: Restoration of Assets of Artistic and Cultural Value</a:t>
            </a:r>
            <a:endParaRPr lang="mt-MT" sz="4300" dirty="0"/>
          </a:p>
        </p:txBody>
      </p:sp>
      <p:sp>
        <p:nvSpPr>
          <p:cNvPr id="6" name="Rectangle 1"/>
          <p:cNvSpPr>
            <a:spLocks noChangeArrowheads="1"/>
          </p:cNvSpPr>
          <p:nvPr/>
        </p:nvSpPr>
        <p:spPr bwMode="auto">
          <a:xfrm>
            <a:off x="3260726" y="2259699"/>
            <a:ext cx="184731"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fontAlgn="base">
              <a:spcBef>
                <a:spcPct val="0"/>
              </a:spcBef>
              <a:spcAft>
                <a:spcPct val="0"/>
              </a:spcAft>
            </a:pPr>
            <a:br>
              <a:rPr lang="mt-MT" altLang="mt-MT">
                <a:latin typeface="Arial" pitchFamily="34" charset="0"/>
                <a:cs typeface="Arial" pitchFamily="34" charset="0"/>
              </a:rPr>
            </a:br>
            <a:endParaRPr lang="mt-MT" altLang="mt-MT">
              <a:latin typeface="Arial" pitchFamily="34" charset="0"/>
              <a:cs typeface="Arial" pitchFamily="34" charset="0"/>
            </a:endParaRPr>
          </a:p>
        </p:txBody>
      </p:sp>
      <p:graphicFrame>
        <p:nvGraphicFramePr>
          <p:cNvPr id="9" name="Table 8"/>
          <p:cNvGraphicFramePr>
            <a:graphicFrameLocks noGrp="1"/>
          </p:cNvGraphicFramePr>
          <p:nvPr/>
        </p:nvGraphicFramePr>
        <p:xfrm>
          <a:off x="2351586" y="2060856"/>
          <a:ext cx="7560839" cy="4397179"/>
        </p:xfrm>
        <a:graphic>
          <a:graphicData uri="http://schemas.openxmlformats.org/drawingml/2006/table">
            <a:tbl>
              <a:tblPr firstRow="1" firstCol="1" bandRow="1">
                <a:tableStyleId>{5C22544A-7EE6-4342-B048-85BDC9FD1C3A}</a:tableStyleId>
              </a:tblPr>
              <a:tblGrid>
                <a:gridCol w="481182">
                  <a:extLst>
                    <a:ext uri="{9D8B030D-6E8A-4147-A177-3AD203B41FA5}">
                      <a16:colId xmlns:a16="http://schemas.microsoft.com/office/drawing/2014/main" val="20000"/>
                    </a:ext>
                  </a:extLst>
                </a:gridCol>
                <a:gridCol w="5643732">
                  <a:extLst>
                    <a:ext uri="{9D8B030D-6E8A-4147-A177-3AD203B41FA5}">
                      <a16:colId xmlns:a16="http://schemas.microsoft.com/office/drawing/2014/main" val="20001"/>
                    </a:ext>
                  </a:extLst>
                </a:gridCol>
                <a:gridCol w="1435925">
                  <a:extLst>
                    <a:ext uri="{9D8B030D-6E8A-4147-A177-3AD203B41FA5}">
                      <a16:colId xmlns:a16="http://schemas.microsoft.com/office/drawing/2014/main" val="20002"/>
                    </a:ext>
                  </a:extLst>
                </a:gridCol>
              </a:tblGrid>
              <a:tr h="628189">
                <a:tc>
                  <a:txBody>
                    <a:bodyPr/>
                    <a:lstStyle/>
                    <a:p>
                      <a:pPr algn="ctr">
                        <a:spcAft>
                          <a:spcPts val="0"/>
                        </a:spcAft>
                      </a:pPr>
                      <a:r>
                        <a:rPr lang="mt-MT" sz="1400" dirty="0">
                          <a:effectLst/>
                          <a:latin typeface="+mj-lt"/>
                        </a:rPr>
                        <a:t> </a:t>
                      </a:r>
                      <a:endParaRPr lang="mt-MT" sz="1400" dirty="0">
                        <a:effectLst/>
                        <a:latin typeface="+mj-lt"/>
                        <a:ea typeface="MS Mincho"/>
                        <a:cs typeface="Times New Roman"/>
                      </a:endParaRPr>
                    </a:p>
                  </a:txBody>
                  <a:tcPr marL="68580" marR="68580" marT="0" marB="0"/>
                </a:tc>
                <a:tc>
                  <a:txBody>
                    <a:bodyPr/>
                    <a:lstStyle/>
                    <a:p>
                      <a:pPr algn="ctr">
                        <a:spcAft>
                          <a:spcPts val="0"/>
                        </a:spcAft>
                      </a:pPr>
                      <a:r>
                        <a:rPr lang="mt-MT" sz="1400" dirty="0">
                          <a:effectLst/>
                          <a:latin typeface="+mj-lt"/>
                        </a:rPr>
                        <a:t>SELECTION </a:t>
                      </a:r>
                      <a:r>
                        <a:rPr lang="en-US" sz="1400" dirty="0">
                          <a:effectLst/>
                          <a:latin typeface="+mj-lt"/>
                        </a:rPr>
                        <a:t>CRITERIA</a:t>
                      </a:r>
                      <a:endParaRPr lang="mt-MT" sz="1400" dirty="0">
                        <a:effectLst/>
                        <a:latin typeface="+mj-lt"/>
                        <a:ea typeface="MS Mincho"/>
                        <a:cs typeface="Times New Roman"/>
                      </a:endParaRPr>
                    </a:p>
                  </a:txBody>
                  <a:tcPr marL="68580" marR="68580" marT="0" marB="0"/>
                </a:tc>
                <a:tc>
                  <a:txBody>
                    <a:bodyPr/>
                    <a:lstStyle/>
                    <a:p>
                      <a:pPr algn="ctr">
                        <a:spcAft>
                          <a:spcPts val="0"/>
                        </a:spcAft>
                      </a:pPr>
                      <a:r>
                        <a:rPr lang="mt-MT" sz="1400" dirty="0">
                          <a:effectLst/>
                          <a:latin typeface="+mj-lt"/>
                        </a:rPr>
                        <a:t>Maximum </a:t>
                      </a:r>
                      <a:r>
                        <a:rPr lang="en-US" sz="1400" dirty="0">
                          <a:effectLst/>
                          <a:latin typeface="+mj-lt"/>
                        </a:rPr>
                        <a:t>POINTS</a:t>
                      </a:r>
                      <a:endParaRPr lang="mt-MT" sz="1400" dirty="0">
                        <a:effectLst/>
                        <a:latin typeface="+mj-lt"/>
                        <a:ea typeface="MS Mincho"/>
                        <a:cs typeface="Times New Roman"/>
                      </a:endParaRPr>
                    </a:p>
                  </a:txBody>
                  <a:tcPr marL="68580" marR="68580" marT="0" marB="0"/>
                </a:tc>
                <a:extLst>
                  <a:ext uri="{0D108BD9-81ED-4DB2-BD59-A6C34878D82A}">
                    <a16:rowId xmlns:a16="http://schemas.microsoft.com/office/drawing/2014/main" val="10000"/>
                  </a:ext>
                </a:extLst>
              </a:tr>
              <a:tr h="314096">
                <a:tc gridSpan="3">
                  <a:txBody>
                    <a:bodyPr/>
                    <a:lstStyle/>
                    <a:p>
                      <a:pPr algn="ctr">
                        <a:spcAft>
                          <a:spcPts val="0"/>
                        </a:spcAft>
                      </a:pPr>
                      <a:r>
                        <a:rPr lang="en-US" sz="1400" dirty="0">
                          <a:effectLst/>
                          <a:latin typeface="+mj-lt"/>
                        </a:rPr>
                        <a:t>2. Link to the territory (max. 20 points)</a:t>
                      </a:r>
                      <a:endParaRPr lang="mt-MT" sz="1400" dirty="0">
                        <a:effectLst/>
                        <a:latin typeface="+mj-lt"/>
                        <a:ea typeface="MS Mincho"/>
                        <a:cs typeface="Times New Roman"/>
                      </a:endParaRPr>
                    </a:p>
                  </a:txBody>
                  <a:tcPr marL="68580" marR="68580" marT="0" marB="0"/>
                </a:tc>
                <a:tc hMerge="1">
                  <a:txBody>
                    <a:bodyPr/>
                    <a:lstStyle/>
                    <a:p>
                      <a:endParaRPr lang="mt-MT"/>
                    </a:p>
                  </a:txBody>
                  <a:tcPr/>
                </a:tc>
                <a:tc hMerge="1">
                  <a:txBody>
                    <a:bodyPr/>
                    <a:lstStyle/>
                    <a:p>
                      <a:endParaRPr lang="mt-MT"/>
                    </a:p>
                  </a:txBody>
                  <a:tcPr/>
                </a:tc>
                <a:extLst>
                  <a:ext uri="{0D108BD9-81ED-4DB2-BD59-A6C34878D82A}">
                    <a16:rowId xmlns:a16="http://schemas.microsoft.com/office/drawing/2014/main" val="10001"/>
                  </a:ext>
                </a:extLst>
              </a:tr>
              <a:tr h="886348">
                <a:tc>
                  <a:txBody>
                    <a:bodyPr/>
                    <a:lstStyle/>
                    <a:p>
                      <a:pPr>
                        <a:spcAft>
                          <a:spcPts val="0"/>
                        </a:spcAft>
                      </a:pPr>
                      <a:r>
                        <a:rPr lang="en-US" sz="1400" dirty="0">
                          <a:effectLst/>
                          <a:latin typeface="+mj-lt"/>
                        </a:rPr>
                        <a:t>a</a:t>
                      </a:r>
                      <a:endParaRPr lang="mt-MT" sz="1400" dirty="0">
                        <a:effectLst/>
                        <a:latin typeface="+mj-lt"/>
                        <a:ea typeface="MS Mincho"/>
                        <a:cs typeface="Times New Roman"/>
                      </a:endParaRPr>
                    </a:p>
                  </a:txBody>
                  <a:tcPr marL="68580" marR="68580" marT="0" marB="0"/>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en-GB" sz="1400" b="1" kern="1200" dirty="0">
                          <a:solidFill>
                            <a:schemeClr val="dk1"/>
                          </a:solidFill>
                          <a:effectLst/>
                          <a:latin typeface="+mj-lt"/>
                          <a:ea typeface="+mn-ea"/>
                          <a:cs typeface="+mn-cs"/>
                        </a:rPr>
                        <a:t>Evidence that the site/asset to be restored has a historical link to the area </a:t>
                      </a:r>
                      <a:r>
                        <a:rPr lang="mt-MT" sz="1400" kern="1200" dirty="0">
                          <a:solidFill>
                            <a:schemeClr val="dk1"/>
                          </a:solidFill>
                          <a:effectLst/>
                          <a:latin typeface="+mj-lt"/>
                          <a:ea typeface="+mn-ea"/>
                          <a:cs typeface="+mn-cs"/>
                        </a:rPr>
                        <a:t>- </a:t>
                      </a:r>
                      <a:r>
                        <a:rPr lang="en-GB" sz="1400" i="1" kern="1200" dirty="0">
                          <a:solidFill>
                            <a:schemeClr val="dk1"/>
                          </a:solidFill>
                          <a:effectLst/>
                          <a:latin typeface="+mj-lt"/>
                          <a:ea typeface="+mn-ea"/>
                          <a:cs typeface="+mn-cs"/>
                        </a:rPr>
                        <a:t>How does the project link the historical development of the site or asset to be restored with that of the area?</a:t>
                      </a:r>
                    </a:p>
                    <a:p>
                      <a:pPr marL="0" marR="0" indent="0" algn="just" defTabSz="914400" rtl="0" eaLnBrk="1" fontAlgn="auto" latinLnBrk="0" hangingPunct="1">
                        <a:lnSpc>
                          <a:spcPct val="100000"/>
                        </a:lnSpc>
                        <a:spcBef>
                          <a:spcPts val="0"/>
                        </a:spcBef>
                        <a:spcAft>
                          <a:spcPts val="0"/>
                        </a:spcAft>
                        <a:buClrTx/>
                        <a:buSzTx/>
                        <a:buFontTx/>
                        <a:buNone/>
                        <a:tabLst/>
                        <a:defRPr/>
                      </a:pPr>
                      <a:endParaRPr lang="mt-MT" sz="1400" i="1" kern="1200" dirty="0">
                        <a:solidFill>
                          <a:schemeClr val="dk1"/>
                        </a:solidFill>
                        <a:effectLst/>
                        <a:latin typeface="+mj-lt"/>
                        <a:ea typeface="+mn-ea"/>
                        <a:cs typeface="+mn-cs"/>
                      </a:endParaRPr>
                    </a:p>
                  </a:txBody>
                  <a:tcPr marL="68580" marR="68580" marT="0" marB="0"/>
                </a:tc>
                <a:tc>
                  <a:txBody>
                    <a:bodyPr/>
                    <a:lstStyle/>
                    <a:p>
                      <a:pPr algn="ctr">
                        <a:spcAft>
                          <a:spcPts val="0"/>
                        </a:spcAft>
                      </a:pPr>
                      <a:r>
                        <a:rPr lang="en-GB" sz="1400" dirty="0">
                          <a:effectLst/>
                          <a:latin typeface="+mj-lt"/>
                        </a:rPr>
                        <a:t>10</a:t>
                      </a:r>
                      <a:r>
                        <a:rPr lang="mt-MT" sz="1400" dirty="0">
                          <a:effectLst/>
                          <a:latin typeface="+mj-lt"/>
                        </a:rPr>
                        <a:t> points</a:t>
                      </a:r>
                      <a:endParaRPr lang="mt-MT" sz="1400" dirty="0">
                        <a:effectLst/>
                        <a:latin typeface="+mj-lt"/>
                        <a:ea typeface="MS Mincho"/>
                        <a:cs typeface="Times New Roman"/>
                      </a:endParaRPr>
                    </a:p>
                  </a:txBody>
                  <a:tcPr marL="68580" marR="68580" marT="0" marB="0"/>
                </a:tc>
                <a:extLst>
                  <a:ext uri="{0D108BD9-81ED-4DB2-BD59-A6C34878D82A}">
                    <a16:rowId xmlns:a16="http://schemas.microsoft.com/office/drawing/2014/main" val="10002"/>
                  </a:ext>
                </a:extLst>
              </a:tr>
              <a:tr h="942285">
                <a:tc>
                  <a:txBody>
                    <a:bodyPr/>
                    <a:lstStyle/>
                    <a:p>
                      <a:pPr>
                        <a:spcAft>
                          <a:spcPts val="0"/>
                        </a:spcAft>
                      </a:pPr>
                      <a:r>
                        <a:rPr lang="en-US" sz="1400">
                          <a:effectLst/>
                          <a:latin typeface="+mj-lt"/>
                        </a:rPr>
                        <a:t>b</a:t>
                      </a:r>
                      <a:endParaRPr lang="mt-MT" sz="1400">
                        <a:effectLst/>
                        <a:latin typeface="+mj-lt"/>
                        <a:ea typeface="MS Mincho"/>
                        <a:cs typeface="Times New Roman"/>
                      </a:endParaRPr>
                    </a:p>
                  </a:txBody>
                  <a:tcPr marL="68580" marR="68580" marT="0" marB="0"/>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en-GB" sz="1400" b="1" dirty="0">
                          <a:effectLst/>
                          <a:latin typeface="+mj-lt"/>
                        </a:rPr>
                        <a:t>Evidence that the site/asset to be restored is linked to other sites/assets of cultural and historical value in the same area </a:t>
                      </a:r>
                      <a:r>
                        <a:rPr lang="mt-MT" sz="1400" dirty="0">
                          <a:effectLst/>
                          <a:latin typeface="+mj-lt"/>
                        </a:rPr>
                        <a:t>- </a:t>
                      </a:r>
                      <a:r>
                        <a:rPr lang="en-GB" sz="1400" i="1" kern="1200" dirty="0">
                          <a:solidFill>
                            <a:schemeClr val="dk1"/>
                          </a:solidFill>
                          <a:effectLst/>
                          <a:latin typeface="+mj-lt"/>
                          <a:ea typeface="+mn-ea"/>
                          <a:cs typeface="+mn-cs"/>
                        </a:rPr>
                        <a:t>What link is there between the site or asset to be restored and other sites or assets of cultural and historical value in the same area?</a:t>
                      </a:r>
                    </a:p>
                    <a:p>
                      <a:pPr marL="0" marR="0" indent="0" algn="just" defTabSz="914400" rtl="0" eaLnBrk="1" fontAlgn="auto" latinLnBrk="0" hangingPunct="1">
                        <a:lnSpc>
                          <a:spcPct val="100000"/>
                        </a:lnSpc>
                        <a:spcBef>
                          <a:spcPts val="0"/>
                        </a:spcBef>
                        <a:spcAft>
                          <a:spcPts val="0"/>
                        </a:spcAft>
                        <a:buClrTx/>
                        <a:buSzTx/>
                        <a:buFontTx/>
                        <a:buNone/>
                        <a:tabLst/>
                        <a:defRPr/>
                      </a:pPr>
                      <a:endParaRPr lang="mt-MT" sz="1400" dirty="0">
                        <a:effectLst/>
                        <a:latin typeface="+mj-lt"/>
                        <a:ea typeface="MS Mincho"/>
                        <a:cs typeface="Times New Roman"/>
                      </a:endParaRPr>
                    </a:p>
                  </a:txBody>
                  <a:tcPr marL="68580" marR="68580" marT="0" marB="0"/>
                </a:tc>
                <a:tc>
                  <a:txBody>
                    <a:bodyPr/>
                    <a:lstStyle/>
                    <a:p>
                      <a:pPr algn="ctr">
                        <a:spcAft>
                          <a:spcPts val="0"/>
                        </a:spcAft>
                      </a:pPr>
                      <a:r>
                        <a:rPr lang="mt-MT" sz="1400" dirty="0">
                          <a:effectLst/>
                          <a:latin typeface="+mj-lt"/>
                        </a:rPr>
                        <a:t>5 points</a:t>
                      </a:r>
                      <a:endParaRPr lang="mt-MT" sz="1400" dirty="0">
                        <a:effectLst/>
                        <a:latin typeface="+mj-lt"/>
                        <a:ea typeface="MS Mincho"/>
                        <a:cs typeface="Times New Roman"/>
                      </a:endParaRPr>
                    </a:p>
                  </a:txBody>
                  <a:tcPr marL="68580" marR="68580" marT="0" marB="0"/>
                </a:tc>
                <a:extLst>
                  <a:ext uri="{0D108BD9-81ED-4DB2-BD59-A6C34878D82A}">
                    <a16:rowId xmlns:a16="http://schemas.microsoft.com/office/drawing/2014/main" val="10003"/>
                  </a:ext>
                </a:extLst>
              </a:tr>
              <a:tr h="1107934">
                <a:tc>
                  <a:txBody>
                    <a:bodyPr/>
                    <a:lstStyle/>
                    <a:p>
                      <a:pPr>
                        <a:spcAft>
                          <a:spcPts val="0"/>
                        </a:spcAft>
                      </a:pPr>
                      <a:r>
                        <a:rPr lang="en-US" sz="1400" dirty="0">
                          <a:effectLst/>
                          <a:latin typeface="+mj-lt"/>
                        </a:rPr>
                        <a:t>c</a:t>
                      </a:r>
                      <a:endParaRPr lang="mt-MT" sz="1400" dirty="0">
                        <a:effectLst/>
                        <a:latin typeface="+mj-lt"/>
                        <a:ea typeface="MS Mincho"/>
                        <a:cs typeface="Times New Roman"/>
                      </a:endParaRPr>
                    </a:p>
                  </a:txBody>
                  <a:tcPr marL="68580" marR="68580" marT="0" marB="0"/>
                </a:tc>
                <a:tc>
                  <a:txBody>
                    <a:bodyPr/>
                    <a:lstStyle/>
                    <a:p>
                      <a:pPr algn="just">
                        <a:spcAft>
                          <a:spcPts val="0"/>
                        </a:spcAft>
                      </a:pPr>
                      <a:r>
                        <a:rPr lang="en-GB" sz="1400" b="1" dirty="0">
                          <a:effectLst/>
                          <a:latin typeface="+mj-lt"/>
                        </a:rPr>
                        <a:t>Evidence that the site/asset to be restored is linked to other sites/assets of touristic value in the same area </a:t>
                      </a:r>
                      <a:r>
                        <a:rPr lang="mt-MT" sz="1400" dirty="0">
                          <a:effectLst/>
                          <a:latin typeface="+mj-lt"/>
                        </a:rPr>
                        <a:t>- </a:t>
                      </a:r>
                      <a:r>
                        <a:rPr lang="en-GB" sz="1400" i="1" dirty="0">
                          <a:effectLst/>
                          <a:latin typeface="+mj-lt"/>
                        </a:rPr>
                        <a:t>What link is there between the site or asset to be restored and other sites or assets of touristic value in the same area?</a:t>
                      </a:r>
                      <a:endParaRPr lang="mt-MT" sz="1400" i="1" dirty="0">
                        <a:effectLst/>
                        <a:latin typeface="+mj-lt"/>
                        <a:ea typeface="MS Mincho"/>
                        <a:cs typeface="Times New Roman"/>
                      </a:endParaRPr>
                    </a:p>
                  </a:txBody>
                  <a:tcPr marL="68580" marR="68580" marT="0" marB="0"/>
                </a:tc>
                <a:tc>
                  <a:txBody>
                    <a:bodyPr/>
                    <a:lstStyle/>
                    <a:p>
                      <a:pPr algn="ctr">
                        <a:spcAft>
                          <a:spcPts val="0"/>
                        </a:spcAft>
                      </a:pPr>
                      <a:r>
                        <a:rPr lang="mt-MT" sz="1400" dirty="0">
                          <a:effectLst/>
                          <a:latin typeface="+mj-lt"/>
                        </a:rPr>
                        <a:t>5 points</a:t>
                      </a:r>
                      <a:endParaRPr lang="mt-MT" sz="1400" dirty="0">
                        <a:effectLst/>
                        <a:latin typeface="+mj-lt"/>
                        <a:ea typeface="MS Mincho"/>
                        <a:cs typeface="Times New Roman"/>
                      </a:endParaRPr>
                    </a:p>
                  </a:txBody>
                  <a:tcPr marL="68580" marR="68580" marT="0" marB="0"/>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18462836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981200" y="706686"/>
            <a:ext cx="8229600" cy="1066130"/>
          </a:xfrm>
          <a:prstGeom prst="rect">
            <a:avLst/>
          </a:prstGeom>
        </p:spPr>
        <p:txBody>
          <a:bodyPr vert="horz" lIns="91440" tIns="45720" rIns="91440" bIns="45720" rtlCol="0" anchor="b">
            <a:noAutofit/>
          </a:bodyPr>
          <a:lst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a:lstStyle>
          <a:p>
            <a:r>
              <a:rPr lang="en-GB" sz="4300" b="1" i="1" dirty="0"/>
              <a:t>Measure </a:t>
            </a:r>
            <a:r>
              <a:rPr lang="mt-MT" sz="4300" b="1" i="1" dirty="0"/>
              <a:t>1</a:t>
            </a:r>
            <a:r>
              <a:rPr lang="en-GB" sz="4300" b="1" i="1" dirty="0"/>
              <a:t>: Restoration of Assets of Artistic and Cultural Value</a:t>
            </a:r>
            <a:endParaRPr lang="mt-MT" sz="4300" dirty="0"/>
          </a:p>
        </p:txBody>
      </p:sp>
      <p:graphicFrame>
        <p:nvGraphicFramePr>
          <p:cNvPr id="5" name="Table 4"/>
          <p:cNvGraphicFramePr>
            <a:graphicFrameLocks noGrp="1"/>
          </p:cNvGraphicFramePr>
          <p:nvPr/>
        </p:nvGraphicFramePr>
        <p:xfrm>
          <a:off x="2351585" y="2060848"/>
          <a:ext cx="7560840" cy="4008472"/>
        </p:xfrm>
        <a:graphic>
          <a:graphicData uri="http://schemas.openxmlformats.org/drawingml/2006/table">
            <a:tbl>
              <a:tblPr firstRow="1" firstCol="1" bandRow="1">
                <a:tableStyleId>{5C22544A-7EE6-4342-B048-85BDC9FD1C3A}</a:tableStyleId>
              </a:tblPr>
              <a:tblGrid>
                <a:gridCol w="481182">
                  <a:extLst>
                    <a:ext uri="{9D8B030D-6E8A-4147-A177-3AD203B41FA5}">
                      <a16:colId xmlns:a16="http://schemas.microsoft.com/office/drawing/2014/main" val="20000"/>
                    </a:ext>
                  </a:extLst>
                </a:gridCol>
                <a:gridCol w="5643733">
                  <a:extLst>
                    <a:ext uri="{9D8B030D-6E8A-4147-A177-3AD203B41FA5}">
                      <a16:colId xmlns:a16="http://schemas.microsoft.com/office/drawing/2014/main" val="20001"/>
                    </a:ext>
                  </a:extLst>
                </a:gridCol>
                <a:gridCol w="1435925">
                  <a:extLst>
                    <a:ext uri="{9D8B030D-6E8A-4147-A177-3AD203B41FA5}">
                      <a16:colId xmlns:a16="http://schemas.microsoft.com/office/drawing/2014/main" val="20002"/>
                    </a:ext>
                  </a:extLst>
                </a:gridCol>
              </a:tblGrid>
              <a:tr h="633015">
                <a:tc>
                  <a:txBody>
                    <a:bodyPr/>
                    <a:lstStyle/>
                    <a:p>
                      <a:pPr algn="ctr">
                        <a:spcAft>
                          <a:spcPts val="0"/>
                        </a:spcAft>
                      </a:pPr>
                      <a:r>
                        <a:rPr lang="mt-MT" sz="1400" dirty="0">
                          <a:effectLst/>
                          <a:latin typeface="+mj-lt"/>
                        </a:rPr>
                        <a:t> </a:t>
                      </a:r>
                      <a:endParaRPr lang="mt-MT" sz="1400" dirty="0">
                        <a:effectLst/>
                        <a:latin typeface="+mj-lt"/>
                        <a:ea typeface="MS Mincho"/>
                        <a:cs typeface="Times New Roman"/>
                      </a:endParaRPr>
                    </a:p>
                  </a:txBody>
                  <a:tcPr marL="68580" marR="68580" marT="0" marB="0"/>
                </a:tc>
                <a:tc>
                  <a:txBody>
                    <a:bodyPr/>
                    <a:lstStyle/>
                    <a:p>
                      <a:pPr algn="ctr">
                        <a:spcAft>
                          <a:spcPts val="0"/>
                        </a:spcAft>
                      </a:pPr>
                      <a:r>
                        <a:rPr lang="mt-MT" sz="1400" dirty="0">
                          <a:effectLst/>
                          <a:latin typeface="+mj-lt"/>
                        </a:rPr>
                        <a:t>SELECTION </a:t>
                      </a:r>
                      <a:r>
                        <a:rPr lang="en-US" sz="1400" dirty="0">
                          <a:effectLst/>
                          <a:latin typeface="+mj-lt"/>
                        </a:rPr>
                        <a:t>CRITERIA</a:t>
                      </a:r>
                      <a:endParaRPr lang="mt-MT" sz="1400" dirty="0">
                        <a:effectLst/>
                        <a:latin typeface="+mj-lt"/>
                        <a:ea typeface="MS Mincho"/>
                        <a:cs typeface="Times New Roman"/>
                      </a:endParaRPr>
                    </a:p>
                  </a:txBody>
                  <a:tcPr marL="68580" marR="68580" marT="0" marB="0"/>
                </a:tc>
                <a:tc>
                  <a:txBody>
                    <a:bodyPr/>
                    <a:lstStyle/>
                    <a:p>
                      <a:pPr algn="ctr">
                        <a:spcAft>
                          <a:spcPts val="0"/>
                        </a:spcAft>
                      </a:pPr>
                      <a:r>
                        <a:rPr lang="mt-MT" sz="1400" dirty="0">
                          <a:effectLst/>
                          <a:latin typeface="+mj-lt"/>
                        </a:rPr>
                        <a:t>Maximum </a:t>
                      </a:r>
                      <a:r>
                        <a:rPr lang="en-US" sz="1400" dirty="0">
                          <a:effectLst/>
                          <a:latin typeface="+mj-lt"/>
                        </a:rPr>
                        <a:t>POINTS</a:t>
                      </a:r>
                      <a:endParaRPr lang="mt-MT" sz="1400" dirty="0">
                        <a:effectLst/>
                        <a:latin typeface="+mj-lt"/>
                        <a:ea typeface="MS Mincho"/>
                        <a:cs typeface="Times New Roman"/>
                      </a:endParaRPr>
                    </a:p>
                  </a:txBody>
                  <a:tcPr marL="68580" marR="68580" marT="0" marB="0"/>
                </a:tc>
                <a:extLst>
                  <a:ext uri="{0D108BD9-81ED-4DB2-BD59-A6C34878D82A}">
                    <a16:rowId xmlns:a16="http://schemas.microsoft.com/office/drawing/2014/main" val="10000"/>
                  </a:ext>
                </a:extLst>
              </a:tr>
              <a:tr h="316508">
                <a:tc gridSpan="3">
                  <a:txBody>
                    <a:bodyPr/>
                    <a:lstStyle/>
                    <a:p>
                      <a:pPr algn="ctr">
                        <a:spcAft>
                          <a:spcPts val="0"/>
                        </a:spcAft>
                      </a:pPr>
                      <a:r>
                        <a:rPr lang="en-US" sz="1400" dirty="0">
                          <a:effectLst/>
                          <a:latin typeface="+mj-lt"/>
                        </a:rPr>
                        <a:t>3. Type of project (max. 20 points)</a:t>
                      </a:r>
                      <a:endParaRPr lang="mt-MT" sz="1400" dirty="0">
                        <a:effectLst/>
                        <a:latin typeface="+mj-lt"/>
                        <a:ea typeface="MS Mincho"/>
                        <a:cs typeface="Times New Roman"/>
                      </a:endParaRPr>
                    </a:p>
                  </a:txBody>
                  <a:tcPr marL="68580" marR="68580" marT="0" marB="0"/>
                </a:tc>
                <a:tc hMerge="1">
                  <a:txBody>
                    <a:bodyPr/>
                    <a:lstStyle/>
                    <a:p>
                      <a:endParaRPr lang="mt-MT"/>
                    </a:p>
                  </a:txBody>
                  <a:tcPr/>
                </a:tc>
                <a:tc hMerge="1">
                  <a:txBody>
                    <a:bodyPr/>
                    <a:lstStyle/>
                    <a:p>
                      <a:endParaRPr lang="mt-MT"/>
                    </a:p>
                  </a:txBody>
                  <a:tcPr/>
                </a:tc>
                <a:extLst>
                  <a:ext uri="{0D108BD9-81ED-4DB2-BD59-A6C34878D82A}">
                    <a16:rowId xmlns:a16="http://schemas.microsoft.com/office/drawing/2014/main" val="10001"/>
                  </a:ext>
                </a:extLst>
              </a:tr>
              <a:tr h="1138709">
                <a:tc>
                  <a:txBody>
                    <a:bodyPr/>
                    <a:lstStyle/>
                    <a:p>
                      <a:pPr>
                        <a:spcAft>
                          <a:spcPts val="0"/>
                        </a:spcAft>
                      </a:pPr>
                      <a:r>
                        <a:rPr lang="en-US" sz="1400" dirty="0">
                          <a:effectLst/>
                          <a:latin typeface="+mj-lt"/>
                        </a:rPr>
                        <a:t>a</a:t>
                      </a:r>
                      <a:endParaRPr lang="mt-MT" sz="1400" dirty="0">
                        <a:effectLst/>
                        <a:latin typeface="+mj-lt"/>
                        <a:ea typeface="MS Mincho"/>
                        <a:cs typeface="Times New Roman"/>
                      </a:endParaRPr>
                    </a:p>
                  </a:txBody>
                  <a:tcPr marL="68580" marR="68580" marT="0" marB="0"/>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en-GB" sz="1400" b="1" kern="1200" dirty="0">
                          <a:solidFill>
                            <a:schemeClr val="dk1"/>
                          </a:solidFill>
                          <a:effectLst/>
                          <a:latin typeface="+mj-lt"/>
                          <a:ea typeface="+mn-ea"/>
                          <a:cs typeface="+mn-cs"/>
                        </a:rPr>
                        <a:t>The project is an integrated project in that it incorporates the achievement of more than one objective </a:t>
                      </a:r>
                      <a:r>
                        <a:rPr lang="mt-MT" sz="1400" kern="1200" dirty="0">
                          <a:solidFill>
                            <a:schemeClr val="dk1"/>
                          </a:solidFill>
                          <a:effectLst/>
                          <a:latin typeface="+mj-lt"/>
                          <a:ea typeface="+mn-ea"/>
                          <a:cs typeface="+mn-cs"/>
                        </a:rPr>
                        <a:t>- </a:t>
                      </a:r>
                      <a:r>
                        <a:rPr lang="en-GB" sz="1400" i="1" kern="1200" dirty="0">
                          <a:solidFill>
                            <a:schemeClr val="dk1"/>
                          </a:solidFill>
                          <a:effectLst/>
                          <a:latin typeface="+mj-lt"/>
                          <a:ea typeface="+mn-ea"/>
                          <a:cs typeface="+mn-cs"/>
                        </a:rPr>
                        <a:t>Is the investment targeting the achievement of any of the following objectives? </a:t>
                      </a:r>
                      <a:r>
                        <a:rPr lang="en-US" sz="1400" i="1" kern="1200" dirty="0">
                          <a:solidFill>
                            <a:schemeClr val="dk1"/>
                          </a:solidFill>
                          <a:effectLst/>
                          <a:latin typeface="+mj-lt"/>
                          <a:ea typeface="+mn-ea"/>
                          <a:cs typeface="+mn-cs"/>
                        </a:rPr>
                        <a:t>(Refer to ‘The Local Development Strategy</a:t>
                      </a:r>
                      <a:r>
                        <a:rPr lang="mt-MT" sz="1400" i="1" kern="1200" dirty="0">
                          <a:solidFill>
                            <a:schemeClr val="dk1"/>
                          </a:solidFill>
                          <a:effectLst/>
                          <a:latin typeface="+mj-lt"/>
                          <a:ea typeface="+mn-ea"/>
                          <a:cs typeface="+mn-cs"/>
                        </a:rPr>
                        <a:t>’</a:t>
                      </a:r>
                      <a:r>
                        <a:rPr lang="en-US" sz="1400" i="1" kern="1200" dirty="0">
                          <a:solidFill>
                            <a:schemeClr val="dk1"/>
                          </a:solidFill>
                          <a:effectLst/>
                          <a:latin typeface="+mj-lt"/>
                          <a:ea typeface="+mn-ea"/>
                          <a:cs typeface="+mn-cs"/>
                        </a:rPr>
                        <a:t>)</a:t>
                      </a:r>
                    </a:p>
                  </a:txBody>
                  <a:tcPr marL="68580" marR="68580" marT="0" marB="0"/>
                </a:tc>
                <a:tc>
                  <a:txBody>
                    <a:bodyPr/>
                    <a:lstStyle/>
                    <a:p>
                      <a:pPr algn="ctr">
                        <a:spcAft>
                          <a:spcPts val="0"/>
                        </a:spcAft>
                      </a:pPr>
                      <a:r>
                        <a:rPr lang="en-GB" sz="1400" dirty="0">
                          <a:effectLst/>
                          <a:latin typeface="+mj-lt"/>
                        </a:rPr>
                        <a:t>5</a:t>
                      </a:r>
                      <a:r>
                        <a:rPr lang="mt-MT" sz="1400" dirty="0">
                          <a:effectLst/>
                          <a:latin typeface="+mj-lt"/>
                        </a:rPr>
                        <a:t> points</a:t>
                      </a:r>
                      <a:endParaRPr lang="mt-MT" sz="1400" dirty="0">
                        <a:effectLst/>
                        <a:latin typeface="+mj-lt"/>
                        <a:ea typeface="MS Mincho"/>
                        <a:cs typeface="Times New Roman"/>
                      </a:endParaRPr>
                    </a:p>
                  </a:txBody>
                  <a:tcPr marL="68580" marR="68580" marT="0" marB="0"/>
                </a:tc>
                <a:extLst>
                  <a:ext uri="{0D108BD9-81ED-4DB2-BD59-A6C34878D82A}">
                    <a16:rowId xmlns:a16="http://schemas.microsoft.com/office/drawing/2014/main" val="10002"/>
                  </a:ext>
                </a:extLst>
              </a:tr>
              <a:tr h="1066800">
                <a:tc>
                  <a:txBody>
                    <a:bodyPr/>
                    <a:lstStyle/>
                    <a:p>
                      <a:pPr>
                        <a:spcAft>
                          <a:spcPts val="0"/>
                        </a:spcAft>
                      </a:pPr>
                      <a:r>
                        <a:rPr lang="en-US" sz="1400" dirty="0">
                          <a:effectLst/>
                          <a:latin typeface="+mj-lt"/>
                        </a:rPr>
                        <a:t>b</a:t>
                      </a:r>
                      <a:endParaRPr lang="mt-MT" sz="1400" dirty="0">
                        <a:effectLst/>
                        <a:latin typeface="+mj-lt"/>
                        <a:ea typeface="MS Mincho"/>
                        <a:cs typeface="Times New Roman"/>
                      </a:endParaRPr>
                    </a:p>
                  </a:txBody>
                  <a:tcPr marL="68580" marR="68580" marT="0" marB="0"/>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en-GB" sz="1400" b="1" dirty="0">
                          <a:effectLst/>
                          <a:latin typeface="+mj-lt"/>
                        </a:rPr>
                        <a:t>The project is area-based and targets more than one site/asset within the same area </a:t>
                      </a:r>
                      <a:r>
                        <a:rPr lang="mt-MT" sz="1400" dirty="0">
                          <a:effectLst/>
                          <a:latin typeface="+mj-lt"/>
                        </a:rPr>
                        <a:t>- </a:t>
                      </a:r>
                      <a:r>
                        <a:rPr lang="en-GB" sz="1400" i="1" kern="1200" dirty="0">
                          <a:solidFill>
                            <a:schemeClr val="dk1"/>
                          </a:solidFill>
                          <a:effectLst/>
                          <a:latin typeface="+mj-lt"/>
                          <a:ea typeface="+mn-ea"/>
                          <a:cs typeface="+mn-cs"/>
                        </a:rPr>
                        <a:t>Is the area the primary focus point of the proposed investment and does it include different sites or assets?</a:t>
                      </a:r>
                      <a:endParaRPr lang="mt-MT" sz="1400" dirty="0">
                        <a:effectLst/>
                        <a:latin typeface="+mj-lt"/>
                        <a:ea typeface="MS Mincho"/>
                        <a:cs typeface="Times New Roman"/>
                      </a:endParaRPr>
                    </a:p>
                  </a:txBody>
                  <a:tcPr marL="68580" marR="68580" marT="0" marB="0"/>
                </a:tc>
                <a:tc>
                  <a:txBody>
                    <a:bodyPr/>
                    <a:lstStyle/>
                    <a:p>
                      <a:pPr algn="ctr">
                        <a:spcAft>
                          <a:spcPts val="0"/>
                        </a:spcAft>
                      </a:pPr>
                      <a:r>
                        <a:rPr lang="en-GB" sz="1400" dirty="0">
                          <a:effectLst/>
                          <a:latin typeface="+mj-lt"/>
                        </a:rPr>
                        <a:t>10</a:t>
                      </a:r>
                      <a:r>
                        <a:rPr lang="mt-MT" sz="1400" dirty="0">
                          <a:effectLst/>
                          <a:latin typeface="+mj-lt"/>
                        </a:rPr>
                        <a:t> points</a:t>
                      </a:r>
                      <a:endParaRPr lang="mt-MT" sz="1400" dirty="0">
                        <a:effectLst/>
                        <a:latin typeface="+mj-lt"/>
                        <a:ea typeface="MS Mincho"/>
                        <a:cs typeface="Times New Roman"/>
                      </a:endParaRPr>
                    </a:p>
                  </a:txBody>
                  <a:tcPr marL="68580" marR="68580" marT="0" marB="0"/>
                </a:tc>
                <a:extLst>
                  <a:ext uri="{0D108BD9-81ED-4DB2-BD59-A6C34878D82A}">
                    <a16:rowId xmlns:a16="http://schemas.microsoft.com/office/drawing/2014/main" val="10003"/>
                  </a:ext>
                </a:extLst>
              </a:tr>
              <a:tr h="800100">
                <a:tc>
                  <a:txBody>
                    <a:bodyPr/>
                    <a:lstStyle/>
                    <a:p>
                      <a:pPr>
                        <a:spcAft>
                          <a:spcPts val="0"/>
                        </a:spcAft>
                      </a:pPr>
                      <a:r>
                        <a:rPr lang="en-GB" sz="1400" dirty="0">
                          <a:effectLst/>
                          <a:latin typeface="+mj-lt"/>
                          <a:ea typeface="MS Mincho"/>
                          <a:cs typeface="Times New Roman"/>
                        </a:rPr>
                        <a:t>c</a:t>
                      </a:r>
                      <a:endParaRPr lang="mt-MT" sz="1400" dirty="0">
                        <a:effectLst/>
                        <a:latin typeface="+mj-lt"/>
                        <a:ea typeface="MS Mincho"/>
                        <a:cs typeface="Times New Roman"/>
                      </a:endParaRPr>
                    </a:p>
                  </a:txBody>
                  <a:tcPr marL="68580" marR="68580" marT="0" marB="0"/>
                </a:tc>
                <a:tc>
                  <a:txBody>
                    <a:bodyPr/>
                    <a:lstStyle/>
                    <a:p>
                      <a:pPr algn="just"/>
                      <a:r>
                        <a:rPr lang="en-GB" sz="1400" b="1" dirty="0">
                          <a:latin typeface="+mj-lt"/>
                        </a:rPr>
                        <a:t>The project is a co-operative project; in that it involves collaboration with at least one local council from the </a:t>
                      </a:r>
                      <a:r>
                        <a:rPr lang="en-GB" sz="1400" b="1" dirty="0" err="1">
                          <a:latin typeface="+mj-lt"/>
                        </a:rPr>
                        <a:t>Majjistral</a:t>
                      </a:r>
                      <a:r>
                        <a:rPr lang="en-GB" sz="1400" b="1" dirty="0">
                          <a:latin typeface="+mj-lt"/>
                        </a:rPr>
                        <a:t> territory </a:t>
                      </a:r>
                      <a:r>
                        <a:rPr lang="en-GB" sz="1400" dirty="0">
                          <a:latin typeface="+mj-lt"/>
                        </a:rPr>
                        <a:t>- Will at least 1 Local Council within the </a:t>
                      </a:r>
                      <a:r>
                        <a:rPr lang="en-GB" sz="1400" dirty="0" err="1">
                          <a:latin typeface="+mj-lt"/>
                        </a:rPr>
                        <a:t>Majjistral</a:t>
                      </a:r>
                      <a:r>
                        <a:rPr lang="en-GB" sz="1400" dirty="0">
                          <a:latin typeface="+mj-lt"/>
                        </a:rPr>
                        <a:t> territory be included as a co-operation partner?</a:t>
                      </a:r>
                      <a:endParaRPr lang="en-GB" dirty="0"/>
                    </a:p>
                  </a:txBody>
                  <a:tcPr marL="68580" marR="68580" marT="0" marB="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kern="1200" dirty="0">
                          <a:solidFill>
                            <a:schemeClr val="dk1"/>
                          </a:solidFill>
                          <a:effectLst/>
                          <a:latin typeface="+mj-lt"/>
                          <a:ea typeface="+mn-ea"/>
                          <a:cs typeface="+mn-cs"/>
                        </a:rPr>
                        <a:t>5</a:t>
                      </a:r>
                      <a:r>
                        <a:rPr lang="mt-MT" sz="1400" kern="1200" dirty="0">
                          <a:solidFill>
                            <a:schemeClr val="dk1"/>
                          </a:solidFill>
                          <a:effectLst/>
                          <a:latin typeface="+mj-lt"/>
                          <a:ea typeface="+mn-ea"/>
                          <a:cs typeface="+mn-cs"/>
                        </a:rPr>
                        <a:t> </a:t>
                      </a:r>
                      <a:r>
                        <a:rPr lang="mt-MT" sz="1400" kern="1200" dirty="0" err="1">
                          <a:solidFill>
                            <a:schemeClr val="dk1"/>
                          </a:solidFill>
                          <a:effectLst/>
                          <a:latin typeface="+mj-lt"/>
                          <a:ea typeface="+mn-ea"/>
                          <a:cs typeface="+mn-cs"/>
                        </a:rPr>
                        <a:t>points</a:t>
                      </a:r>
                      <a:endParaRPr lang="mt-MT" sz="1400" kern="1200" dirty="0">
                        <a:solidFill>
                          <a:schemeClr val="dk1"/>
                        </a:solidFill>
                        <a:effectLst/>
                        <a:latin typeface="+mj-lt"/>
                        <a:ea typeface="MS Mincho"/>
                        <a:cs typeface="Times New Roman"/>
                      </a:endParaRPr>
                    </a:p>
                    <a:p>
                      <a:endParaRPr lang="en-GB" dirty="0"/>
                    </a:p>
                  </a:txBody>
                  <a:tcPr marL="68580" marR="68580" marT="0" marB="0"/>
                </a:tc>
                <a:extLst>
                  <a:ext uri="{0D108BD9-81ED-4DB2-BD59-A6C34878D82A}">
                    <a16:rowId xmlns:a16="http://schemas.microsoft.com/office/drawing/2014/main" val="2953589425"/>
                  </a:ext>
                </a:extLst>
              </a:tr>
            </a:tbl>
          </a:graphicData>
        </a:graphic>
      </p:graphicFrame>
    </p:spTree>
    <p:extLst>
      <p:ext uri="{BB962C8B-B14F-4D97-AF65-F5344CB8AC3E}">
        <p14:creationId xmlns:p14="http://schemas.microsoft.com/office/powerpoint/2010/main" val="33538593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981200" y="706686"/>
            <a:ext cx="8229600" cy="1066130"/>
          </a:xfrm>
          <a:prstGeom prst="rect">
            <a:avLst/>
          </a:prstGeom>
        </p:spPr>
        <p:txBody>
          <a:bodyPr vert="horz" lIns="91440" tIns="45720" rIns="91440" bIns="45720" rtlCol="0" anchor="b">
            <a:noAutofit/>
          </a:bodyPr>
          <a:lst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a:lstStyle>
          <a:p>
            <a:r>
              <a:rPr lang="en-GB" sz="4300" b="1" i="1" dirty="0"/>
              <a:t>Measure </a:t>
            </a:r>
            <a:r>
              <a:rPr lang="mt-MT" sz="4300" b="1" i="1" dirty="0"/>
              <a:t>1</a:t>
            </a:r>
            <a:r>
              <a:rPr lang="en-GB" sz="4300" b="1" i="1" dirty="0"/>
              <a:t>: Restoration of Assets of Artistic and Cultural Value</a:t>
            </a:r>
            <a:endParaRPr lang="mt-MT" sz="4300" dirty="0"/>
          </a:p>
        </p:txBody>
      </p:sp>
      <p:graphicFrame>
        <p:nvGraphicFramePr>
          <p:cNvPr id="5" name="Table 4"/>
          <p:cNvGraphicFramePr>
            <a:graphicFrameLocks noGrp="1"/>
          </p:cNvGraphicFramePr>
          <p:nvPr/>
        </p:nvGraphicFramePr>
        <p:xfrm>
          <a:off x="2351585" y="2060849"/>
          <a:ext cx="7560840" cy="4147625"/>
        </p:xfrm>
        <a:graphic>
          <a:graphicData uri="http://schemas.openxmlformats.org/drawingml/2006/table">
            <a:tbl>
              <a:tblPr firstRow="1" firstCol="1" bandRow="1">
                <a:tableStyleId>{5C22544A-7EE6-4342-B048-85BDC9FD1C3A}</a:tableStyleId>
              </a:tblPr>
              <a:tblGrid>
                <a:gridCol w="481182">
                  <a:extLst>
                    <a:ext uri="{9D8B030D-6E8A-4147-A177-3AD203B41FA5}">
                      <a16:colId xmlns:a16="http://schemas.microsoft.com/office/drawing/2014/main" val="20000"/>
                    </a:ext>
                  </a:extLst>
                </a:gridCol>
                <a:gridCol w="5643733">
                  <a:extLst>
                    <a:ext uri="{9D8B030D-6E8A-4147-A177-3AD203B41FA5}">
                      <a16:colId xmlns:a16="http://schemas.microsoft.com/office/drawing/2014/main" val="20001"/>
                    </a:ext>
                  </a:extLst>
                </a:gridCol>
                <a:gridCol w="1435925">
                  <a:extLst>
                    <a:ext uri="{9D8B030D-6E8A-4147-A177-3AD203B41FA5}">
                      <a16:colId xmlns:a16="http://schemas.microsoft.com/office/drawing/2014/main" val="20002"/>
                    </a:ext>
                  </a:extLst>
                </a:gridCol>
              </a:tblGrid>
              <a:tr h="631483">
                <a:tc>
                  <a:txBody>
                    <a:bodyPr/>
                    <a:lstStyle/>
                    <a:p>
                      <a:pPr algn="ctr">
                        <a:spcAft>
                          <a:spcPts val="0"/>
                        </a:spcAft>
                      </a:pPr>
                      <a:r>
                        <a:rPr lang="mt-MT" sz="1400" dirty="0">
                          <a:effectLst/>
                          <a:latin typeface="+mj-lt"/>
                        </a:rPr>
                        <a:t> </a:t>
                      </a:r>
                      <a:endParaRPr lang="mt-MT" sz="1400" dirty="0">
                        <a:effectLst/>
                        <a:latin typeface="+mj-lt"/>
                        <a:ea typeface="MS Mincho"/>
                        <a:cs typeface="Times New Roman"/>
                      </a:endParaRPr>
                    </a:p>
                  </a:txBody>
                  <a:tcPr marL="68580" marR="68580" marT="0" marB="0"/>
                </a:tc>
                <a:tc>
                  <a:txBody>
                    <a:bodyPr/>
                    <a:lstStyle/>
                    <a:p>
                      <a:pPr algn="ctr">
                        <a:spcAft>
                          <a:spcPts val="0"/>
                        </a:spcAft>
                      </a:pPr>
                      <a:r>
                        <a:rPr lang="mt-MT" sz="1400" dirty="0">
                          <a:effectLst/>
                          <a:latin typeface="+mj-lt"/>
                        </a:rPr>
                        <a:t>SELECTION </a:t>
                      </a:r>
                      <a:r>
                        <a:rPr lang="en-US" sz="1400" dirty="0">
                          <a:effectLst/>
                          <a:latin typeface="+mj-lt"/>
                        </a:rPr>
                        <a:t>CRITERIA</a:t>
                      </a:r>
                      <a:endParaRPr lang="mt-MT" sz="1400" dirty="0">
                        <a:effectLst/>
                        <a:latin typeface="+mj-lt"/>
                        <a:ea typeface="MS Mincho"/>
                        <a:cs typeface="Times New Roman"/>
                      </a:endParaRPr>
                    </a:p>
                  </a:txBody>
                  <a:tcPr marL="68580" marR="68580" marT="0" marB="0"/>
                </a:tc>
                <a:tc>
                  <a:txBody>
                    <a:bodyPr/>
                    <a:lstStyle/>
                    <a:p>
                      <a:pPr algn="ctr">
                        <a:spcAft>
                          <a:spcPts val="0"/>
                        </a:spcAft>
                      </a:pPr>
                      <a:r>
                        <a:rPr lang="mt-MT" sz="1400" dirty="0">
                          <a:effectLst/>
                          <a:latin typeface="+mj-lt"/>
                        </a:rPr>
                        <a:t>Maximum </a:t>
                      </a:r>
                      <a:r>
                        <a:rPr lang="en-US" sz="1400" dirty="0">
                          <a:effectLst/>
                          <a:latin typeface="+mj-lt"/>
                        </a:rPr>
                        <a:t>POINTS</a:t>
                      </a:r>
                      <a:endParaRPr lang="mt-MT" sz="1400" dirty="0">
                        <a:effectLst/>
                        <a:latin typeface="+mj-lt"/>
                        <a:ea typeface="MS Mincho"/>
                        <a:cs typeface="Times New Roman"/>
                      </a:endParaRPr>
                    </a:p>
                  </a:txBody>
                  <a:tcPr marL="68580" marR="68580" marT="0" marB="0"/>
                </a:tc>
                <a:extLst>
                  <a:ext uri="{0D108BD9-81ED-4DB2-BD59-A6C34878D82A}">
                    <a16:rowId xmlns:a16="http://schemas.microsoft.com/office/drawing/2014/main" val="10000"/>
                  </a:ext>
                </a:extLst>
              </a:tr>
              <a:tr h="315742">
                <a:tc gridSpan="3">
                  <a:txBody>
                    <a:bodyPr/>
                    <a:lstStyle/>
                    <a:p>
                      <a:pPr algn="ctr">
                        <a:spcAft>
                          <a:spcPts val="0"/>
                        </a:spcAft>
                      </a:pPr>
                      <a:r>
                        <a:rPr lang="en-US" sz="1400" dirty="0">
                          <a:effectLst/>
                          <a:latin typeface="+mj-lt"/>
                        </a:rPr>
                        <a:t>4. Social impact on the Community (max. 15 points)</a:t>
                      </a:r>
                      <a:endParaRPr lang="mt-MT" sz="1400" dirty="0">
                        <a:effectLst/>
                        <a:latin typeface="+mj-lt"/>
                        <a:ea typeface="MS Mincho"/>
                        <a:cs typeface="Times New Roman"/>
                      </a:endParaRPr>
                    </a:p>
                  </a:txBody>
                  <a:tcPr marL="68580" marR="68580" marT="0" marB="0"/>
                </a:tc>
                <a:tc hMerge="1">
                  <a:txBody>
                    <a:bodyPr/>
                    <a:lstStyle/>
                    <a:p>
                      <a:endParaRPr lang="mt-MT"/>
                    </a:p>
                  </a:txBody>
                  <a:tcPr/>
                </a:tc>
                <a:tc hMerge="1">
                  <a:txBody>
                    <a:bodyPr/>
                    <a:lstStyle/>
                    <a:p>
                      <a:endParaRPr lang="mt-MT"/>
                    </a:p>
                  </a:txBody>
                  <a:tcPr/>
                </a:tc>
                <a:extLst>
                  <a:ext uri="{0D108BD9-81ED-4DB2-BD59-A6C34878D82A}">
                    <a16:rowId xmlns:a16="http://schemas.microsoft.com/office/drawing/2014/main" val="10001"/>
                  </a:ext>
                </a:extLst>
              </a:tr>
              <a:tr h="631483">
                <a:tc>
                  <a:txBody>
                    <a:bodyPr/>
                    <a:lstStyle/>
                    <a:p>
                      <a:pPr>
                        <a:spcAft>
                          <a:spcPts val="0"/>
                        </a:spcAft>
                      </a:pPr>
                      <a:r>
                        <a:rPr lang="en-US" sz="1400" dirty="0">
                          <a:effectLst/>
                          <a:latin typeface="+mj-lt"/>
                        </a:rPr>
                        <a:t>a</a:t>
                      </a:r>
                      <a:endParaRPr lang="mt-MT" sz="1400" dirty="0">
                        <a:effectLst/>
                        <a:latin typeface="+mj-lt"/>
                        <a:ea typeface="MS Mincho"/>
                        <a:cs typeface="Times New Roman"/>
                      </a:endParaRPr>
                    </a:p>
                  </a:txBody>
                  <a:tcPr marL="68580" marR="68580" marT="0" marB="0"/>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en-GB" sz="1400" b="1" kern="1200" dirty="0">
                          <a:solidFill>
                            <a:schemeClr val="dk1"/>
                          </a:solidFill>
                          <a:effectLst/>
                          <a:latin typeface="+mj-lt"/>
                          <a:ea typeface="+mn-ea"/>
                          <a:cs typeface="+mn-cs"/>
                        </a:rPr>
                        <a:t>The project’s information and education components are targeted to children (less than 13 years of age) </a:t>
                      </a:r>
                      <a:r>
                        <a:rPr lang="mt-MT" sz="1400" kern="1200" dirty="0">
                          <a:solidFill>
                            <a:schemeClr val="dk1"/>
                          </a:solidFill>
                          <a:effectLst/>
                          <a:latin typeface="+mj-lt"/>
                          <a:ea typeface="+mn-ea"/>
                          <a:cs typeface="+mn-cs"/>
                        </a:rPr>
                        <a:t>- </a:t>
                      </a:r>
                      <a:r>
                        <a:rPr lang="en-GB" sz="1400" i="1" kern="1200" dirty="0">
                          <a:solidFill>
                            <a:schemeClr val="dk1"/>
                          </a:solidFill>
                          <a:effectLst/>
                          <a:latin typeface="+mj-lt"/>
                          <a:ea typeface="+mn-ea"/>
                          <a:cs typeface="+mn-cs"/>
                        </a:rPr>
                        <a:t>ill the proposed project provide information and education initiatives to children (less than 13 years of age) and how?</a:t>
                      </a:r>
                    </a:p>
                    <a:p>
                      <a:pPr marL="0" marR="0" indent="0" algn="just" defTabSz="914400" rtl="0" eaLnBrk="1" fontAlgn="auto" latinLnBrk="0" hangingPunct="1">
                        <a:lnSpc>
                          <a:spcPct val="100000"/>
                        </a:lnSpc>
                        <a:spcBef>
                          <a:spcPts val="0"/>
                        </a:spcBef>
                        <a:spcAft>
                          <a:spcPts val="0"/>
                        </a:spcAft>
                        <a:buClrTx/>
                        <a:buSzTx/>
                        <a:buFontTx/>
                        <a:buNone/>
                        <a:tabLst/>
                        <a:defRPr/>
                      </a:pPr>
                      <a:endParaRPr lang="mt-MT" sz="1400" i="1" kern="1200" dirty="0">
                        <a:solidFill>
                          <a:schemeClr val="dk1"/>
                        </a:solidFill>
                        <a:effectLst/>
                        <a:latin typeface="+mj-lt"/>
                        <a:ea typeface="+mn-ea"/>
                        <a:cs typeface="+mn-cs"/>
                      </a:endParaRPr>
                    </a:p>
                  </a:txBody>
                  <a:tcPr marL="68580" marR="68580" marT="0" marB="0"/>
                </a:tc>
                <a:tc>
                  <a:txBody>
                    <a:bodyPr/>
                    <a:lstStyle/>
                    <a:p>
                      <a:pPr algn="ctr">
                        <a:spcAft>
                          <a:spcPts val="0"/>
                        </a:spcAft>
                      </a:pPr>
                      <a:r>
                        <a:rPr lang="mt-MT" sz="1400" dirty="0">
                          <a:effectLst/>
                          <a:latin typeface="+mj-lt"/>
                        </a:rPr>
                        <a:t>5 points</a:t>
                      </a:r>
                      <a:endParaRPr lang="mt-MT" sz="1400" dirty="0">
                        <a:effectLst/>
                        <a:latin typeface="+mj-lt"/>
                        <a:ea typeface="MS Mincho"/>
                        <a:cs typeface="Times New Roman"/>
                      </a:endParaRPr>
                    </a:p>
                  </a:txBody>
                  <a:tcPr marL="68580" marR="68580" marT="0" marB="0"/>
                </a:tc>
                <a:extLst>
                  <a:ext uri="{0D108BD9-81ED-4DB2-BD59-A6C34878D82A}">
                    <a16:rowId xmlns:a16="http://schemas.microsoft.com/office/drawing/2014/main" val="10002"/>
                  </a:ext>
                </a:extLst>
              </a:tr>
              <a:tr h="725548">
                <a:tc>
                  <a:txBody>
                    <a:bodyPr/>
                    <a:lstStyle/>
                    <a:p>
                      <a:pPr>
                        <a:spcAft>
                          <a:spcPts val="0"/>
                        </a:spcAft>
                      </a:pPr>
                      <a:r>
                        <a:rPr lang="en-US" sz="1400" dirty="0">
                          <a:effectLst/>
                          <a:latin typeface="+mj-lt"/>
                        </a:rPr>
                        <a:t>b</a:t>
                      </a:r>
                      <a:endParaRPr lang="mt-MT" sz="1400" dirty="0">
                        <a:effectLst/>
                        <a:latin typeface="+mj-lt"/>
                        <a:ea typeface="MS Mincho"/>
                        <a:cs typeface="Times New Roman"/>
                      </a:endParaRPr>
                    </a:p>
                  </a:txBody>
                  <a:tcPr marL="68580" marR="68580" marT="0" marB="0"/>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en-GB" sz="1400" b="1" dirty="0">
                          <a:effectLst/>
                          <a:latin typeface="+mj-lt"/>
                        </a:rPr>
                        <a:t>The project’s information and education components are targeted to youths (over 13 years of age) </a:t>
                      </a:r>
                      <a:r>
                        <a:rPr lang="mt-MT" sz="1400" dirty="0">
                          <a:effectLst/>
                          <a:latin typeface="+mj-lt"/>
                        </a:rPr>
                        <a:t>- </a:t>
                      </a:r>
                      <a:r>
                        <a:rPr lang="en-GB" sz="1400" dirty="0">
                          <a:effectLst/>
                          <a:latin typeface="+mj-lt"/>
                        </a:rPr>
                        <a:t>Will the proposed project provide information and education initiatives to youths (over 13 years of age) and how?</a:t>
                      </a:r>
                    </a:p>
                    <a:p>
                      <a:pPr marL="0" marR="0" indent="0" algn="just" defTabSz="914400" rtl="0" eaLnBrk="1" fontAlgn="auto" latinLnBrk="0" hangingPunct="1">
                        <a:lnSpc>
                          <a:spcPct val="100000"/>
                        </a:lnSpc>
                        <a:spcBef>
                          <a:spcPts val="0"/>
                        </a:spcBef>
                        <a:spcAft>
                          <a:spcPts val="0"/>
                        </a:spcAft>
                        <a:buClrTx/>
                        <a:buSzTx/>
                        <a:buFontTx/>
                        <a:buNone/>
                        <a:tabLst/>
                        <a:defRPr/>
                      </a:pPr>
                      <a:endParaRPr lang="mt-MT" sz="1400" dirty="0">
                        <a:effectLst/>
                        <a:latin typeface="+mj-lt"/>
                        <a:ea typeface="MS Mincho"/>
                        <a:cs typeface="Times New Roman"/>
                      </a:endParaRPr>
                    </a:p>
                  </a:txBody>
                  <a:tcPr marL="68580" marR="68580" marT="0" marB="0"/>
                </a:tc>
                <a:tc>
                  <a:txBody>
                    <a:bodyPr/>
                    <a:lstStyle/>
                    <a:p>
                      <a:pPr algn="ctr">
                        <a:spcAft>
                          <a:spcPts val="0"/>
                        </a:spcAft>
                      </a:pPr>
                      <a:r>
                        <a:rPr lang="mt-MT" sz="1400" dirty="0">
                          <a:effectLst/>
                          <a:latin typeface="+mj-lt"/>
                        </a:rPr>
                        <a:t>5 points</a:t>
                      </a:r>
                      <a:endParaRPr lang="mt-MT" sz="1400" dirty="0">
                        <a:effectLst/>
                        <a:latin typeface="+mj-lt"/>
                        <a:ea typeface="MS Mincho"/>
                        <a:cs typeface="Times New Roman"/>
                      </a:endParaRPr>
                    </a:p>
                  </a:txBody>
                  <a:tcPr marL="68580" marR="68580" marT="0" marB="0"/>
                </a:tc>
                <a:extLst>
                  <a:ext uri="{0D108BD9-81ED-4DB2-BD59-A6C34878D82A}">
                    <a16:rowId xmlns:a16="http://schemas.microsoft.com/office/drawing/2014/main" val="10003"/>
                  </a:ext>
                </a:extLst>
              </a:tr>
              <a:tr h="890993">
                <a:tc>
                  <a:txBody>
                    <a:bodyPr/>
                    <a:lstStyle/>
                    <a:p>
                      <a:pPr>
                        <a:spcAft>
                          <a:spcPts val="0"/>
                        </a:spcAft>
                      </a:pPr>
                      <a:r>
                        <a:rPr lang="en-US" sz="1400">
                          <a:effectLst/>
                          <a:latin typeface="+mj-lt"/>
                        </a:rPr>
                        <a:t>c</a:t>
                      </a:r>
                      <a:endParaRPr lang="mt-MT" sz="1400">
                        <a:effectLst/>
                        <a:latin typeface="+mj-lt"/>
                        <a:ea typeface="MS Mincho"/>
                        <a:cs typeface="Times New Roman"/>
                      </a:endParaRPr>
                    </a:p>
                  </a:txBody>
                  <a:tcPr marL="68580" marR="68580" marT="0" marB="0"/>
                </a:tc>
                <a:tc>
                  <a:txBody>
                    <a:bodyPr/>
                    <a:lstStyle/>
                    <a:p>
                      <a:pPr algn="just">
                        <a:spcAft>
                          <a:spcPts val="0"/>
                        </a:spcAft>
                      </a:pPr>
                      <a:r>
                        <a:rPr lang="en-GB" sz="1400" b="1" dirty="0">
                          <a:effectLst/>
                          <a:latin typeface="+mj-lt"/>
                        </a:rPr>
                        <a:t>The project’s information and education components are targeted to persons with learning difficulties and/or disabilities </a:t>
                      </a:r>
                      <a:r>
                        <a:rPr lang="mt-MT" sz="1400" b="0" i="1" dirty="0">
                          <a:effectLst/>
                          <a:latin typeface="+mj-lt"/>
                        </a:rPr>
                        <a:t>- </a:t>
                      </a:r>
                      <a:r>
                        <a:rPr lang="en-GB" sz="1400" b="0" i="1" dirty="0">
                          <a:effectLst/>
                          <a:latin typeface="+mj-lt"/>
                        </a:rPr>
                        <a:t>Will the proposed project provide information and education initiatives to persons with learning difficulties and/or mixed abilities and how?</a:t>
                      </a:r>
                      <a:endParaRPr lang="mt-MT" sz="1400" b="0" i="1" dirty="0">
                        <a:effectLst/>
                        <a:latin typeface="+mj-lt"/>
                        <a:ea typeface="MS Mincho"/>
                        <a:cs typeface="Times New Roman"/>
                      </a:endParaRPr>
                    </a:p>
                  </a:txBody>
                  <a:tcPr marL="68580" marR="68580" marT="0" marB="0"/>
                </a:tc>
                <a:tc>
                  <a:txBody>
                    <a:bodyPr/>
                    <a:lstStyle/>
                    <a:p>
                      <a:pPr algn="ctr">
                        <a:spcAft>
                          <a:spcPts val="0"/>
                        </a:spcAft>
                      </a:pPr>
                      <a:r>
                        <a:rPr lang="mt-MT" sz="1400" dirty="0">
                          <a:effectLst/>
                          <a:latin typeface="+mj-lt"/>
                        </a:rPr>
                        <a:t>5 points</a:t>
                      </a:r>
                      <a:endParaRPr lang="mt-MT" sz="1400" dirty="0">
                        <a:effectLst/>
                        <a:latin typeface="+mj-lt"/>
                        <a:ea typeface="MS Mincho"/>
                        <a:cs typeface="Times New Roman"/>
                      </a:endParaRPr>
                    </a:p>
                  </a:txBody>
                  <a:tcPr marL="68580" marR="68580" marT="0" marB="0"/>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40321306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981200" y="706686"/>
            <a:ext cx="8229600" cy="1066130"/>
          </a:xfrm>
          <a:prstGeom prst="rect">
            <a:avLst/>
          </a:prstGeom>
        </p:spPr>
        <p:txBody>
          <a:bodyPr vert="horz" lIns="91440" tIns="45720" rIns="91440" bIns="45720" rtlCol="0" anchor="b">
            <a:noAutofit/>
          </a:bodyPr>
          <a:lst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a:lstStyle>
          <a:p>
            <a:r>
              <a:rPr lang="en-GB" sz="4300" b="1" i="1" dirty="0"/>
              <a:t>Measure </a:t>
            </a:r>
            <a:r>
              <a:rPr lang="mt-MT" sz="4300" b="1" i="1" dirty="0"/>
              <a:t>1</a:t>
            </a:r>
            <a:r>
              <a:rPr lang="en-GB" sz="4300" b="1" i="1" dirty="0"/>
              <a:t>: Restoration of Assets of Artistic and Cultural Value</a:t>
            </a:r>
            <a:endParaRPr lang="mt-MT" sz="4300" dirty="0"/>
          </a:p>
        </p:txBody>
      </p:sp>
      <p:graphicFrame>
        <p:nvGraphicFramePr>
          <p:cNvPr id="5" name="Table 4"/>
          <p:cNvGraphicFramePr>
            <a:graphicFrameLocks noGrp="1"/>
          </p:cNvGraphicFramePr>
          <p:nvPr/>
        </p:nvGraphicFramePr>
        <p:xfrm>
          <a:off x="2351585" y="2060849"/>
          <a:ext cx="7560840" cy="4207411"/>
        </p:xfrm>
        <a:graphic>
          <a:graphicData uri="http://schemas.openxmlformats.org/drawingml/2006/table">
            <a:tbl>
              <a:tblPr firstRow="1" firstCol="1" bandRow="1">
                <a:tableStyleId>{5C22544A-7EE6-4342-B048-85BDC9FD1C3A}</a:tableStyleId>
              </a:tblPr>
              <a:tblGrid>
                <a:gridCol w="481182">
                  <a:extLst>
                    <a:ext uri="{9D8B030D-6E8A-4147-A177-3AD203B41FA5}">
                      <a16:colId xmlns:a16="http://schemas.microsoft.com/office/drawing/2014/main" val="20000"/>
                    </a:ext>
                  </a:extLst>
                </a:gridCol>
                <a:gridCol w="5643733">
                  <a:extLst>
                    <a:ext uri="{9D8B030D-6E8A-4147-A177-3AD203B41FA5}">
                      <a16:colId xmlns:a16="http://schemas.microsoft.com/office/drawing/2014/main" val="20001"/>
                    </a:ext>
                  </a:extLst>
                </a:gridCol>
                <a:gridCol w="1435925">
                  <a:extLst>
                    <a:ext uri="{9D8B030D-6E8A-4147-A177-3AD203B41FA5}">
                      <a16:colId xmlns:a16="http://schemas.microsoft.com/office/drawing/2014/main" val="20002"/>
                    </a:ext>
                  </a:extLst>
                </a:gridCol>
              </a:tblGrid>
              <a:tr h="629988">
                <a:tc>
                  <a:txBody>
                    <a:bodyPr/>
                    <a:lstStyle/>
                    <a:p>
                      <a:pPr algn="ctr">
                        <a:spcAft>
                          <a:spcPts val="0"/>
                        </a:spcAft>
                      </a:pPr>
                      <a:r>
                        <a:rPr lang="mt-MT" sz="1400" dirty="0">
                          <a:effectLst/>
                          <a:latin typeface="+mj-lt"/>
                        </a:rPr>
                        <a:t> </a:t>
                      </a:r>
                      <a:endParaRPr lang="mt-MT" sz="1400" dirty="0">
                        <a:effectLst/>
                        <a:latin typeface="+mj-lt"/>
                        <a:ea typeface="MS Mincho"/>
                        <a:cs typeface="Times New Roman"/>
                      </a:endParaRPr>
                    </a:p>
                  </a:txBody>
                  <a:tcPr marL="68580" marR="68580" marT="0" marB="0"/>
                </a:tc>
                <a:tc>
                  <a:txBody>
                    <a:bodyPr/>
                    <a:lstStyle/>
                    <a:p>
                      <a:pPr algn="ctr">
                        <a:spcAft>
                          <a:spcPts val="0"/>
                        </a:spcAft>
                      </a:pPr>
                      <a:r>
                        <a:rPr lang="mt-MT" sz="1400" dirty="0">
                          <a:effectLst/>
                          <a:latin typeface="+mj-lt"/>
                        </a:rPr>
                        <a:t>SELECTION </a:t>
                      </a:r>
                      <a:r>
                        <a:rPr lang="en-US" sz="1400" dirty="0">
                          <a:effectLst/>
                          <a:latin typeface="+mj-lt"/>
                        </a:rPr>
                        <a:t>CRITERIA</a:t>
                      </a:r>
                      <a:endParaRPr lang="mt-MT" sz="1400" dirty="0">
                        <a:effectLst/>
                        <a:latin typeface="+mj-lt"/>
                        <a:ea typeface="MS Mincho"/>
                        <a:cs typeface="Times New Roman"/>
                      </a:endParaRPr>
                    </a:p>
                  </a:txBody>
                  <a:tcPr marL="68580" marR="68580" marT="0" marB="0"/>
                </a:tc>
                <a:tc>
                  <a:txBody>
                    <a:bodyPr/>
                    <a:lstStyle/>
                    <a:p>
                      <a:pPr algn="ctr">
                        <a:spcAft>
                          <a:spcPts val="0"/>
                        </a:spcAft>
                      </a:pPr>
                      <a:r>
                        <a:rPr lang="mt-MT" sz="1400" dirty="0">
                          <a:effectLst/>
                          <a:latin typeface="+mj-lt"/>
                        </a:rPr>
                        <a:t>Maximum </a:t>
                      </a:r>
                      <a:r>
                        <a:rPr lang="en-US" sz="1400" dirty="0">
                          <a:effectLst/>
                          <a:latin typeface="+mj-lt"/>
                        </a:rPr>
                        <a:t>POINTS</a:t>
                      </a:r>
                      <a:endParaRPr lang="mt-MT" sz="1400" dirty="0">
                        <a:effectLst/>
                        <a:latin typeface="+mj-lt"/>
                        <a:ea typeface="MS Mincho"/>
                        <a:cs typeface="Times New Roman"/>
                      </a:endParaRPr>
                    </a:p>
                  </a:txBody>
                  <a:tcPr marL="68580" marR="68580" marT="0" marB="0"/>
                </a:tc>
                <a:extLst>
                  <a:ext uri="{0D108BD9-81ED-4DB2-BD59-A6C34878D82A}">
                    <a16:rowId xmlns:a16="http://schemas.microsoft.com/office/drawing/2014/main" val="10000"/>
                  </a:ext>
                </a:extLst>
              </a:tr>
              <a:tr h="314995">
                <a:tc gridSpan="3">
                  <a:txBody>
                    <a:bodyPr/>
                    <a:lstStyle/>
                    <a:p>
                      <a:pPr algn="ctr">
                        <a:spcAft>
                          <a:spcPts val="0"/>
                        </a:spcAft>
                      </a:pPr>
                      <a:r>
                        <a:rPr lang="en-US" sz="1400" dirty="0">
                          <a:effectLst/>
                          <a:latin typeface="+mj-lt"/>
                        </a:rPr>
                        <a:t>5. Preparedness (max. 15 points)</a:t>
                      </a:r>
                      <a:endParaRPr lang="mt-MT" sz="1400" dirty="0">
                        <a:effectLst/>
                        <a:latin typeface="+mj-lt"/>
                        <a:ea typeface="MS Mincho"/>
                        <a:cs typeface="Times New Roman"/>
                      </a:endParaRPr>
                    </a:p>
                  </a:txBody>
                  <a:tcPr marL="68580" marR="68580" marT="0" marB="0"/>
                </a:tc>
                <a:tc hMerge="1">
                  <a:txBody>
                    <a:bodyPr/>
                    <a:lstStyle/>
                    <a:p>
                      <a:endParaRPr lang="mt-MT"/>
                    </a:p>
                  </a:txBody>
                  <a:tcPr/>
                </a:tc>
                <a:tc hMerge="1">
                  <a:txBody>
                    <a:bodyPr/>
                    <a:lstStyle/>
                    <a:p>
                      <a:endParaRPr lang="mt-MT"/>
                    </a:p>
                  </a:txBody>
                  <a:tcPr/>
                </a:tc>
                <a:extLst>
                  <a:ext uri="{0D108BD9-81ED-4DB2-BD59-A6C34878D82A}">
                    <a16:rowId xmlns:a16="http://schemas.microsoft.com/office/drawing/2014/main" val="10001"/>
                  </a:ext>
                </a:extLst>
              </a:tr>
              <a:tr h="1111106">
                <a:tc>
                  <a:txBody>
                    <a:bodyPr/>
                    <a:lstStyle/>
                    <a:p>
                      <a:pPr>
                        <a:spcAft>
                          <a:spcPts val="0"/>
                        </a:spcAft>
                      </a:pPr>
                      <a:r>
                        <a:rPr lang="en-US" sz="1400" dirty="0">
                          <a:effectLst/>
                          <a:latin typeface="+mj-lt"/>
                        </a:rPr>
                        <a:t>a</a:t>
                      </a:r>
                      <a:endParaRPr lang="mt-MT" sz="1400" dirty="0">
                        <a:effectLst/>
                        <a:latin typeface="+mj-lt"/>
                        <a:ea typeface="MS Mincho"/>
                        <a:cs typeface="Times New Roman"/>
                      </a:endParaRPr>
                    </a:p>
                  </a:txBody>
                  <a:tcPr marL="68580" marR="68580" marT="0" marB="0"/>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en-GB" sz="1400" b="1" kern="1200" dirty="0">
                          <a:solidFill>
                            <a:schemeClr val="dk1"/>
                          </a:solidFill>
                          <a:effectLst/>
                          <a:latin typeface="+mj-lt"/>
                          <a:ea typeface="+mn-ea"/>
                          <a:cs typeface="+mn-cs"/>
                        </a:rPr>
                        <a:t>Evidence that the necessary consultation with stakeholders and regulatory entities has taken place by the main applicants </a:t>
                      </a:r>
                      <a:r>
                        <a:rPr lang="mt-MT" sz="1400" kern="1200" dirty="0">
                          <a:solidFill>
                            <a:schemeClr val="dk1"/>
                          </a:solidFill>
                          <a:effectLst/>
                          <a:latin typeface="+mj-lt"/>
                          <a:ea typeface="+mn-ea"/>
                          <a:cs typeface="+mn-cs"/>
                        </a:rPr>
                        <a:t>- </a:t>
                      </a:r>
                      <a:r>
                        <a:rPr lang="en-GB" sz="1400" i="1" kern="1200" dirty="0">
                          <a:solidFill>
                            <a:schemeClr val="dk1"/>
                          </a:solidFill>
                          <a:effectLst/>
                          <a:latin typeface="+mj-lt"/>
                          <a:ea typeface="+mn-ea"/>
                          <a:cs typeface="+mn-cs"/>
                        </a:rPr>
                        <a:t>All correspondence on project with regulatory entities is to be submitted, including, but not limited to, restoration method statement sent to Superintendence of Cultural Heritage. All correspondence with stakeholders is to be included in the details.</a:t>
                      </a:r>
                    </a:p>
                    <a:p>
                      <a:pPr marL="0" marR="0" indent="0" algn="just" defTabSz="914400" rtl="0" eaLnBrk="1" fontAlgn="auto" latinLnBrk="0" hangingPunct="1">
                        <a:lnSpc>
                          <a:spcPct val="100000"/>
                        </a:lnSpc>
                        <a:spcBef>
                          <a:spcPts val="0"/>
                        </a:spcBef>
                        <a:spcAft>
                          <a:spcPts val="0"/>
                        </a:spcAft>
                        <a:buClrTx/>
                        <a:buSzTx/>
                        <a:buFontTx/>
                        <a:buNone/>
                        <a:tabLst/>
                        <a:defRPr/>
                      </a:pPr>
                      <a:endParaRPr lang="mt-MT" sz="1400" i="1" kern="1200" dirty="0">
                        <a:solidFill>
                          <a:schemeClr val="dk1"/>
                        </a:solidFill>
                        <a:effectLst/>
                        <a:latin typeface="+mj-lt"/>
                        <a:ea typeface="+mn-ea"/>
                        <a:cs typeface="+mn-cs"/>
                      </a:endParaRPr>
                    </a:p>
                  </a:txBody>
                  <a:tcPr marL="68580" marR="68580" marT="0" marB="0"/>
                </a:tc>
                <a:tc>
                  <a:txBody>
                    <a:bodyPr/>
                    <a:lstStyle/>
                    <a:p>
                      <a:pPr algn="ctr">
                        <a:spcAft>
                          <a:spcPts val="0"/>
                        </a:spcAft>
                      </a:pPr>
                      <a:r>
                        <a:rPr lang="en-GB" sz="1400" dirty="0">
                          <a:effectLst/>
                          <a:latin typeface="+mj-lt"/>
                        </a:rPr>
                        <a:t>10</a:t>
                      </a:r>
                      <a:r>
                        <a:rPr lang="mt-MT" sz="1400" dirty="0">
                          <a:effectLst/>
                          <a:latin typeface="+mj-lt"/>
                        </a:rPr>
                        <a:t> points</a:t>
                      </a:r>
                      <a:endParaRPr lang="mt-MT" sz="1400" dirty="0">
                        <a:effectLst/>
                        <a:latin typeface="+mj-lt"/>
                        <a:ea typeface="MS Mincho"/>
                        <a:cs typeface="Times New Roman"/>
                      </a:endParaRPr>
                    </a:p>
                  </a:txBody>
                  <a:tcPr marL="68580" marR="68580" marT="0" marB="0"/>
                </a:tc>
                <a:extLst>
                  <a:ext uri="{0D108BD9-81ED-4DB2-BD59-A6C34878D82A}">
                    <a16:rowId xmlns:a16="http://schemas.microsoft.com/office/drawing/2014/main" val="10002"/>
                  </a:ext>
                </a:extLst>
              </a:tr>
              <a:tr h="1555548">
                <a:tc>
                  <a:txBody>
                    <a:bodyPr/>
                    <a:lstStyle/>
                    <a:p>
                      <a:pPr>
                        <a:spcAft>
                          <a:spcPts val="0"/>
                        </a:spcAft>
                      </a:pPr>
                      <a:r>
                        <a:rPr lang="en-US" sz="1400">
                          <a:effectLst/>
                          <a:latin typeface="+mj-lt"/>
                        </a:rPr>
                        <a:t>b</a:t>
                      </a:r>
                      <a:endParaRPr lang="mt-MT" sz="1400">
                        <a:effectLst/>
                        <a:latin typeface="+mj-lt"/>
                        <a:ea typeface="MS Mincho"/>
                        <a:cs typeface="Times New Roman"/>
                      </a:endParaRPr>
                    </a:p>
                  </a:txBody>
                  <a:tcPr marL="68580" marR="68580" marT="0" marB="0"/>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en-GB" sz="1400" b="1" dirty="0">
                          <a:effectLst/>
                          <a:latin typeface="+mj-lt"/>
                        </a:rPr>
                        <a:t>The development permitting process has already been initiated (where applicable) </a:t>
                      </a:r>
                      <a:r>
                        <a:rPr lang="mt-MT" sz="1400" dirty="0">
                          <a:effectLst/>
                          <a:latin typeface="+mj-lt"/>
                        </a:rPr>
                        <a:t>- </a:t>
                      </a:r>
                      <a:r>
                        <a:rPr lang="en-GB" sz="1400" dirty="0">
                          <a:effectLst/>
                          <a:latin typeface="+mj-lt"/>
                        </a:rPr>
                        <a:t>Are all PA / DNO permits and other relevant permits in hand or in the application process? </a:t>
                      </a:r>
                      <a:r>
                        <a:rPr lang="en-US" sz="1400" dirty="0">
                          <a:effectLst/>
                          <a:latin typeface="+mj-lt"/>
                        </a:rPr>
                        <a:t>Project will not be eligible for funding if the required Application for Permits are not in hand</a:t>
                      </a:r>
                    </a:p>
                    <a:p>
                      <a:pPr marL="0" marR="0" indent="0" algn="just" defTabSz="914400" rtl="0" eaLnBrk="1" fontAlgn="auto" latinLnBrk="0" hangingPunct="1">
                        <a:lnSpc>
                          <a:spcPct val="100000"/>
                        </a:lnSpc>
                        <a:spcBef>
                          <a:spcPts val="0"/>
                        </a:spcBef>
                        <a:spcAft>
                          <a:spcPts val="0"/>
                        </a:spcAft>
                        <a:buClrTx/>
                        <a:buSzTx/>
                        <a:buFontTx/>
                        <a:buNone/>
                        <a:tabLst/>
                        <a:defRPr/>
                      </a:pPr>
                      <a:endParaRPr lang="mt-MT" sz="1400" dirty="0">
                        <a:effectLst/>
                        <a:latin typeface="+mj-lt"/>
                        <a:ea typeface="MS Mincho"/>
                        <a:cs typeface="Times New Roman"/>
                      </a:endParaRPr>
                    </a:p>
                  </a:txBody>
                  <a:tcPr marL="68580" marR="68580" marT="0" marB="0"/>
                </a:tc>
                <a:tc>
                  <a:txBody>
                    <a:bodyPr/>
                    <a:lstStyle/>
                    <a:p>
                      <a:pPr algn="ctr">
                        <a:spcAft>
                          <a:spcPts val="0"/>
                        </a:spcAft>
                      </a:pPr>
                      <a:r>
                        <a:rPr lang="en-GB" sz="1400" dirty="0">
                          <a:effectLst/>
                          <a:latin typeface="+mj-lt"/>
                        </a:rPr>
                        <a:t>5</a:t>
                      </a:r>
                      <a:r>
                        <a:rPr lang="mt-MT" sz="1400" dirty="0">
                          <a:effectLst/>
                          <a:latin typeface="+mj-lt"/>
                        </a:rPr>
                        <a:t> points</a:t>
                      </a:r>
                      <a:endParaRPr lang="mt-MT" sz="1400" dirty="0">
                        <a:effectLst/>
                        <a:latin typeface="+mj-lt"/>
                        <a:ea typeface="MS Mincho"/>
                        <a:cs typeface="Times New Roman"/>
                      </a:endParaRPr>
                    </a:p>
                  </a:txBody>
                  <a:tcPr marL="68580" marR="68580" marT="0" marB="0"/>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2140413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981200" y="706686"/>
            <a:ext cx="8229600" cy="1066130"/>
          </a:xfrm>
          <a:prstGeom prst="rect">
            <a:avLst/>
          </a:prstGeom>
        </p:spPr>
        <p:txBody>
          <a:bodyPr vert="horz" lIns="91440" tIns="45720" rIns="91440" bIns="45720" rtlCol="0" anchor="b">
            <a:noAutofit/>
          </a:bodyPr>
          <a:lst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a:lstStyle>
          <a:p>
            <a:r>
              <a:rPr lang="en-GB" sz="4300" b="1" i="1" dirty="0"/>
              <a:t>Measure </a:t>
            </a:r>
            <a:r>
              <a:rPr lang="mt-MT" sz="4300" b="1" i="1" dirty="0"/>
              <a:t>1</a:t>
            </a:r>
            <a:r>
              <a:rPr lang="en-GB" sz="4300" b="1" i="1" dirty="0"/>
              <a:t>: Restoration of Assets of Artistic and Cultural Value</a:t>
            </a:r>
            <a:endParaRPr lang="mt-MT" sz="4300" dirty="0"/>
          </a:p>
        </p:txBody>
      </p:sp>
      <p:graphicFrame>
        <p:nvGraphicFramePr>
          <p:cNvPr id="5" name="Table 4"/>
          <p:cNvGraphicFramePr>
            <a:graphicFrameLocks noGrp="1"/>
          </p:cNvGraphicFramePr>
          <p:nvPr/>
        </p:nvGraphicFramePr>
        <p:xfrm>
          <a:off x="2351585" y="2060849"/>
          <a:ext cx="7560840" cy="3184917"/>
        </p:xfrm>
        <a:graphic>
          <a:graphicData uri="http://schemas.openxmlformats.org/drawingml/2006/table">
            <a:tbl>
              <a:tblPr firstRow="1" firstCol="1" bandRow="1">
                <a:tableStyleId>{5C22544A-7EE6-4342-B048-85BDC9FD1C3A}</a:tableStyleId>
              </a:tblPr>
              <a:tblGrid>
                <a:gridCol w="481182">
                  <a:extLst>
                    <a:ext uri="{9D8B030D-6E8A-4147-A177-3AD203B41FA5}">
                      <a16:colId xmlns:a16="http://schemas.microsoft.com/office/drawing/2014/main" val="20000"/>
                    </a:ext>
                  </a:extLst>
                </a:gridCol>
                <a:gridCol w="5643733">
                  <a:extLst>
                    <a:ext uri="{9D8B030D-6E8A-4147-A177-3AD203B41FA5}">
                      <a16:colId xmlns:a16="http://schemas.microsoft.com/office/drawing/2014/main" val="20001"/>
                    </a:ext>
                  </a:extLst>
                </a:gridCol>
                <a:gridCol w="1435925">
                  <a:extLst>
                    <a:ext uri="{9D8B030D-6E8A-4147-A177-3AD203B41FA5}">
                      <a16:colId xmlns:a16="http://schemas.microsoft.com/office/drawing/2014/main" val="20002"/>
                    </a:ext>
                  </a:extLst>
                </a:gridCol>
              </a:tblGrid>
              <a:tr h="633513">
                <a:tc>
                  <a:txBody>
                    <a:bodyPr/>
                    <a:lstStyle/>
                    <a:p>
                      <a:pPr algn="ctr">
                        <a:spcAft>
                          <a:spcPts val="0"/>
                        </a:spcAft>
                      </a:pPr>
                      <a:r>
                        <a:rPr lang="mt-MT" sz="1400" dirty="0">
                          <a:effectLst/>
                          <a:latin typeface="+mj-lt"/>
                        </a:rPr>
                        <a:t> </a:t>
                      </a:r>
                      <a:endParaRPr lang="mt-MT" sz="1400" dirty="0">
                        <a:effectLst/>
                        <a:latin typeface="+mj-lt"/>
                        <a:ea typeface="MS Mincho"/>
                        <a:cs typeface="Times New Roman"/>
                      </a:endParaRPr>
                    </a:p>
                  </a:txBody>
                  <a:tcPr marL="68580" marR="68580" marT="0" marB="0"/>
                </a:tc>
                <a:tc>
                  <a:txBody>
                    <a:bodyPr/>
                    <a:lstStyle/>
                    <a:p>
                      <a:pPr algn="ctr">
                        <a:spcAft>
                          <a:spcPts val="0"/>
                        </a:spcAft>
                      </a:pPr>
                      <a:r>
                        <a:rPr lang="mt-MT" sz="1400" dirty="0">
                          <a:effectLst/>
                          <a:latin typeface="+mj-lt"/>
                        </a:rPr>
                        <a:t>SELECTION </a:t>
                      </a:r>
                      <a:r>
                        <a:rPr lang="en-US" sz="1400" dirty="0">
                          <a:effectLst/>
                          <a:latin typeface="+mj-lt"/>
                        </a:rPr>
                        <a:t>CRITERIA</a:t>
                      </a:r>
                      <a:endParaRPr lang="mt-MT" sz="1400" dirty="0">
                        <a:effectLst/>
                        <a:latin typeface="+mj-lt"/>
                        <a:ea typeface="MS Mincho"/>
                        <a:cs typeface="Times New Roman"/>
                      </a:endParaRPr>
                    </a:p>
                  </a:txBody>
                  <a:tcPr marL="68580" marR="68580" marT="0" marB="0"/>
                </a:tc>
                <a:tc>
                  <a:txBody>
                    <a:bodyPr/>
                    <a:lstStyle/>
                    <a:p>
                      <a:pPr algn="ctr">
                        <a:spcAft>
                          <a:spcPts val="0"/>
                        </a:spcAft>
                      </a:pPr>
                      <a:r>
                        <a:rPr lang="mt-MT" sz="1400" dirty="0">
                          <a:effectLst/>
                          <a:latin typeface="+mj-lt"/>
                        </a:rPr>
                        <a:t>Maximum </a:t>
                      </a:r>
                      <a:r>
                        <a:rPr lang="en-US" sz="1400" dirty="0">
                          <a:effectLst/>
                          <a:latin typeface="+mj-lt"/>
                        </a:rPr>
                        <a:t>POINTS</a:t>
                      </a:r>
                      <a:endParaRPr lang="mt-MT" sz="1400" dirty="0">
                        <a:effectLst/>
                        <a:latin typeface="+mj-lt"/>
                        <a:ea typeface="MS Mincho"/>
                        <a:cs typeface="Times New Roman"/>
                      </a:endParaRPr>
                    </a:p>
                  </a:txBody>
                  <a:tcPr marL="68580" marR="68580" marT="0" marB="0"/>
                </a:tc>
                <a:extLst>
                  <a:ext uri="{0D108BD9-81ED-4DB2-BD59-A6C34878D82A}">
                    <a16:rowId xmlns:a16="http://schemas.microsoft.com/office/drawing/2014/main" val="10000"/>
                  </a:ext>
                </a:extLst>
              </a:tr>
              <a:tr h="316757">
                <a:tc gridSpan="3">
                  <a:txBody>
                    <a:bodyPr/>
                    <a:lstStyle/>
                    <a:p>
                      <a:pPr algn="ctr">
                        <a:spcAft>
                          <a:spcPts val="0"/>
                        </a:spcAft>
                      </a:pPr>
                      <a:r>
                        <a:rPr lang="en-US" sz="1400" dirty="0">
                          <a:effectLst/>
                          <a:latin typeface="+mj-lt"/>
                        </a:rPr>
                        <a:t>6. Sustainability of the Project (max. 10 points)</a:t>
                      </a:r>
                      <a:endParaRPr lang="mt-MT" sz="1400" dirty="0">
                        <a:effectLst/>
                        <a:latin typeface="+mj-lt"/>
                        <a:ea typeface="MS Mincho"/>
                        <a:cs typeface="Times New Roman"/>
                      </a:endParaRPr>
                    </a:p>
                  </a:txBody>
                  <a:tcPr marL="68580" marR="68580" marT="0" marB="0"/>
                </a:tc>
                <a:tc hMerge="1">
                  <a:txBody>
                    <a:bodyPr/>
                    <a:lstStyle/>
                    <a:p>
                      <a:endParaRPr lang="mt-MT"/>
                    </a:p>
                  </a:txBody>
                  <a:tcPr/>
                </a:tc>
                <a:tc hMerge="1">
                  <a:txBody>
                    <a:bodyPr/>
                    <a:lstStyle/>
                    <a:p>
                      <a:endParaRPr lang="mt-MT"/>
                    </a:p>
                  </a:txBody>
                  <a:tcPr/>
                </a:tc>
                <a:extLst>
                  <a:ext uri="{0D108BD9-81ED-4DB2-BD59-A6C34878D82A}">
                    <a16:rowId xmlns:a16="http://schemas.microsoft.com/office/drawing/2014/main" val="10001"/>
                  </a:ext>
                </a:extLst>
              </a:tr>
              <a:tr h="893859">
                <a:tc>
                  <a:txBody>
                    <a:bodyPr/>
                    <a:lstStyle/>
                    <a:p>
                      <a:pPr>
                        <a:spcAft>
                          <a:spcPts val="0"/>
                        </a:spcAft>
                      </a:pPr>
                      <a:r>
                        <a:rPr lang="en-US" sz="1400" dirty="0">
                          <a:effectLst/>
                          <a:latin typeface="+mj-lt"/>
                        </a:rPr>
                        <a:t>a</a:t>
                      </a:r>
                      <a:endParaRPr lang="mt-MT" sz="1400" dirty="0">
                        <a:effectLst/>
                        <a:latin typeface="+mj-lt"/>
                        <a:ea typeface="MS Mincho"/>
                        <a:cs typeface="Times New Roman"/>
                      </a:endParaRPr>
                    </a:p>
                  </a:txBody>
                  <a:tcPr marL="68580" marR="68580" marT="0" marB="0"/>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en-GB" sz="1400" b="1" kern="1200" dirty="0">
                          <a:solidFill>
                            <a:schemeClr val="dk1"/>
                          </a:solidFill>
                          <a:effectLst/>
                          <a:latin typeface="+mj-lt"/>
                          <a:ea typeface="+mn-ea"/>
                          <a:cs typeface="+mn-cs"/>
                        </a:rPr>
                        <a:t>Evidence that the project has a neutral or positive impact on the environment and the climate </a:t>
                      </a:r>
                      <a:r>
                        <a:rPr lang="mt-MT" sz="1400" kern="1200" dirty="0">
                          <a:solidFill>
                            <a:schemeClr val="dk1"/>
                          </a:solidFill>
                          <a:effectLst/>
                          <a:latin typeface="+mj-lt"/>
                          <a:ea typeface="+mn-ea"/>
                          <a:cs typeface="+mn-cs"/>
                        </a:rPr>
                        <a:t>- </a:t>
                      </a:r>
                      <a:r>
                        <a:rPr lang="en-GB" sz="1400" i="1" kern="1200" dirty="0">
                          <a:solidFill>
                            <a:schemeClr val="dk1"/>
                          </a:solidFill>
                          <a:effectLst/>
                          <a:latin typeface="+mj-lt"/>
                          <a:ea typeface="+mn-ea"/>
                          <a:cs typeface="+mn-cs"/>
                        </a:rPr>
                        <a:t>Will the proposed project positively impact the environment and climate? How?</a:t>
                      </a:r>
                    </a:p>
                    <a:p>
                      <a:pPr marL="0" marR="0" indent="0" algn="just" defTabSz="914400" rtl="0" eaLnBrk="1" fontAlgn="auto" latinLnBrk="0" hangingPunct="1">
                        <a:lnSpc>
                          <a:spcPct val="100000"/>
                        </a:lnSpc>
                        <a:spcBef>
                          <a:spcPts val="0"/>
                        </a:spcBef>
                        <a:spcAft>
                          <a:spcPts val="0"/>
                        </a:spcAft>
                        <a:buClrTx/>
                        <a:buSzTx/>
                        <a:buFontTx/>
                        <a:buNone/>
                        <a:tabLst/>
                        <a:defRPr/>
                      </a:pPr>
                      <a:endParaRPr lang="mt-MT" sz="1400" i="1" kern="1200" dirty="0">
                        <a:solidFill>
                          <a:schemeClr val="dk1"/>
                        </a:solidFill>
                        <a:effectLst/>
                        <a:latin typeface="+mj-lt"/>
                        <a:ea typeface="+mn-ea"/>
                        <a:cs typeface="+mn-cs"/>
                      </a:endParaRPr>
                    </a:p>
                  </a:txBody>
                  <a:tcPr marL="68580" marR="68580" marT="0" marB="0"/>
                </a:tc>
                <a:tc>
                  <a:txBody>
                    <a:bodyPr/>
                    <a:lstStyle/>
                    <a:p>
                      <a:pPr algn="ctr">
                        <a:spcAft>
                          <a:spcPts val="0"/>
                        </a:spcAft>
                      </a:pPr>
                      <a:r>
                        <a:rPr lang="mt-MT" sz="1400" dirty="0">
                          <a:effectLst/>
                          <a:latin typeface="+mj-lt"/>
                        </a:rPr>
                        <a:t>5 points</a:t>
                      </a:r>
                      <a:endParaRPr lang="mt-MT" sz="1400" dirty="0">
                        <a:effectLst/>
                        <a:latin typeface="+mj-lt"/>
                        <a:ea typeface="MS Mincho"/>
                        <a:cs typeface="Times New Roman"/>
                      </a:endParaRPr>
                    </a:p>
                  </a:txBody>
                  <a:tcPr marL="68580" marR="68580" marT="0" marB="0"/>
                </a:tc>
                <a:extLst>
                  <a:ext uri="{0D108BD9-81ED-4DB2-BD59-A6C34878D82A}">
                    <a16:rowId xmlns:a16="http://schemas.microsoft.com/office/drawing/2014/main" val="10002"/>
                  </a:ext>
                </a:extLst>
              </a:tr>
              <a:tr h="1340788">
                <a:tc>
                  <a:txBody>
                    <a:bodyPr/>
                    <a:lstStyle/>
                    <a:p>
                      <a:pPr>
                        <a:spcAft>
                          <a:spcPts val="0"/>
                        </a:spcAft>
                      </a:pPr>
                      <a:r>
                        <a:rPr lang="en-US" sz="1400">
                          <a:effectLst/>
                          <a:latin typeface="+mj-lt"/>
                        </a:rPr>
                        <a:t>b</a:t>
                      </a:r>
                      <a:endParaRPr lang="mt-MT" sz="1400">
                        <a:effectLst/>
                        <a:latin typeface="+mj-lt"/>
                        <a:ea typeface="MS Mincho"/>
                        <a:cs typeface="Times New Roman"/>
                      </a:endParaRPr>
                    </a:p>
                  </a:txBody>
                  <a:tcPr marL="68580" marR="68580" marT="0" marB="0"/>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en-GB" sz="1400" b="1" dirty="0">
                          <a:effectLst/>
                          <a:latin typeface="+mj-lt"/>
                        </a:rPr>
                        <a:t>Evidence that the project has a neutral or positive impact on gender and other forms of non-discrimination policies </a:t>
                      </a:r>
                      <a:r>
                        <a:rPr lang="mt-MT" sz="1400" dirty="0">
                          <a:effectLst/>
                          <a:latin typeface="+mj-lt"/>
                        </a:rPr>
                        <a:t>- </a:t>
                      </a:r>
                      <a:r>
                        <a:rPr lang="en-GB" sz="1400" dirty="0">
                          <a:effectLst/>
                          <a:latin typeface="+mj-lt"/>
                        </a:rPr>
                        <a:t>How will the proposed project support policies against discrimination like disability, race, religion, sex, sexual orientation, gender identity, political, etc.</a:t>
                      </a:r>
                    </a:p>
                    <a:p>
                      <a:pPr marL="0" marR="0" indent="0" algn="just" defTabSz="914400" rtl="0" eaLnBrk="1" fontAlgn="auto" latinLnBrk="0" hangingPunct="1">
                        <a:lnSpc>
                          <a:spcPct val="100000"/>
                        </a:lnSpc>
                        <a:spcBef>
                          <a:spcPts val="0"/>
                        </a:spcBef>
                        <a:spcAft>
                          <a:spcPts val="0"/>
                        </a:spcAft>
                        <a:buClrTx/>
                        <a:buSzTx/>
                        <a:buFontTx/>
                        <a:buNone/>
                        <a:tabLst/>
                        <a:defRPr/>
                      </a:pPr>
                      <a:endParaRPr lang="mt-MT" sz="1400" dirty="0">
                        <a:effectLst/>
                        <a:latin typeface="+mj-lt"/>
                        <a:ea typeface="MS Mincho"/>
                        <a:cs typeface="Times New Roman"/>
                      </a:endParaRPr>
                    </a:p>
                  </a:txBody>
                  <a:tcPr marL="68580" marR="68580" marT="0" marB="0"/>
                </a:tc>
                <a:tc>
                  <a:txBody>
                    <a:bodyPr/>
                    <a:lstStyle/>
                    <a:p>
                      <a:pPr algn="ctr">
                        <a:spcAft>
                          <a:spcPts val="0"/>
                        </a:spcAft>
                      </a:pPr>
                      <a:r>
                        <a:rPr lang="mt-MT" sz="1400" dirty="0">
                          <a:effectLst/>
                          <a:latin typeface="+mj-lt"/>
                        </a:rPr>
                        <a:t>5 points</a:t>
                      </a:r>
                      <a:endParaRPr lang="mt-MT" sz="1400" dirty="0">
                        <a:effectLst/>
                        <a:latin typeface="+mj-lt"/>
                        <a:ea typeface="MS Mincho"/>
                        <a:cs typeface="Times New Roman"/>
                      </a:endParaRPr>
                    </a:p>
                  </a:txBody>
                  <a:tcPr marL="68580" marR="68580" marT="0" marB="0"/>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40114728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706686"/>
            <a:ext cx="8229600" cy="1066130"/>
          </a:xfrm>
        </p:spPr>
        <p:txBody>
          <a:bodyPr/>
          <a:lstStyle/>
          <a:p>
            <a:r>
              <a:rPr lang="en-GB" sz="4800" b="1" i="1" dirty="0"/>
              <a:t>Measure 2: Strengthening a Healthy Cultural Identity</a:t>
            </a:r>
            <a:endParaRPr lang="mt-MT" sz="4800" dirty="0"/>
          </a:p>
        </p:txBody>
      </p:sp>
      <p:sp>
        <p:nvSpPr>
          <p:cNvPr id="6" name="Content Placeholder 2"/>
          <p:cNvSpPr>
            <a:spLocks noGrp="1"/>
          </p:cNvSpPr>
          <p:nvPr>
            <p:ph idx="1"/>
          </p:nvPr>
        </p:nvSpPr>
        <p:spPr>
          <a:xfrm>
            <a:off x="1981200" y="1988841"/>
            <a:ext cx="8229600" cy="4137323"/>
          </a:xfrm>
        </p:spPr>
        <p:txBody>
          <a:bodyPr>
            <a:normAutofit/>
          </a:bodyPr>
          <a:lstStyle/>
          <a:p>
            <a:pPr marL="0" indent="0" algn="just">
              <a:buNone/>
            </a:pPr>
            <a:r>
              <a:rPr lang="en-GB" b="1" dirty="0"/>
              <a:t>This measure is built on the premise that without the necessary investment in the infrastructure, cultural and social activities would not be possible. This need is more evident when one considers that most of the functions are run by local voluntary groups, with little or no access to alternative sources of funding. The intention is therefore to use the LEADER fund, through this Measure, to provide support for the necessary initial infrastructure to be put in place, such that the activity/investment can be sustained in the longer term.</a:t>
            </a:r>
            <a:endParaRPr lang="mt-MT" b="1" dirty="0"/>
          </a:p>
        </p:txBody>
      </p:sp>
    </p:spTree>
    <p:extLst>
      <p:ext uri="{BB962C8B-B14F-4D97-AF65-F5344CB8AC3E}">
        <p14:creationId xmlns:p14="http://schemas.microsoft.com/office/powerpoint/2010/main" val="27725800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981200" y="706686"/>
            <a:ext cx="8229600" cy="1066130"/>
          </a:xfrm>
          <a:prstGeom prst="rect">
            <a:avLst/>
          </a:prstGeom>
        </p:spPr>
        <p:txBody>
          <a:bodyPr vert="horz" lIns="91440" tIns="45720" rIns="91440" bIns="45720" rtlCol="0" anchor="b">
            <a:noAutofit/>
          </a:bodyPr>
          <a:lst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a:lstStyle>
          <a:p>
            <a:r>
              <a:rPr lang="en-GB" sz="4800" b="1" i="1" dirty="0"/>
              <a:t>Measure 2: Strengthening a Healthy Cultural Identity</a:t>
            </a:r>
            <a:endParaRPr lang="mt-MT" sz="4800" dirty="0"/>
          </a:p>
        </p:txBody>
      </p:sp>
      <p:sp>
        <p:nvSpPr>
          <p:cNvPr id="5" name="Content Placeholder 2"/>
          <p:cNvSpPr>
            <a:spLocks noGrp="1"/>
          </p:cNvSpPr>
          <p:nvPr>
            <p:ph idx="1"/>
          </p:nvPr>
        </p:nvSpPr>
        <p:spPr>
          <a:xfrm>
            <a:off x="1981200" y="1988841"/>
            <a:ext cx="8229600" cy="4137323"/>
          </a:xfrm>
        </p:spPr>
        <p:txBody>
          <a:bodyPr>
            <a:normAutofit fontScale="92500" lnSpcReduction="20000"/>
          </a:bodyPr>
          <a:lstStyle/>
          <a:p>
            <a:pPr marL="0" indent="0" algn="just">
              <a:buNone/>
            </a:pPr>
            <a:r>
              <a:rPr lang="mt-MT" dirty="0"/>
              <a:t>Scope of action:</a:t>
            </a:r>
          </a:p>
          <a:p>
            <a:pPr marL="0" indent="0" algn="just">
              <a:buNone/>
            </a:pPr>
            <a:endParaRPr lang="mt-MT" dirty="0"/>
          </a:p>
          <a:p>
            <a:pPr marL="0" indent="0" algn="just">
              <a:buNone/>
            </a:pPr>
            <a:r>
              <a:rPr lang="en-GB" dirty="0"/>
              <a:t>This measure is intended to provide support for the </a:t>
            </a:r>
            <a:r>
              <a:rPr lang="en-GB" b="1" dirty="0"/>
              <a:t>setting up and/or quality improvement of activities, events, experiences and sessions of cultural and social value</a:t>
            </a:r>
            <a:r>
              <a:rPr lang="en-GB" dirty="0"/>
              <a:t>.</a:t>
            </a:r>
          </a:p>
          <a:p>
            <a:pPr marL="0" indent="0" algn="just">
              <a:buNone/>
            </a:pPr>
            <a:endParaRPr lang="en-GB" dirty="0"/>
          </a:p>
          <a:p>
            <a:pPr marL="0" indent="0" algn="just">
              <a:buNone/>
            </a:pPr>
            <a:r>
              <a:rPr lang="en-GB" dirty="0"/>
              <a:t>This measure supports interventions that are aimed to invest in the infrastructure for new or improved cultural and social investments to take place within the </a:t>
            </a:r>
            <a:r>
              <a:rPr lang="en-GB" dirty="0" err="1"/>
              <a:t>Majjistral</a:t>
            </a:r>
            <a:r>
              <a:rPr lang="en-GB" dirty="0"/>
              <a:t> territory. Such investment includes </a:t>
            </a:r>
            <a:r>
              <a:rPr lang="en-GB" b="1" dirty="0"/>
              <a:t>improvements to immoveable property/premises</a:t>
            </a:r>
            <a:r>
              <a:rPr lang="en-GB" dirty="0"/>
              <a:t> from which the group operates, and other </a:t>
            </a:r>
            <a:r>
              <a:rPr lang="en-GB" b="1" dirty="0"/>
              <a:t>related ancillary investments in equipment and facilities</a:t>
            </a:r>
            <a:r>
              <a:rPr lang="en-GB" dirty="0"/>
              <a:t> that are necessary for the activity or event.</a:t>
            </a:r>
          </a:p>
        </p:txBody>
      </p:sp>
    </p:spTree>
    <p:extLst>
      <p:ext uri="{BB962C8B-B14F-4D97-AF65-F5344CB8AC3E}">
        <p14:creationId xmlns:p14="http://schemas.microsoft.com/office/powerpoint/2010/main" val="23811146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88846A-AA70-459C-AE7F-8EF7C8422261}"/>
              </a:ext>
            </a:extLst>
          </p:cNvPr>
          <p:cNvSpPr>
            <a:spLocks noGrp="1"/>
          </p:cNvSpPr>
          <p:nvPr>
            <p:ph type="title"/>
          </p:nvPr>
        </p:nvSpPr>
        <p:spPr>
          <a:xfrm>
            <a:off x="1981200" y="0"/>
            <a:ext cx="8229600" cy="1772816"/>
          </a:xfrm>
        </p:spPr>
        <p:txBody>
          <a:bodyPr/>
          <a:lstStyle/>
          <a:p>
            <a:r>
              <a:rPr lang="en-GB" sz="4800" b="1" i="1" dirty="0"/>
              <a:t>Measure 2: Strengthening a Healthy Cultural Identity</a:t>
            </a:r>
            <a:endParaRPr lang="en-GB" sz="4800" dirty="0"/>
          </a:p>
        </p:txBody>
      </p:sp>
      <p:sp>
        <p:nvSpPr>
          <p:cNvPr id="3" name="Content Placeholder 2">
            <a:extLst>
              <a:ext uri="{FF2B5EF4-FFF2-40B4-BE49-F238E27FC236}">
                <a16:creationId xmlns:a16="http://schemas.microsoft.com/office/drawing/2014/main" id="{1ACD67FC-9493-4121-8379-0D612C114473}"/>
              </a:ext>
            </a:extLst>
          </p:cNvPr>
          <p:cNvSpPr>
            <a:spLocks noGrp="1"/>
          </p:cNvSpPr>
          <p:nvPr>
            <p:ph idx="1"/>
          </p:nvPr>
        </p:nvSpPr>
        <p:spPr>
          <a:xfrm>
            <a:off x="1981200" y="1988841"/>
            <a:ext cx="8229600" cy="4137323"/>
          </a:xfrm>
        </p:spPr>
        <p:txBody>
          <a:bodyPr>
            <a:normAutofit fontScale="92500"/>
          </a:bodyPr>
          <a:lstStyle/>
          <a:p>
            <a:pPr marL="0" indent="0" algn="just">
              <a:buNone/>
            </a:pPr>
            <a:r>
              <a:rPr lang="en-US" b="1" dirty="0"/>
              <a:t>Eligibility </a:t>
            </a:r>
            <a:r>
              <a:rPr lang="en-US" b="1" dirty="0" err="1"/>
              <a:t>i</a:t>
            </a:r>
            <a:r>
              <a:rPr lang="mt-MT" b="1" dirty="0"/>
              <a:t>nvestments</a:t>
            </a:r>
          </a:p>
          <a:p>
            <a:pPr lvl="0" algn="just"/>
            <a:endParaRPr lang="mt-MT" b="1" dirty="0"/>
          </a:p>
          <a:p>
            <a:pPr lvl="0" algn="just"/>
            <a:r>
              <a:rPr lang="en-GB" b="1" dirty="0"/>
              <a:t>Direct project costs </a:t>
            </a:r>
            <a:r>
              <a:rPr lang="en-GB" dirty="0"/>
              <a:t>associated with the development and/ or creation of the cultural or social activity, including professional fees, leasing of space and equipment, purchase of small instruments and activity equipment, amongst others;</a:t>
            </a:r>
          </a:p>
          <a:p>
            <a:pPr lvl="0" algn="just"/>
            <a:r>
              <a:rPr lang="en-GB" b="1" dirty="0"/>
              <a:t>Improvements to immoveable property </a:t>
            </a:r>
            <a:r>
              <a:rPr lang="en-GB" dirty="0"/>
              <a:t>(construction costs/enhancement of premises), that are necessary for the development/creation of the activity and without which the activity could not take place.</a:t>
            </a:r>
          </a:p>
          <a:p>
            <a:endParaRPr lang="en-GB" dirty="0"/>
          </a:p>
        </p:txBody>
      </p:sp>
    </p:spTree>
    <p:extLst>
      <p:ext uri="{BB962C8B-B14F-4D97-AF65-F5344CB8AC3E}">
        <p14:creationId xmlns:p14="http://schemas.microsoft.com/office/powerpoint/2010/main" val="3116822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981200" y="706686"/>
            <a:ext cx="8229600" cy="1066130"/>
          </a:xfrm>
          <a:prstGeom prst="rect">
            <a:avLst/>
          </a:prstGeom>
        </p:spPr>
        <p:txBody>
          <a:bodyPr vert="horz" lIns="91440" tIns="45720" rIns="91440" bIns="45720" rtlCol="0" anchor="b">
            <a:noAutofit/>
          </a:bodyPr>
          <a:lst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a:lstStyle>
          <a:p>
            <a:r>
              <a:rPr lang="en-GB" sz="4800" b="1" i="1" dirty="0"/>
              <a:t>Measure 2: Strengthening a Healthy Cultural Identity</a:t>
            </a:r>
            <a:endParaRPr lang="mt-MT" sz="4800" dirty="0"/>
          </a:p>
        </p:txBody>
      </p:sp>
      <p:sp>
        <p:nvSpPr>
          <p:cNvPr id="5" name="Content Placeholder 2"/>
          <p:cNvSpPr>
            <a:spLocks noGrp="1"/>
          </p:cNvSpPr>
          <p:nvPr>
            <p:ph idx="1"/>
          </p:nvPr>
        </p:nvSpPr>
        <p:spPr>
          <a:xfrm>
            <a:off x="1981200" y="1988841"/>
            <a:ext cx="8229600" cy="4137323"/>
          </a:xfrm>
        </p:spPr>
        <p:txBody>
          <a:bodyPr>
            <a:normAutofit fontScale="85000" lnSpcReduction="20000"/>
          </a:bodyPr>
          <a:lstStyle/>
          <a:p>
            <a:pPr marL="0" indent="0" algn="just">
              <a:buNone/>
            </a:pPr>
            <a:r>
              <a:rPr lang="mt-MT" b="1" dirty="0"/>
              <a:t>Indicative list of the type of operations that are likely to be supported through this measure</a:t>
            </a:r>
            <a:r>
              <a:rPr lang="en-GB" b="1" dirty="0"/>
              <a:t> (related to the development/creation of the activity)</a:t>
            </a:r>
            <a:r>
              <a:rPr lang="mt-MT" b="1" dirty="0"/>
              <a:t>:</a:t>
            </a:r>
          </a:p>
          <a:p>
            <a:pPr marL="0" indent="0" algn="just">
              <a:buNone/>
            </a:pPr>
            <a:endParaRPr lang="mt-MT" b="1" dirty="0"/>
          </a:p>
          <a:p>
            <a:pPr lvl="0" algn="just"/>
            <a:r>
              <a:rPr lang="en-GB" b="1" dirty="0"/>
              <a:t>Expenses related to knowledge capacity building of historical, geographical, traditional/folkloristic documentary evidence;</a:t>
            </a:r>
          </a:p>
          <a:p>
            <a:pPr lvl="0" algn="just"/>
            <a:endParaRPr lang="en-GB" b="1" dirty="0"/>
          </a:p>
          <a:p>
            <a:pPr lvl="0" algn="just"/>
            <a:r>
              <a:rPr lang="en-GB" b="1" dirty="0"/>
              <a:t>Costs of procurement of specialist services, including experts’ fees (such as historians, artists, designers, chefs, etc.) and area-specialists (literature, art, music, theatre, sports, nutrition, outdoor adventure, etc.). The costs of these specialists shall only be supported for the duration of the project and upon demonstration of evidence of their direct contribution to the implementation of the action. Additionally, such costs will be capped at a maximum of 10% of the total cost;</a:t>
            </a:r>
          </a:p>
        </p:txBody>
      </p:sp>
    </p:spTree>
    <p:extLst>
      <p:ext uri="{BB962C8B-B14F-4D97-AF65-F5344CB8AC3E}">
        <p14:creationId xmlns:p14="http://schemas.microsoft.com/office/powerpoint/2010/main" val="377776046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981200" y="706686"/>
            <a:ext cx="8229600" cy="1066130"/>
          </a:xfrm>
          <a:prstGeom prst="rect">
            <a:avLst/>
          </a:prstGeom>
        </p:spPr>
        <p:txBody>
          <a:bodyPr vert="horz" lIns="91440" tIns="45720" rIns="91440" bIns="45720" rtlCol="0" anchor="b">
            <a:noAutofit/>
          </a:bodyPr>
          <a:lst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a:lstStyle>
          <a:p>
            <a:r>
              <a:rPr lang="en-GB" sz="4800" b="1" i="1" dirty="0"/>
              <a:t>Measure 2: Strengthening a Healthy Cultural Identity</a:t>
            </a:r>
            <a:endParaRPr lang="mt-MT" sz="4800" dirty="0"/>
          </a:p>
        </p:txBody>
      </p:sp>
      <p:sp>
        <p:nvSpPr>
          <p:cNvPr id="5" name="Content Placeholder 2"/>
          <p:cNvSpPr>
            <a:spLocks noGrp="1"/>
          </p:cNvSpPr>
          <p:nvPr>
            <p:ph idx="1"/>
          </p:nvPr>
        </p:nvSpPr>
        <p:spPr>
          <a:xfrm>
            <a:off x="1981200" y="1988841"/>
            <a:ext cx="8229600" cy="4137323"/>
          </a:xfrm>
        </p:spPr>
        <p:txBody>
          <a:bodyPr>
            <a:normAutofit fontScale="85000" lnSpcReduction="20000"/>
          </a:bodyPr>
          <a:lstStyle/>
          <a:p>
            <a:pPr marL="0" indent="0" algn="just">
              <a:buNone/>
            </a:pPr>
            <a:r>
              <a:rPr lang="mt-MT" b="1" dirty="0"/>
              <a:t>Indicative list of the type of operations that are likely to be supported through this measure</a:t>
            </a:r>
            <a:r>
              <a:rPr lang="en-GB" b="1" dirty="0"/>
              <a:t> (related to the development/creation of the activity) </a:t>
            </a:r>
            <a:r>
              <a:rPr lang="mt-MT" b="1" dirty="0"/>
              <a:t>:</a:t>
            </a:r>
          </a:p>
          <a:p>
            <a:pPr marL="0" indent="0" algn="just">
              <a:buNone/>
            </a:pPr>
            <a:endParaRPr lang="mt-MT" b="1" dirty="0"/>
          </a:p>
          <a:p>
            <a:pPr lvl="0" algn="just"/>
            <a:r>
              <a:rPr lang="en-GB" b="1" dirty="0"/>
              <a:t>Purchase of new equipment, machinery and instruments that are to be used for the realisation of the cultural activity, such as equipment for the high-quality delivery of the cultural activity/event/experience, including audio-visual equipment, and instruments that are either necessary for the delivery of the activity/event/experience, or that are to be transmitted to the participants to enable them to engage in the activity including musical instruments, sports equipment, etc;</a:t>
            </a:r>
          </a:p>
          <a:p>
            <a:pPr lvl="0" algn="just"/>
            <a:endParaRPr lang="en-GB" b="1" dirty="0"/>
          </a:p>
          <a:p>
            <a:pPr algn="just"/>
            <a:r>
              <a:rPr lang="en-US" b="1" dirty="0"/>
              <a:t>Project Publicity costs (refer to the </a:t>
            </a:r>
            <a:r>
              <a:rPr lang="en-US" b="1" dirty="0" err="1"/>
              <a:t>Visaul</a:t>
            </a:r>
            <a:r>
              <a:rPr lang="en-US" b="1" dirty="0"/>
              <a:t> identity guidelines issued by the Managing Authority).</a:t>
            </a:r>
            <a:endParaRPr lang="en-GB" b="1" dirty="0"/>
          </a:p>
        </p:txBody>
      </p:sp>
    </p:spTree>
    <p:extLst>
      <p:ext uri="{BB962C8B-B14F-4D97-AF65-F5344CB8AC3E}">
        <p14:creationId xmlns:p14="http://schemas.microsoft.com/office/powerpoint/2010/main" val="303784163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C17461-5E72-4C6E-9498-6FA32F256CD8}"/>
              </a:ext>
            </a:extLst>
          </p:cNvPr>
          <p:cNvSpPr>
            <a:spLocks noGrp="1"/>
          </p:cNvSpPr>
          <p:nvPr>
            <p:ph type="title"/>
          </p:nvPr>
        </p:nvSpPr>
        <p:spPr>
          <a:xfrm>
            <a:off x="1981200" y="731836"/>
            <a:ext cx="8229600" cy="1040980"/>
          </a:xfrm>
        </p:spPr>
        <p:txBody>
          <a:bodyPr/>
          <a:lstStyle/>
          <a:p>
            <a:r>
              <a:rPr lang="en-GB" sz="4800" b="1" i="1" dirty="0"/>
              <a:t>Measure 2: Strengthening a Healthy Cultural Identity</a:t>
            </a:r>
            <a:endParaRPr lang="en-GB" sz="4800" dirty="0"/>
          </a:p>
        </p:txBody>
      </p:sp>
      <p:sp>
        <p:nvSpPr>
          <p:cNvPr id="3" name="Content Placeholder 2">
            <a:extLst>
              <a:ext uri="{FF2B5EF4-FFF2-40B4-BE49-F238E27FC236}">
                <a16:creationId xmlns:a16="http://schemas.microsoft.com/office/drawing/2014/main" id="{9EEE4FF3-4DBE-4AB8-9163-7A681BEC9026}"/>
              </a:ext>
            </a:extLst>
          </p:cNvPr>
          <p:cNvSpPr>
            <a:spLocks noGrp="1"/>
          </p:cNvSpPr>
          <p:nvPr>
            <p:ph idx="1"/>
          </p:nvPr>
        </p:nvSpPr>
        <p:spPr>
          <a:xfrm>
            <a:off x="1981200" y="1988841"/>
            <a:ext cx="8229600" cy="4137323"/>
          </a:xfrm>
        </p:spPr>
        <p:txBody>
          <a:bodyPr>
            <a:normAutofit fontScale="85000" lnSpcReduction="20000"/>
          </a:bodyPr>
          <a:lstStyle/>
          <a:p>
            <a:pPr marL="0" indent="0" algn="just">
              <a:buNone/>
            </a:pPr>
            <a:r>
              <a:rPr lang="mt-MT" b="1" dirty="0"/>
              <a:t>Indicative list of the type of operations that are likely to be supported through this measure</a:t>
            </a:r>
            <a:r>
              <a:rPr lang="en-GB" b="1" dirty="0"/>
              <a:t> (related to the development/creation of the activity) </a:t>
            </a:r>
            <a:r>
              <a:rPr lang="mt-MT" b="1" dirty="0"/>
              <a:t>:</a:t>
            </a:r>
          </a:p>
          <a:p>
            <a:pPr lvl="0" algn="just"/>
            <a:endParaRPr lang="en-GB" b="1" dirty="0"/>
          </a:p>
          <a:p>
            <a:pPr lvl="0" algn="just"/>
            <a:r>
              <a:rPr lang="en-GB" b="1" dirty="0"/>
              <a:t>Procurement of durable activity aids and accessories including traditional costumes, props, designs, printed material, graphical aids, training resources (such as compasses, torches, maps, guidebooks, etc.), artefacts, antiques, collectable items, apparatus, etc;</a:t>
            </a:r>
          </a:p>
          <a:p>
            <a:pPr lvl="0" algn="just"/>
            <a:endParaRPr lang="en-GB" b="1" dirty="0"/>
          </a:p>
          <a:p>
            <a:pPr algn="just"/>
            <a:r>
              <a:rPr lang="en-US" b="1" dirty="0"/>
              <a:t>Leasing of temporary facilities and infrastructure, such as leasing of premises, mobile toilets, tents, exhibition stands, information panels, amongst others, which are needed for the </a:t>
            </a:r>
            <a:r>
              <a:rPr lang="en-US" b="1" dirty="0" err="1"/>
              <a:t>organisation</a:t>
            </a:r>
            <a:r>
              <a:rPr lang="en-US" b="1" dirty="0"/>
              <a:t> of the proposed events will be capped at 20%;</a:t>
            </a:r>
            <a:endParaRPr lang="en-GB" b="1" dirty="0"/>
          </a:p>
        </p:txBody>
      </p:sp>
    </p:spTree>
    <p:extLst>
      <p:ext uri="{BB962C8B-B14F-4D97-AF65-F5344CB8AC3E}">
        <p14:creationId xmlns:p14="http://schemas.microsoft.com/office/powerpoint/2010/main" val="255058852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E30722-0415-4008-AEB4-5FE5426A63FE}"/>
              </a:ext>
            </a:extLst>
          </p:cNvPr>
          <p:cNvSpPr>
            <a:spLocks noGrp="1"/>
          </p:cNvSpPr>
          <p:nvPr>
            <p:ph type="title"/>
          </p:nvPr>
        </p:nvSpPr>
        <p:spPr>
          <a:xfrm>
            <a:off x="1981200" y="0"/>
            <a:ext cx="8229600" cy="1772816"/>
          </a:xfrm>
        </p:spPr>
        <p:txBody>
          <a:bodyPr/>
          <a:lstStyle/>
          <a:p>
            <a:r>
              <a:rPr lang="en-GB" sz="4800" b="1" i="1" dirty="0"/>
              <a:t>Measure 2: Strengthening a Healthy Cultural Identity</a:t>
            </a:r>
            <a:endParaRPr lang="en-GB" sz="4800" dirty="0"/>
          </a:p>
        </p:txBody>
      </p:sp>
      <p:sp>
        <p:nvSpPr>
          <p:cNvPr id="3" name="Content Placeholder 2">
            <a:extLst>
              <a:ext uri="{FF2B5EF4-FFF2-40B4-BE49-F238E27FC236}">
                <a16:creationId xmlns:a16="http://schemas.microsoft.com/office/drawing/2014/main" id="{24053274-A51B-4A12-8456-70528BDBEF06}"/>
              </a:ext>
            </a:extLst>
          </p:cNvPr>
          <p:cNvSpPr>
            <a:spLocks noGrp="1"/>
          </p:cNvSpPr>
          <p:nvPr>
            <p:ph idx="1"/>
          </p:nvPr>
        </p:nvSpPr>
        <p:spPr>
          <a:xfrm>
            <a:off x="1981200" y="1988841"/>
            <a:ext cx="8229600" cy="4137323"/>
          </a:xfrm>
        </p:spPr>
        <p:txBody>
          <a:bodyPr>
            <a:normAutofit fontScale="77500" lnSpcReduction="20000"/>
          </a:bodyPr>
          <a:lstStyle/>
          <a:p>
            <a:pPr marL="0" indent="0" algn="just">
              <a:buNone/>
            </a:pPr>
            <a:r>
              <a:rPr lang="en-GB" b="1" dirty="0"/>
              <a:t>Indicative eligible costs (related to the investments in infrastructure):</a:t>
            </a:r>
          </a:p>
          <a:p>
            <a:pPr marL="0" indent="0" algn="just">
              <a:buNone/>
            </a:pPr>
            <a:endParaRPr lang="en-GB" b="1" dirty="0"/>
          </a:p>
          <a:p>
            <a:pPr lvl="0" algn="just"/>
            <a:r>
              <a:rPr lang="en-GB" b="1" dirty="0"/>
              <a:t>The improvement of immovable property;</a:t>
            </a:r>
          </a:p>
          <a:p>
            <a:pPr lvl="0" algn="just"/>
            <a:endParaRPr lang="en-GB" b="1" dirty="0"/>
          </a:p>
          <a:p>
            <a:pPr lvl="0" algn="just"/>
            <a:r>
              <a:rPr lang="en-GB" b="1" dirty="0"/>
              <a:t>The purchase of new equipment up to the market value of the asset;</a:t>
            </a:r>
          </a:p>
          <a:p>
            <a:pPr lvl="0" algn="just"/>
            <a:endParaRPr lang="en-GB" b="1" dirty="0"/>
          </a:p>
          <a:p>
            <a:pPr lvl="0" algn="just"/>
            <a:r>
              <a:rPr lang="en-GB" b="1" dirty="0"/>
              <a:t>General costs linked to expenditure referred to in points above, such as architect, engineer and consultation fees. This cost is eligible up to 10% of the total eligible costs of the project.</a:t>
            </a:r>
          </a:p>
          <a:p>
            <a:pPr lvl="0" algn="just"/>
            <a:endParaRPr lang="en-GB" b="1" dirty="0"/>
          </a:p>
          <a:p>
            <a:pPr algn="just"/>
            <a:r>
              <a:rPr lang="en-GB" b="1" dirty="0"/>
              <a:t>Improvement to immovable property and the purchase and installation of machinery/ equipment (fixed assets), shall not exceed 95% of the total eligible cost of the project.</a:t>
            </a:r>
          </a:p>
          <a:p>
            <a:pPr marL="0" indent="0" algn="just">
              <a:buNone/>
            </a:pPr>
            <a:endParaRPr lang="en-GB" b="1" dirty="0"/>
          </a:p>
        </p:txBody>
      </p:sp>
    </p:spTree>
    <p:extLst>
      <p:ext uri="{BB962C8B-B14F-4D97-AF65-F5344CB8AC3E}">
        <p14:creationId xmlns:p14="http://schemas.microsoft.com/office/powerpoint/2010/main" val="361644289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981200" y="706686"/>
            <a:ext cx="8229600" cy="1066130"/>
          </a:xfrm>
          <a:prstGeom prst="rect">
            <a:avLst/>
          </a:prstGeom>
        </p:spPr>
        <p:txBody>
          <a:bodyPr vert="horz" lIns="91440" tIns="45720" rIns="91440" bIns="45720" rtlCol="0" anchor="b">
            <a:noAutofit/>
          </a:bodyPr>
          <a:lst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a:lstStyle>
          <a:p>
            <a:r>
              <a:rPr lang="en-GB" sz="4800" b="1" i="1" dirty="0"/>
              <a:t>Measure 2: Strengthening a Healthy Cultural Identity</a:t>
            </a:r>
            <a:endParaRPr lang="mt-MT" sz="4800" dirty="0"/>
          </a:p>
        </p:txBody>
      </p:sp>
      <p:sp>
        <p:nvSpPr>
          <p:cNvPr id="5" name="Content Placeholder 2"/>
          <p:cNvSpPr>
            <a:spLocks noGrp="1"/>
          </p:cNvSpPr>
          <p:nvPr>
            <p:ph idx="1"/>
          </p:nvPr>
        </p:nvSpPr>
        <p:spPr>
          <a:xfrm>
            <a:off x="1981200" y="1988841"/>
            <a:ext cx="8229600" cy="4137323"/>
          </a:xfrm>
        </p:spPr>
        <p:txBody>
          <a:bodyPr>
            <a:normAutofit fontScale="85000" lnSpcReduction="20000"/>
          </a:bodyPr>
          <a:lstStyle/>
          <a:p>
            <a:pPr marL="0" indent="0" algn="just">
              <a:buNone/>
            </a:pPr>
            <a:r>
              <a:rPr lang="en-US" dirty="0"/>
              <a:t>Support through this action shall be </a:t>
            </a:r>
            <a:r>
              <a:rPr lang="en-US" b="1" dirty="0"/>
              <a:t>limited to Capital Expenditure</a:t>
            </a:r>
            <a:r>
              <a:rPr lang="en-US" dirty="0"/>
              <a:t> undertaken by</a:t>
            </a:r>
            <a:r>
              <a:rPr lang="mt-MT" dirty="0"/>
              <a:t>:</a:t>
            </a:r>
            <a:endParaRPr lang="en-GB" dirty="0"/>
          </a:p>
          <a:p>
            <a:pPr marL="0" indent="0" algn="just">
              <a:buNone/>
            </a:pPr>
            <a:endParaRPr lang="mt-MT" dirty="0"/>
          </a:p>
          <a:p>
            <a:pPr marL="0" indent="0" algn="just">
              <a:buNone/>
            </a:pPr>
            <a:r>
              <a:rPr lang="en-US" b="1" dirty="0"/>
              <a:t>Local Councils;</a:t>
            </a:r>
          </a:p>
          <a:p>
            <a:pPr marL="0" indent="0" algn="just">
              <a:buNone/>
            </a:pPr>
            <a:endParaRPr lang="en-US" b="1" dirty="0"/>
          </a:p>
          <a:p>
            <a:pPr marL="0" indent="0" algn="just">
              <a:buNone/>
            </a:pPr>
            <a:r>
              <a:rPr lang="en-GB" b="1" dirty="0"/>
              <a:t>Private Entities </a:t>
            </a:r>
            <a:r>
              <a:rPr lang="en-GB" dirty="0"/>
              <a:t>(only small and micro enterprises within the meaning of Commission Recommendation 2003/361/EC are eligible for funding and</a:t>
            </a:r>
            <a:r>
              <a:rPr lang="en-GB" b="1" dirty="0"/>
              <a:t> will be subject to State aid rules) </a:t>
            </a:r>
            <a:r>
              <a:rPr lang="en-US" dirty="0"/>
              <a:t>and</a:t>
            </a:r>
            <a:r>
              <a:rPr lang="mt-MT" dirty="0"/>
              <a:t>;</a:t>
            </a:r>
            <a:endParaRPr lang="en-GB" dirty="0"/>
          </a:p>
          <a:p>
            <a:pPr marL="0" indent="0" algn="just">
              <a:buNone/>
            </a:pPr>
            <a:endParaRPr lang="mt-MT" dirty="0"/>
          </a:p>
          <a:p>
            <a:pPr marL="0" indent="0" algn="just">
              <a:buNone/>
            </a:pPr>
            <a:r>
              <a:rPr lang="en-US" b="1" dirty="0"/>
              <a:t>Registered Voluntary </a:t>
            </a:r>
            <a:r>
              <a:rPr lang="en-US" b="1" dirty="0" err="1"/>
              <a:t>Organisations</a:t>
            </a:r>
            <a:r>
              <a:rPr lang="en-US" dirty="0"/>
              <a:t> that do not carry out an economic activity within the meaning of Article 107 TFEU (regularly registered with the Office of the Commissioner for Voluntary </a:t>
            </a:r>
            <a:r>
              <a:rPr lang="en-US" dirty="0" err="1"/>
              <a:t>Organisations</a:t>
            </a:r>
            <a:r>
              <a:rPr lang="en-US" dirty="0"/>
              <a:t>, in line with the Voluntary </a:t>
            </a:r>
            <a:r>
              <a:rPr lang="en-US" dirty="0" err="1"/>
              <a:t>Organisations</a:t>
            </a:r>
            <a:r>
              <a:rPr lang="en-US" dirty="0"/>
              <a:t> Act 2007, and regularly operating within the Majjistral territory).</a:t>
            </a:r>
            <a:endParaRPr lang="mt-MT" dirty="0"/>
          </a:p>
        </p:txBody>
      </p:sp>
    </p:spTree>
    <p:extLst>
      <p:ext uri="{BB962C8B-B14F-4D97-AF65-F5344CB8AC3E}">
        <p14:creationId xmlns:p14="http://schemas.microsoft.com/office/powerpoint/2010/main" val="7906407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981200" y="706686"/>
            <a:ext cx="8229600" cy="1066130"/>
          </a:xfrm>
          <a:prstGeom prst="rect">
            <a:avLst/>
          </a:prstGeom>
        </p:spPr>
        <p:txBody>
          <a:bodyPr vert="horz" lIns="91440" tIns="45720" rIns="91440" bIns="45720" rtlCol="0" anchor="b">
            <a:noAutofit/>
          </a:bodyPr>
          <a:lst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a:lstStyle>
          <a:p>
            <a:endParaRPr lang="mt-MT" sz="4800" dirty="0"/>
          </a:p>
        </p:txBody>
      </p:sp>
      <p:sp>
        <p:nvSpPr>
          <p:cNvPr id="5" name="Content Placeholder 2"/>
          <p:cNvSpPr>
            <a:spLocks noGrp="1"/>
          </p:cNvSpPr>
          <p:nvPr>
            <p:ph idx="1"/>
          </p:nvPr>
        </p:nvSpPr>
        <p:spPr>
          <a:xfrm>
            <a:off x="1981200" y="1988841"/>
            <a:ext cx="8229600" cy="4137323"/>
          </a:xfrm>
        </p:spPr>
        <p:txBody>
          <a:bodyPr>
            <a:normAutofit fontScale="92500" lnSpcReduction="20000"/>
          </a:bodyPr>
          <a:lstStyle/>
          <a:p>
            <a:pPr marL="0" indent="0" algn="just">
              <a:buNone/>
            </a:pPr>
            <a:r>
              <a:rPr lang="en-GB" b="1" dirty="0"/>
              <a:t>State Aid Rules and Obligations</a:t>
            </a:r>
          </a:p>
          <a:p>
            <a:pPr lvl="0" algn="just"/>
            <a:endParaRPr lang="en-GB" b="1" dirty="0"/>
          </a:p>
          <a:p>
            <a:pPr lvl="0" algn="just"/>
            <a:r>
              <a:rPr lang="en-GB" b="1" dirty="0"/>
              <a:t>The total amount of de minimis aid granted to a single undertaking shall not exceed the amount of €200,000, or €100,000 in the case of a single undertaking performing road freight transport for hire or reward, over any period of three consecutive fiscal years. This period covers the fiscal year concerned as well as the previous two fiscal years. ‘Fiscal year’ means the fiscal year as used for tax purposes by the undertaking concerned.</a:t>
            </a:r>
          </a:p>
          <a:p>
            <a:pPr lvl="0" algn="just"/>
            <a:endParaRPr lang="en-GB" b="1" dirty="0"/>
          </a:p>
          <a:p>
            <a:pPr algn="just"/>
            <a:r>
              <a:rPr lang="en-GB" b="1" dirty="0"/>
              <a:t>The </a:t>
            </a:r>
            <a:r>
              <a:rPr lang="en-GB" b="1" i="1" dirty="0"/>
              <a:t>de minimis</a:t>
            </a:r>
            <a:r>
              <a:rPr lang="en-GB" b="1" dirty="0"/>
              <a:t> declaration form must be filled in and submitted together with the application form.</a:t>
            </a:r>
          </a:p>
        </p:txBody>
      </p:sp>
      <p:sp>
        <p:nvSpPr>
          <p:cNvPr id="6" name="Title 1">
            <a:extLst>
              <a:ext uri="{FF2B5EF4-FFF2-40B4-BE49-F238E27FC236}">
                <a16:creationId xmlns:a16="http://schemas.microsoft.com/office/drawing/2014/main" id="{9EF19F78-2C6D-4294-84C5-1EDDC2BF710B}"/>
              </a:ext>
            </a:extLst>
          </p:cNvPr>
          <p:cNvSpPr>
            <a:spLocks noGrp="1"/>
          </p:cNvSpPr>
          <p:nvPr>
            <p:ph type="title"/>
          </p:nvPr>
        </p:nvSpPr>
        <p:spPr>
          <a:xfrm>
            <a:off x="1981200" y="706686"/>
            <a:ext cx="8229600" cy="1066130"/>
          </a:xfrm>
        </p:spPr>
        <p:txBody>
          <a:bodyPr/>
          <a:lstStyle/>
          <a:p>
            <a:r>
              <a:rPr lang="en-GB" sz="4800" b="1" i="1" dirty="0"/>
              <a:t>Measure 2: Strengthening a Healthy Cultural Identity</a:t>
            </a:r>
            <a:endParaRPr lang="en-GB" sz="4800" dirty="0"/>
          </a:p>
        </p:txBody>
      </p:sp>
    </p:spTree>
    <p:extLst>
      <p:ext uri="{BB962C8B-B14F-4D97-AF65-F5344CB8AC3E}">
        <p14:creationId xmlns:p14="http://schemas.microsoft.com/office/powerpoint/2010/main" val="174149754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981200" y="706686"/>
            <a:ext cx="8229600" cy="1066130"/>
          </a:xfrm>
          <a:prstGeom prst="rect">
            <a:avLst/>
          </a:prstGeom>
        </p:spPr>
        <p:txBody>
          <a:bodyPr vert="horz" lIns="91440" tIns="45720" rIns="91440" bIns="45720" rtlCol="0" anchor="b">
            <a:noAutofit/>
          </a:bodyPr>
          <a:lst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a:lstStyle>
          <a:p>
            <a:r>
              <a:rPr lang="en-GB" sz="4800" b="1" i="1" dirty="0"/>
              <a:t>Measure 2: Strengthening a Healthy Cultural Identity</a:t>
            </a:r>
            <a:endParaRPr lang="mt-MT" sz="4800" dirty="0"/>
          </a:p>
        </p:txBody>
      </p:sp>
      <p:sp>
        <p:nvSpPr>
          <p:cNvPr id="5" name="Content Placeholder 2"/>
          <p:cNvSpPr>
            <a:spLocks noGrp="1"/>
          </p:cNvSpPr>
          <p:nvPr>
            <p:ph idx="1"/>
          </p:nvPr>
        </p:nvSpPr>
        <p:spPr>
          <a:xfrm>
            <a:off x="1981200" y="1988841"/>
            <a:ext cx="8229600" cy="4137323"/>
          </a:xfrm>
        </p:spPr>
        <p:txBody>
          <a:bodyPr>
            <a:noAutofit/>
          </a:bodyPr>
          <a:lstStyle/>
          <a:p>
            <a:pPr marL="0" indent="0" algn="just">
              <a:buNone/>
            </a:pPr>
            <a:r>
              <a:rPr lang="en-US" sz="3200" b="1" dirty="0"/>
              <a:t>Budget</a:t>
            </a:r>
            <a:endParaRPr lang="mt-MT" sz="3200" b="1" dirty="0"/>
          </a:p>
          <a:p>
            <a:pPr algn="just"/>
            <a:endParaRPr lang="mt-MT" sz="3200" dirty="0"/>
          </a:p>
          <a:p>
            <a:pPr algn="just"/>
            <a:r>
              <a:rPr lang="en-US" sz="3200" dirty="0"/>
              <a:t>The total allocated funds for this call is set at </a:t>
            </a:r>
            <a:r>
              <a:rPr lang="en-US" sz="3200" b="1" dirty="0"/>
              <a:t>€</a:t>
            </a:r>
            <a:r>
              <a:rPr lang="en-GB" sz="3200" b="1" dirty="0"/>
              <a:t>303</a:t>
            </a:r>
            <a:r>
              <a:rPr lang="en-US" sz="3200" b="1" dirty="0"/>
              <a:t>,3</a:t>
            </a:r>
            <a:r>
              <a:rPr lang="mt-MT" sz="3200" b="1" dirty="0"/>
              <a:t>0</a:t>
            </a:r>
            <a:r>
              <a:rPr lang="en-US" sz="3200" b="1" dirty="0"/>
              <a:t>0</a:t>
            </a:r>
            <a:r>
              <a:rPr lang="en-US" sz="3200" dirty="0"/>
              <a:t> of which </a:t>
            </a:r>
            <a:r>
              <a:rPr lang="en-GB" sz="3200" dirty="0"/>
              <a:t>75% will be financed through the EAFRD whilst the remaining 25% will be financed through Malta funds.</a:t>
            </a:r>
          </a:p>
          <a:p>
            <a:pPr marL="0" indent="0" algn="just">
              <a:buNone/>
            </a:pPr>
            <a:endParaRPr lang="en-GB" sz="2200" dirty="0"/>
          </a:p>
        </p:txBody>
      </p:sp>
    </p:spTree>
    <p:extLst>
      <p:ext uri="{BB962C8B-B14F-4D97-AF65-F5344CB8AC3E}">
        <p14:creationId xmlns:p14="http://schemas.microsoft.com/office/powerpoint/2010/main" val="134868799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1B384B-3792-478C-AB84-940F337CA650}"/>
              </a:ext>
            </a:extLst>
          </p:cNvPr>
          <p:cNvSpPr>
            <a:spLocks noGrp="1"/>
          </p:cNvSpPr>
          <p:nvPr>
            <p:ph type="title"/>
          </p:nvPr>
        </p:nvSpPr>
        <p:spPr>
          <a:xfrm>
            <a:off x="1981200" y="0"/>
            <a:ext cx="8229600" cy="1772816"/>
          </a:xfrm>
        </p:spPr>
        <p:txBody>
          <a:bodyPr/>
          <a:lstStyle/>
          <a:p>
            <a:r>
              <a:rPr lang="en-GB" sz="4800" b="1" i="1" dirty="0"/>
              <a:t>Measure 2: Strengthening a Healthy Cultural Identity</a:t>
            </a:r>
            <a:endParaRPr lang="en-GB" sz="4800" dirty="0"/>
          </a:p>
        </p:txBody>
      </p:sp>
      <p:sp>
        <p:nvSpPr>
          <p:cNvPr id="3" name="Content Placeholder 2">
            <a:extLst>
              <a:ext uri="{FF2B5EF4-FFF2-40B4-BE49-F238E27FC236}">
                <a16:creationId xmlns:a16="http://schemas.microsoft.com/office/drawing/2014/main" id="{AE8AC609-8064-414F-A1E8-B161E1205BD0}"/>
              </a:ext>
            </a:extLst>
          </p:cNvPr>
          <p:cNvSpPr>
            <a:spLocks noGrp="1"/>
          </p:cNvSpPr>
          <p:nvPr>
            <p:ph idx="1"/>
          </p:nvPr>
        </p:nvSpPr>
        <p:spPr>
          <a:xfrm>
            <a:off x="1981200" y="1988841"/>
            <a:ext cx="8229600" cy="4137323"/>
          </a:xfrm>
        </p:spPr>
        <p:txBody>
          <a:bodyPr>
            <a:normAutofit fontScale="85000" lnSpcReduction="20000"/>
          </a:bodyPr>
          <a:lstStyle/>
          <a:p>
            <a:pPr marL="0" indent="0" algn="just">
              <a:buNone/>
            </a:pPr>
            <a:r>
              <a:rPr lang="en-US" b="1" dirty="0"/>
              <a:t>Budget cont.</a:t>
            </a:r>
            <a:endParaRPr lang="mt-MT" b="1" dirty="0"/>
          </a:p>
          <a:p>
            <a:pPr algn="just"/>
            <a:endParaRPr lang="mt-MT" dirty="0"/>
          </a:p>
          <a:p>
            <a:pPr algn="just"/>
            <a:r>
              <a:rPr lang="en-GB" dirty="0"/>
              <a:t>The following capping levels shall apply:</a:t>
            </a:r>
          </a:p>
          <a:p>
            <a:pPr algn="just"/>
            <a:r>
              <a:rPr lang="en-GB" b="1" dirty="0"/>
              <a:t>€10,000 for events;</a:t>
            </a:r>
          </a:p>
          <a:p>
            <a:pPr algn="just"/>
            <a:r>
              <a:rPr lang="en-GB" b="1" dirty="0"/>
              <a:t>€20,000 for smaller scale investments;</a:t>
            </a:r>
          </a:p>
          <a:p>
            <a:pPr algn="just"/>
            <a:r>
              <a:rPr lang="en-GB" b="1" dirty="0"/>
              <a:t>€60,000 for major investment, which includes major infrastructural works</a:t>
            </a:r>
          </a:p>
          <a:p>
            <a:pPr algn="just"/>
            <a:endParaRPr lang="en-GB" dirty="0"/>
          </a:p>
          <a:p>
            <a:pPr algn="just"/>
            <a:r>
              <a:rPr lang="en-GB" dirty="0"/>
              <a:t>At application stage, the applicant should clearly identify what type of investment is being proposed.</a:t>
            </a:r>
          </a:p>
          <a:p>
            <a:pPr algn="just"/>
            <a:endParaRPr lang="mt-MT" dirty="0"/>
          </a:p>
          <a:p>
            <a:pPr algn="just"/>
            <a:r>
              <a:rPr lang="en-US" dirty="0"/>
              <a:t>In the case of oversubscription of the call, the </a:t>
            </a:r>
            <a:r>
              <a:rPr lang="mt-MT" dirty="0"/>
              <a:t>MAGF </a:t>
            </a:r>
            <a:r>
              <a:rPr lang="en-US" dirty="0"/>
              <a:t>reserve</a:t>
            </a:r>
            <a:r>
              <a:rPr lang="mt-MT" dirty="0"/>
              <a:t>s</a:t>
            </a:r>
            <a:r>
              <a:rPr lang="en-US" dirty="0"/>
              <a:t> the right to allocate additional funds to this measure following approval by the Managing Authority and ARPA.</a:t>
            </a:r>
            <a:endParaRPr lang="en-GB" dirty="0"/>
          </a:p>
        </p:txBody>
      </p:sp>
    </p:spTree>
    <p:extLst>
      <p:ext uri="{BB962C8B-B14F-4D97-AF65-F5344CB8AC3E}">
        <p14:creationId xmlns:p14="http://schemas.microsoft.com/office/powerpoint/2010/main" val="298249627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981200" y="706686"/>
            <a:ext cx="8229600" cy="1066130"/>
          </a:xfrm>
          <a:prstGeom prst="rect">
            <a:avLst/>
          </a:prstGeom>
        </p:spPr>
        <p:txBody>
          <a:bodyPr vert="horz" lIns="91440" tIns="45720" rIns="91440" bIns="45720" rtlCol="0" anchor="b">
            <a:noAutofit/>
          </a:bodyPr>
          <a:lst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a:lstStyle>
          <a:p>
            <a:r>
              <a:rPr lang="en-GB" sz="4800" b="1" i="1" dirty="0"/>
              <a:t>Measure 2: Strengthening a Healthy Cultural Identity</a:t>
            </a:r>
            <a:endParaRPr lang="mt-MT" sz="4800" dirty="0"/>
          </a:p>
        </p:txBody>
      </p:sp>
      <p:graphicFrame>
        <p:nvGraphicFramePr>
          <p:cNvPr id="8" name="Content Placeholder 7"/>
          <p:cNvGraphicFramePr>
            <a:graphicFrameLocks noGrp="1"/>
          </p:cNvGraphicFramePr>
          <p:nvPr>
            <p:ph idx="1"/>
            <p:extLst>
              <p:ext uri="{D42A27DB-BD31-4B8C-83A1-F6EECF244321}">
                <p14:modId xmlns:p14="http://schemas.microsoft.com/office/powerpoint/2010/main" val="372416666"/>
              </p:ext>
            </p:extLst>
          </p:nvPr>
        </p:nvGraphicFramePr>
        <p:xfrm>
          <a:off x="2135563" y="4509120"/>
          <a:ext cx="7992884" cy="1440160"/>
        </p:xfrm>
        <a:graphic>
          <a:graphicData uri="http://schemas.openxmlformats.org/drawingml/2006/table">
            <a:tbl>
              <a:tblPr firstRow="1" firstCol="1" bandRow="1">
                <a:tableStyleId>{5C22544A-7EE6-4342-B048-85BDC9FD1C3A}</a:tableStyleId>
              </a:tblPr>
              <a:tblGrid>
                <a:gridCol w="974548">
                  <a:extLst>
                    <a:ext uri="{9D8B030D-6E8A-4147-A177-3AD203B41FA5}">
                      <a16:colId xmlns:a16="http://schemas.microsoft.com/office/drawing/2014/main" val="20000"/>
                    </a:ext>
                  </a:extLst>
                </a:gridCol>
                <a:gridCol w="974548">
                  <a:extLst>
                    <a:ext uri="{9D8B030D-6E8A-4147-A177-3AD203B41FA5}">
                      <a16:colId xmlns:a16="http://schemas.microsoft.com/office/drawing/2014/main" val="20001"/>
                    </a:ext>
                  </a:extLst>
                </a:gridCol>
                <a:gridCol w="974548">
                  <a:extLst>
                    <a:ext uri="{9D8B030D-6E8A-4147-A177-3AD203B41FA5}">
                      <a16:colId xmlns:a16="http://schemas.microsoft.com/office/drawing/2014/main" val="20002"/>
                    </a:ext>
                  </a:extLst>
                </a:gridCol>
                <a:gridCol w="1009068">
                  <a:extLst>
                    <a:ext uri="{9D8B030D-6E8A-4147-A177-3AD203B41FA5}">
                      <a16:colId xmlns:a16="http://schemas.microsoft.com/office/drawing/2014/main" val="20003"/>
                    </a:ext>
                  </a:extLst>
                </a:gridCol>
                <a:gridCol w="1009068">
                  <a:extLst>
                    <a:ext uri="{9D8B030D-6E8A-4147-A177-3AD203B41FA5}">
                      <a16:colId xmlns:a16="http://schemas.microsoft.com/office/drawing/2014/main" val="20004"/>
                    </a:ext>
                  </a:extLst>
                </a:gridCol>
                <a:gridCol w="1009068">
                  <a:extLst>
                    <a:ext uri="{9D8B030D-6E8A-4147-A177-3AD203B41FA5}">
                      <a16:colId xmlns:a16="http://schemas.microsoft.com/office/drawing/2014/main" val="20005"/>
                    </a:ext>
                  </a:extLst>
                </a:gridCol>
                <a:gridCol w="1009068">
                  <a:extLst>
                    <a:ext uri="{9D8B030D-6E8A-4147-A177-3AD203B41FA5}">
                      <a16:colId xmlns:a16="http://schemas.microsoft.com/office/drawing/2014/main" val="20006"/>
                    </a:ext>
                  </a:extLst>
                </a:gridCol>
                <a:gridCol w="1032968">
                  <a:extLst>
                    <a:ext uri="{9D8B030D-6E8A-4147-A177-3AD203B41FA5}">
                      <a16:colId xmlns:a16="http://schemas.microsoft.com/office/drawing/2014/main" val="20007"/>
                    </a:ext>
                  </a:extLst>
                </a:gridCol>
              </a:tblGrid>
              <a:tr h="343766">
                <a:tc gridSpan="8">
                  <a:txBody>
                    <a:bodyPr/>
                    <a:lstStyle/>
                    <a:p>
                      <a:pPr algn="ctr">
                        <a:spcBef>
                          <a:spcPts val="1200"/>
                        </a:spcBef>
                        <a:spcAft>
                          <a:spcPts val="0"/>
                        </a:spcAft>
                      </a:pPr>
                      <a:r>
                        <a:rPr lang="mt-MT" sz="1400" b="1" kern="1200" dirty="0">
                          <a:solidFill>
                            <a:schemeClr val="lt1"/>
                          </a:solidFill>
                          <a:effectLst/>
                          <a:latin typeface="+mj-lt"/>
                          <a:ea typeface="+mn-ea"/>
                          <a:cs typeface="+mn-cs"/>
                        </a:rPr>
                        <a:t>MEASURE </a:t>
                      </a:r>
                      <a:r>
                        <a:rPr lang="en-GB" sz="1400" b="1" kern="1200" dirty="0">
                          <a:solidFill>
                            <a:schemeClr val="lt1"/>
                          </a:solidFill>
                          <a:effectLst/>
                          <a:latin typeface="+mj-lt"/>
                          <a:ea typeface="+mn-ea"/>
                          <a:cs typeface="+mn-cs"/>
                        </a:rPr>
                        <a:t>2</a:t>
                      </a:r>
                      <a:r>
                        <a:rPr lang="mt-MT" sz="1400" b="1" kern="1200" dirty="0">
                          <a:solidFill>
                            <a:schemeClr val="lt1"/>
                          </a:solidFill>
                          <a:effectLst/>
                          <a:latin typeface="+mj-lt"/>
                          <a:ea typeface="+mn-ea"/>
                          <a:cs typeface="+mn-cs"/>
                        </a:rPr>
                        <a:t> – BUDGET €</a:t>
                      </a:r>
                      <a:r>
                        <a:rPr lang="en-GB" sz="1400" b="1" kern="1200" dirty="0">
                          <a:solidFill>
                            <a:schemeClr val="lt1"/>
                          </a:solidFill>
                          <a:effectLst/>
                          <a:latin typeface="+mj-lt"/>
                          <a:ea typeface="+mn-ea"/>
                          <a:cs typeface="+mn-cs"/>
                        </a:rPr>
                        <a:t>303,300</a:t>
                      </a:r>
                      <a:endParaRPr lang="mt-MT" sz="1400" b="1" kern="1200" dirty="0">
                        <a:solidFill>
                          <a:schemeClr val="lt1"/>
                        </a:solidFill>
                        <a:effectLst/>
                        <a:latin typeface="+mj-lt"/>
                        <a:ea typeface="+mn-ea"/>
                        <a:cs typeface="+mn-cs"/>
                      </a:endParaRPr>
                    </a:p>
                  </a:txBody>
                  <a:tcPr marL="68580" marR="68580" marT="0" marB="0"/>
                </a:tc>
                <a:tc hMerge="1">
                  <a:txBody>
                    <a:bodyPr/>
                    <a:lstStyle/>
                    <a:p>
                      <a:endParaRPr lang="mt-MT"/>
                    </a:p>
                  </a:txBody>
                  <a:tcPr/>
                </a:tc>
                <a:tc hMerge="1">
                  <a:txBody>
                    <a:bodyPr/>
                    <a:lstStyle/>
                    <a:p>
                      <a:endParaRPr lang="mt-MT"/>
                    </a:p>
                  </a:txBody>
                  <a:tcPr/>
                </a:tc>
                <a:tc hMerge="1">
                  <a:txBody>
                    <a:bodyPr/>
                    <a:lstStyle/>
                    <a:p>
                      <a:endParaRPr lang="mt-MT"/>
                    </a:p>
                  </a:txBody>
                  <a:tcPr/>
                </a:tc>
                <a:tc hMerge="1">
                  <a:txBody>
                    <a:bodyPr/>
                    <a:lstStyle/>
                    <a:p>
                      <a:endParaRPr lang="mt-MT"/>
                    </a:p>
                  </a:txBody>
                  <a:tcPr/>
                </a:tc>
                <a:tc hMerge="1">
                  <a:txBody>
                    <a:bodyPr/>
                    <a:lstStyle/>
                    <a:p>
                      <a:endParaRPr lang="mt-MT"/>
                    </a:p>
                  </a:txBody>
                  <a:tcPr/>
                </a:tc>
                <a:tc hMerge="1">
                  <a:txBody>
                    <a:bodyPr/>
                    <a:lstStyle/>
                    <a:p>
                      <a:endParaRPr lang="mt-MT"/>
                    </a:p>
                  </a:txBody>
                  <a:tcPr/>
                </a:tc>
                <a:tc hMerge="1">
                  <a:txBody>
                    <a:bodyPr/>
                    <a:lstStyle/>
                    <a:p>
                      <a:endParaRPr lang="mt-MT"/>
                    </a:p>
                  </a:txBody>
                  <a:tcPr/>
                </a:tc>
                <a:extLst>
                  <a:ext uri="{0D108BD9-81ED-4DB2-BD59-A6C34878D82A}">
                    <a16:rowId xmlns:a16="http://schemas.microsoft.com/office/drawing/2014/main" val="10000"/>
                  </a:ext>
                </a:extLst>
              </a:tr>
              <a:tr h="328919">
                <a:tc>
                  <a:txBody>
                    <a:bodyPr/>
                    <a:lstStyle/>
                    <a:p>
                      <a:pPr marL="0" algn="ctr" defTabSz="914400" rtl="0" eaLnBrk="1" latinLnBrk="0" hangingPunct="1">
                        <a:spcBef>
                          <a:spcPts val="1200"/>
                        </a:spcBef>
                        <a:spcAft>
                          <a:spcPts val="0"/>
                        </a:spcAft>
                      </a:pPr>
                      <a:r>
                        <a:rPr lang="mt-MT" sz="1400" b="1" kern="1200" dirty="0">
                          <a:solidFill>
                            <a:schemeClr val="lt1"/>
                          </a:solidFill>
                          <a:effectLst/>
                          <a:latin typeface="+mj-lt"/>
                          <a:ea typeface="+mn-ea"/>
                          <a:cs typeface="+mn-cs"/>
                        </a:rPr>
                        <a:t>Launch</a:t>
                      </a:r>
                    </a:p>
                  </a:txBody>
                  <a:tcPr marL="68580" marR="68580" marT="0" marB="0"/>
                </a:tc>
                <a:tc>
                  <a:txBody>
                    <a:bodyPr/>
                    <a:lstStyle/>
                    <a:p>
                      <a:pPr algn="ctr">
                        <a:spcBef>
                          <a:spcPts val="1200"/>
                        </a:spcBef>
                        <a:spcAft>
                          <a:spcPts val="0"/>
                        </a:spcAft>
                      </a:pPr>
                      <a:r>
                        <a:rPr lang="mt-MT" sz="1600" b="1" dirty="0">
                          <a:effectLst/>
                          <a:latin typeface="+mj-lt"/>
                        </a:rPr>
                        <a:t>Block 1</a:t>
                      </a:r>
                      <a:endParaRPr lang="mt-MT" sz="1600" b="1" dirty="0">
                        <a:effectLst/>
                        <a:latin typeface="+mj-lt"/>
                        <a:ea typeface="MS Mincho"/>
                        <a:cs typeface="Times New Roman"/>
                      </a:endParaRPr>
                    </a:p>
                  </a:txBody>
                  <a:tcPr marL="68580" marR="68580" marT="0" marB="0" anchor="ctr"/>
                </a:tc>
                <a:tc rowSpan="2">
                  <a:txBody>
                    <a:bodyPr/>
                    <a:lstStyle/>
                    <a:p>
                      <a:pPr algn="ctr">
                        <a:spcBef>
                          <a:spcPts val="1200"/>
                        </a:spcBef>
                        <a:spcAft>
                          <a:spcPts val="0"/>
                        </a:spcAft>
                      </a:pPr>
                      <a:r>
                        <a:rPr lang="mt-MT" sz="1200" dirty="0">
                          <a:effectLst/>
                          <a:latin typeface="+mj-lt"/>
                        </a:rPr>
                        <a:t>Subject to Funds Availibility</a:t>
                      </a:r>
                      <a:endParaRPr lang="mt-MT" sz="1800" dirty="0">
                        <a:effectLst/>
                        <a:latin typeface="+mj-lt"/>
                        <a:ea typeface="MS Mincho"/>
                        <a:cs typeface="Times New Roman"/>
                      </a:endParaRPr>
                    </a:p>
                  </a:txBody>
                  <a:tcPr marL="68580" marR="68580" marT="0" marB="0"/>
                </a:tc>
                <a:tc>
                  <a:txBody>
                    <a:bodyPr/>
                    <a:lstStyle/>
                    <a:p>
                      <a:pPr marL="0" algn="ctr" defTabSz="914400" rtl="0" eaLnBrk="1" latinLnBrk="0" hangingPunct="1">
                        <a:spcBef>
                          <a:spcPts val="1200"/>
                        </a:spcBef>
                        <a:spcAft>
                          <a:spcPts val="0"/>
                        </a:spcAft>
                      </a:pPr>
                      <a:r>
                        <a:rPr lang="mt-MT" sz="1600" b="1" kern="1200" dirty="0">
                          <a:solidFill>
                            <a:schemeClr val="dk1"/>
                          </a:solidFill>
                          <a:effectLst/>
                          <a:latin typeface="+mj-lt"/>
                          <a:ea typeface="+mn-ea"/>
                          <a:cs typeface="+mn-cs"/>
                        </a:rPr>
                        <a:t>Block 2</a:t>
                      </a:r>
                    </a:p>
                  </a:txBody>
                  <a:tcPr marL="68580" marR="68580" marT="0" marB="0"/>
                </a:tc>
                <a:tc rowSpan="2">
                  <a:txBody>
                    <a:bodyPr/>
                    <a:lstStyle/>
                    <a:p>
                      <a:pPr marL="0" algn="ctr" defTabSz="914400" rtl="0" eaLnBrk="1" latinLnBrk="0" hangingPunct="1">
                        <a:spcBef>
                          <a:spcPts val="1200"/>
                        </a:spcBef>
                        <a:spcAft>
                          <a:spcPts val="0"/>
                        </a:spcAft>
                      </a:pPr>
                      <a:r>
                        <a:rPr lang="mt-MT" sz="1200" kern="1200" dirty="0">
                          <a:solidFill>
                            <a:schemeClr val="dk1"/>
                          </a:solidFill>
                          <a:effectLst/>
                          <a:latin typeface="+mj-lt"/>
                          <a:ea typeface="+mn-ea"/>
                          <a:cs typeface="+mn-cs"/>
                        </a:rPr>
                        <a:t>Subject to Funds Availibility</a:t>
                      </a:r>
                    </a:p>
                  </a:txBody>
                  <a:tcPr marL="68580" marR="68580" marT="0" marB="0"/>
                </a:tc>
                <a:tc>
                  <a:txBody>
                    <a:bodyPr/>
                    <a:lstStyle/>
                    <a:p>
                      <a:pPr marL="0" algn="ctr" defTabSz="914400" rtl="0" eaLnBrk="1" latinLnBrk="0" hangingPunct="1">
                        <a:spcBef>
                          <a:spcPts val="1200"/>
                        </a:spcBef>
                        <a:spcAft>
                          <a:spcPts val="0"/>
                        </a:spcAft>
                      </a:pPr>
                      <a:r>
                        <a:rPr lang="mt-MT" sz="1600" b="1" kern="1200">
                          <a:solidFill>
                            <a:schemeClr val="dk1"/>
                          </a:solidFill>
                          <a:effectLst/>
                          <a:latin typeface="+mj-lt"/>
                          <a:ea typeface="+mn-ea"/>
                          <a:cs typeface="+mn-cs"/>
                        </a:rPr>
                        <a:t>Block 3</a:t>
                      </a:r>
                    </a:p>
                  </a:txBody>
                  <a:tcPr marL="68580" marR="68580" marT="0" marB="0"/>
                </a:tc>
                <a:tc rowSpan="2">
                  <a:txBody>
                    <a:bodyPr/>
                    <a:lstStyle/>
                    <a:p>
                      <a:pPr marL="0" algn="ctr" defTabSz="914400" rtl="0" eaLnBrk="1" latinLnBrk="0" hangingPunct="1">
                        <a:spcBef>
                          <a:spcPts val="1200"/>
                        </a:spcBef>
                        <a:spcAft>
                          <a:spcPts val="0"/>
                        </a:spcAft>
                      </a:pPr>
                      <a:r>
                        <a:rPr lang="mt-MT" sz="1200" kern="1200" dirty="0">
                          <a:solidFill>
                            <a:schemeClr val="dk1"/>
                          </a:solidFill>
                          <a:effectLst/>
                          <a:latin typeface="+mj-lt"/>
                          <a:ea typeface="+mn-ea"/>
                          <a:cs typeface="+mn-cs"/>
                        </a:rPr>
                        <a:t>Subject to Funds Availibility</a:t>
                      </a:r>
                    </a:p>
                  </a:txBody>
                  <a:tcPr marL="68580" marR="68580" marT="0" marB="0"/>
                </a:tc>
                <a:tc>
                  <a:txBody>
                    <a:bodyPr/>
                    <a:lstStyle/>
                    <a:p>
                      <a:pPr marL="0" algn="ctr" defTabSz="914400" rtl="0" eaLnBrk="1" latinLnBrk="0" hangingPunct="1">
                        <a:spcBef>
                          <a:spcPts val="1200"/>
                        </a:spcBef>
                        <a:spcAft>
                          <a:spcPts val="0"/>
                        </a:spcAft>
                      </a:pPr>
                      <a:r>
                        <a:rPr lang="mt-MT" sz="1600" b="1" kern="1200">
                          <a:solidFill>
                            <a:schemeClr val="dk1"/>
                          </a:solidFill>
                          <a:effectLst/>
                          <a:latin typeface="+mj-lt"/>
                          <a:ea typeface="+mn-ea"/>
                          <a:cs typeface="+mn-cs"/>
                        </a:rPr>
                        <a:t>Block 4</a:t>
                      </a:r>
                    </a:p>
                  </a:txBody>
                  <a:tcPr marL="68580" marR="68580" marT="0" marB="0"/>
                </a:tc>
                <a:extLst>
                  <a:ext uri="{0D108BD9-81ED-4DB2-BD59-A6C34878D82A}">
                    <a16:rowId xmlns:a16="http://schemas.microsoft.com/office/drawing/2014/main" val="10001"/>
                  </a:ext>
                </a:extLst>
              </a:tr>
              <a:tr h="767475">
                <a:tc>
                  <a:txBody>
                    <a:bodyPr/>
                    <a:lstStyle/>
                    <a:p>
                      <a:pPr algn="ctr">
                        <a:spcBef>
                          <a:spcPts val="1200"/>
                        </a:spcBef>
                        <a:spcAft>
                          <a:spcPts val="0"/>
                        </a:spcAft>
                      </a:pPr>
                      <a:r>
                        <a:rPr lang="en-GB" sz="1400" b="1" kern="1200" dirty="0">
                          <a:solidFill>
                            <a:schemeClr val="lt1"/>
                          </a:solidFill>
                          <a:effectLst/>
                          <a:latin typeface="+mj-lt"/>
                          <a:ea typeface="+mn-ea"/>
                          <a:cs typeface="+mn-cs"/>
                        </a:rPr>
                        <a:t>15</a:t>
                      </a:r>
                      <a:r>
                        <a:rPr lang="mt-MT" sz="1400" b="1" kern="1200" dirty="0">
                          <a:solidFill>
                            <a:schemeClr val="lt1"/>
                          </a:solidFill>
                          <a:effectLst/>
                          <a:latin typeface="+mj-lt"/>
                          <a:ea typeface="+mn-ea"/>
                          <a:cs typeface="+mn-cs"/>
                        </a:rPr>
                        <a:t>.0</a:t>
                      </a:r>
                      <a:r>
                        <a:rPr lang="en-GB" sz="1400" b="1" kern="1200" dirty="0">
                          <a:solidFill>
                            <a:schemeClr val="lt1"/>
                          </a:solidFill>
                          <a:effectLst/>
                          <a:latin typeface="+mj-lt"/>
                          <a:ea typeface="+mn-ea"/>
                          <a:cs typeface="+mn-cs"/>
                        </a:rPr>
                        <a:t>6</a:t>
                      </a:r>
                      <a:r>
                        <a:rPr lang="mt-MT" sz="1400" b="1" kern="1200" dirty="0">
                          <a:solidFill>
                            <a:schemeClr val="lt1"/>
                          </a:solidFill>
                          <a:effectLst/>
                          <a:latin typeface="+mj-lt"/>
                          <a:ea typeface="+mn-ea"/>
                          <a:cs typeface="+mn-cs"/>
                        </a:rPr>
                        <a:t>.</a:t>
                      </a:r>
                      <a:r>
                        <a:rPr lang="en-GB" sz="1400" b="1" kern="1200" dirty="0">
                          <a:solidFill>
                            <a:schemeClr val="lt1"/>
                          </a:solidFill>
                          <a:effectLst/>
                          <a:latin typeface="+mj-lt"/>
                          <a:ea typeface="+mn-ea"/>
                          <a:cs typeface="+mn-cs"/>
                        </a:rPr>
                        <a:t>22</a:t>
                      </a:r>
                      <a:endParaRPr lang="mt-MT" sz="1400" b="1" kern="1200" dirty="0">
                        <a:solidFill>
                          <a:schemeClr val="lt1"/>
                        </a:solidFill>
                        <a:effectLst/>
                        <a:latin typeface="+mj-lt"/>
                        <a:ea typeface="+mn-ea"/>
                        <a:cs typeface="+mn-cs"/>
                      </a:endParaRPr>
                    </a:p>
                  </a:txBody>
                  <a:tcPr marL="68580" marR="68580" marT="0" marB="0"/>
                </a:tc>
                <a:tc>
                  <a:txBody>
                    <a:bodyPr/>
                    <a:lstStyle/>
                    <a:p>
                      <a:pPr algn="ctr">
                        <a:spcBef>
                          <a:spcPts val="1200"/>
                        </a:spcBef>
                        <a:spcAft>
                          <a:spcPts val="0"/>
                        </a:spcAft>
                      </a:pPr>
                      <a:r>
                        <a:rPr lang="en-GB" sz="1600" b="1" dirty="0">
                          <a:effectLst/>
                          <a:latin typeface="+mj-lt"/>
                        </a:rPr>
                        <a:t>29.</a:t>
                      </a:r>
                      <a:r>
                        <a:rPr lang="mt-MT" sz="1600" b="1" dirty="0">
                          <a:effectLst/>
                          <a:latin typeface="+mj-lt"/>
                        </a:rPr>
                        <a:t>0</a:t>
                      </a:r>
                      <a:r>
                        <a:rPr lang="en-GB" sz="1600" b="1" dirty="0">
                          <a:effectLst/>
                          <a:latin typeface="+mj-lt"/>
                        </a:rPr>
                        <a:t>7</a:t>
                      </a:r>
                      <a:r>
                        <a:rPr lang="mt-MT" sz="1600" b="1" dirty="0">
                          <a:effectLst/>
                          <a:latin typeface="+mj-lt"/>
                        </a:rPr>
                        <a:t>.</a:t>
                      </a:r>
                      <a:r>
                        <a:rPr lang="en-GB" sz="1600" b="1" dirty="0">
                          <a:effectLst/>
                          <a:latin typeface="+mj-lt"/>
                        </a:rPr>
                        <a:t>22</a:t>
                      </a:r>
                      <a:r>
                        <a:rPr lang="mt-MT" sz="1600" b="1" dirty="0">
                          <a:effectLst/>
                          <a:latin typeface="+mj-lt"/>
                        </a:rPr>
                        <a:t> at noon</a:t>
                      </a:r>
                      <a:endParaRPr lang="mt-MT" sz="1600" b="1" dirty="0">
                        <a:effectLst/>
                        <a:latin typeface="+mj-lt"/>
                        <a:ea typeface="MS Mincho"/>
                        <a:cs typeface="Times New Roman"/>
                      </a:endParaRPr>
                    </a:p>
                  </a:txBody>
                  <a:tcPr marL="68580" marR="68580" marT="0" marB="0"/>
                </a:tc>
                <a:tc vMerge="1">
                  <a:txBody>
                    <a:bodyPr/>
                    <a:lstStyle/>
                    <a:p>
                      <a:endParaRPr lang="mt-MT"/>
                    </a:p>
                  </a:txBody>
                  <a:tcPr/>
                </a:tc>
                <a:tc>
                  <a:txBody>
                    <a:bodyPr/>
                    <a:lstStyle/>
                    <a:p>
                      <a:pPr marL="0" algn="ctr" defTabSz="914400" rtl="0" eaLnBrk="1" latinLnBrk="0" hangingPunct="1">
                        <a:spcBef>
                          <a:spcPts val="1200"/>
                        </a:spcBef>
                        <a:spcAft>
                          <a:spcPts val="0"/>
                        </a:spcAft>
                      </a:pPr>
                      <a:r>
                        <a:rPr lang="en-GB" sz="1600" b="1" kern="1200" dirty="0">
                          <a:solidFill>
                            <a:schemeClr val="dk1"/>
                          </a:solidFill>
                          <a:effectLst/>
                          <a:latin typeface="+mj-lt"/>
                          <a:ea typeface="+mn-ea"/>
                          <a:cs typeface="+mn-cs"/>
                        </a:rPr>
                        <a:t>31</a:t>
                      </a:r>
                      <a:r>
                        <a:rPr lang="mt-MT" sz="1600" b="1" kern="1200" dirty="0">
                          <a:solidFill>
                            <a:schemeClr val="dk1"/>
                          </a:solidFill>
                          <a:effectLst/>
                          <a:latin typeface="+mj-lt"/>
                          <a:ea typeface="+mn-ea"/>
                          <a:cs typeface="+mn-cs"/>
                        </a:rPr>
                        <a:t>.</a:t>
                      </a:r>
                      <a:r>
                        <a:rPr lang="en-GB" sz="1600" b="1" kern="1200" dirty="0">
                          <a:solidFill>
                            <a:schemeClr val="dk1"/>
                          </a:solidFill>
                          <a:effectLst/>
                          <a:latin typeface="+mj-lt"/>
                          <a:ea typeface="+mn-ea"/>
                          <a:cs typeface="+mn-cs"/>
                        </a:rPr>
                        <a:t>08</a:t>
                      </a:r>
                      <a:r>
                        <a:rPr lang="mt-MT" sz="1600" b="1" kern="1200" dirty="0">
                          <a:solidFill>
                            <a:schemeClr val="dk1"/>
                          </a:solidFill>
                          <a:effectLst/>
                          <a:latin typeface="+mj-lt"/>
                          <a:ea typeface="+mn-ea"/>
                          <a:cs typeface="+mn-cs"/>
                        </a:rPr>
                        <a:t>.</a:t>
                      </a:r>
                      <a:r>
                        <a:rPr lang="en-GB" sz="1600" b="1" kern="1200" dirty="0">
                          <a:solidFill>
                            <a:schemeClr val="dk1"/>
                          </a:solidFill>
                          <a:effectLst/>
                          <a:latin typeface="+mj-lt"/>
                          <a:ea typeface="+mn-ea"/>
                          <a:cs typeface="+mn-cs"/>
                        </a:rPr>
                        <a:t>22</a:t>
                      </a:r>
                      <a:r>
                        <a:rPr lang="mt-MT" sz="1600" b="1" kern="1200" dirty="0">
                          <a:solidFill>
                            <a:schemeClr val="dk1"/>
                          </a:solidFill>
                          <a:effectLst/>
                          <a:latin typeface="+mj-lt"/>
                          <a:ea typeface="+mn-ea"/>
                          <a:cs typeface="+mn-cs"/>
                        </a:rPr>
                        <a:t> at noon</a:t>
                      </a:r>
                    </a:p>
                  </a:txBody>
                  <a:tcPr marL="68580" marR="68580" marT="0" marB="0"/>
                </a:tc>
                <a:tc vMerge="1">
                  <a:txBody>
                    <a:bodyPr/>
                    <a:lstStyle/>
                    <a:p>
                      <a:endParaRPr lang="mt-MT"/>
                    </a:p>
                  </a:txBody>
                  <a:tcPr/>
                </a:tc>
                <a:tc>
                  <a:txBody>
                    <a:bodyPr/>
                    <a:lstStyle/>
                    <a:p>
                      <a:pPr marL="0" algn="ctr" defTabSz="914400" rtl="0" eaLnBrk="1" latinLnBrk="0" hangingPunct="1">
                        <a:spcBef>
                          <a:spcPts val="1200"/>
                        </a:spcBef>
                        <a:spcAft>
                          <a:spcPts val="0"/>
                        </a:spcAft>
                      </a:pPr>
                      <a:r>
                        <a:rPr lang="en-GB" sz="1600" b="1" kern="1200" dirty="0">
                          <a:solidFill>
                            <a:schemeClr val="dk1"/>
                          </a:solidFill>
                          <a:effectLst/>
                          <a:latin typeface="+mj-lt"/>
                          <a:ea typeface="+mn-ea"/>
                          <a:cs typeface="+mn-cs"/>
                        </a:rPr>
                        <a:t>30</a:t>
                      </a:r>
                      <a:r>
                        <a:rPr lang="mt-MT" sz="1600" b="1" kern="1200" dirty="0">
                          <a:solidFill>
                            <a:schemeClr val="dk1"/>
                          </a:solidFill>
                          <a:effectLst/>
                          <a:latin typeface="+mj-lt"/>
                          <a:ea typeface="+mn-ea"/>
                          <a:cs typeface="+mn-cs"/>
                        </a:rPr>
                        <a:t>.</a:t>
                      </a:r>
                      <a:r>
                        <a:rPr lang="en-GB" sz="1600" b="1" kern="1200" dirty="0">
                          <a:solidFill>
                            <a:schemeClr val="dk1"/>
                          </a:solidFill>
                          <a:effectLst/>
                          <a:latin typeface="+mj-lt"/>
                          <a:ea typeface="+mn-ea"/>
                          <a:cs typeface="+mn-cs"/>
                        </a:rPr>
                        <a:t>09</a:t>
                      </a:r>
                      <a:r>
                        <a:rPr lang="mt-MT" sz="1600" b="1" kern="1200" dirty="0">
                          <a:solidFill>
                            <a:schemeClr val="dk1"/>
                          </a:solidFill>
                          <a:effectLst/>
                          <a:latin typeface="+mj-lt"/>
                          <a:ea typeface="+mn-ea"/>
                          <a:cs typeface="+mn-cs"/>
                        </a:rPr>
                        <a:t>.</a:t>
                      </a:r>
                      <a:r>
                        <a:rPr lang="en-GB" sz="1600" b="1" kern="1200" dirty="0">
                          <a:solidFill>
                            <a:schemeClr val="dk1"/>
                          </a:solidFill>
                          <a:effectLst/>
                          <a:latin typeface="+mj-lt"/>
                          <a:ea typeface="+mn-ea"/>
                          <a:cs typeface="+mn-cs"/>
                        </a:rPr>
                        <a:t>22</a:t>
                      </a:r>
                      <a:r>
                        <a:rPr lang="mt-MT" sz="1600" b="1" kern="1200" dirty="0">
                          <a:solidFill>
                            <a:schemeClr val="dk1"/>
                          </a:solidFill>
                          <a:effectLst/>
                          <a:latin typeface="+mj-lt"/>
                          <a:ea typeface="+mn-ea"/>
                          <a:cs typeface="+mn-cs"/>
                        </a:rPr>
                        <a:t> at noon</a:t>
                      </a:r>
                    </a:p>
                  </a:txBody>
                  <a:tcPr marL="68580" marR="68580" marT="0" marB="0"/>
                </a:tc>
                <a:tc vMerge="1">
                  <a:txBody>
                    <a:bodyPr/>
                    <a:lstStyle/>
                    <a:p>
                      <a:endParaRPr lang="mt-MT"/>
                    </a:p>
                  </a:txBody>
                  <a:tcPr/>
                </a:tc>
                <a:tc>
                  <a:txBody>
                    <a:bodyPr/>
                    <a:lstStyle/>
                    <a:p>
                      <a:pPr marL="0" algn="ctr" defTabSz="914400" rtl="0" eaLnBrk="1" latinLnBrk="0" hangingPunct="1">
                        <a:spcBef>
                          <a:spcPts val="1200"/>
                        </a:spcBef>
                        <a:spcAft>
                          <a:spcPts val="0"/>
                        </a:spcAft>
                      </a:pPr>
                      <a:r>
                        <a:rPr lang="mt-MT" sz="1600" b="1" kern="1200" dirty="0">
                          <a:solidFill>
                            <a:schemeClr val="dk1"/>
                          </a:solidFill>
                          <a:effectLst/>
                          <a:latin typeface="+mj-lt"/>
                          <a:ea typeface="+mn-ea"/>
                          <a:cs typeface="+mn-cs"/>
                        </a:rPr>
                        <a:t>3</a:t>
                      </a:r>
                      <a:r>
                        <a:rPr lang="en-GB" sz="1600" b="1" kern="1200" dirty="0">
                          <a:solidFill>
                            <a:schemeClr val="dk1"/>
                          </a:solidFill>
                          <a:effectLst/>
                          <a:latin typeface="+mj-lt"/>
                          <a:ea typeface="+mn-ea"/>
                          <a:cs typeface="+mn-cs"/>
                        </a:rPr>
                        <a:t>1</a:t>
                      </a:r>
                      <a:r>
                        <a:rPr lang="mt-MT" sz="1600" b="1" kern="1200" dirty="0">
                          <a:solidFill>
                            <a:schemeClr val="dk1"/>
                          </a:solidFill>
                          <a:effectLst/>
                          <a:latin typeface="+mj-lt"/>
                          <a:ea typeface="+mn-ea"/>
                          <a:cs typeface="+mn-cs"/>
                        </a:rPr>
                        <a:t>.</a:t>
                      </a:r>
                      <a:r>
                        <a:rPr lang="en-GB" sz="1600" b="1" kern="1200" dirty="0">
                          <a:solidFill>
                            <a:schemeClr val="dk1"/>
                          </a:solidFill>
                          <a:effectLst/>
                          <a:latin typeface="+mj-lt"/>
                          <a:ea typeface="+mn-ea"/>
                          <a:cs typeface="+mn-cs"/>
                        </a:rPr>
                        <a:t>1</a:t>
                      </a:r>
                      <a:r>
                        <a:rPr lang="mt-MT" sz="1600" b="1" kern="1200" dirty="0">
                          <a:solidFill>
                            <a:schemeClr val="dk1"/>
                          </a:solidFill>
                          <a:effectLst/>
                          <a:latin typeface="+mj-lt"/>
                          <a:ea typeface="+mn-ea"/>
                          <a:cs typeface="+mn-cs"/>
                        </a:rPr>
                        <a:t>0.</a:t>
                      </a:r>
                      <a:r>
                        <a:rPr lang="en-GB" sz="1600" b="1" kern="1200" dirty="0">
                          <a:solidFill>
                            <a:schemeClr val="dk1"/>
                          </a:solidFill>
                          <a:effectLst/>
                          <a:latin typeface="+mj-lt"/>
                          <a:ea typeface="+mn-ea"/>
                          <a:cs typeface="+mn-cs"/>
                        </a:rPr>
                        <a:t>22</a:t>
                      </a:r>
                      <a:r>
                        <a:rPr lang="mt-MT" sz="1600" b="1" kern="1200" dirty="0">
                          <a:solidFill>
                            <a:schemeClr val="dk1"/>
                          </a:solidFill>
                          <a:effectLst/>
                          <a:latin typeface="+mj-lt"/>
                          <a:ea typeface="+mn-ea"/>
                          <a:cs typeface="+mn-cs"/>
                        </a:rPr>
                        <a:t> </a:t>
                      </a:r>
                      <a:r>
                        <a:rPr lang="en-GB" sz="1600" b="1" kern="1200" dirty="0">
                          <a:solidFill>
                            <a:schemeClr val="dk1"/>
                          </a:solidFill>
                          <a:effectLst/>
                          <a:latin typeface="+mj-lt"/>
                          <a:ea typeface="+mn-ea"/>
                          <a:cs typeface="+mn-cs"/>
                        </a:rPr>
                        <a:t>a</a:t>
                      </a:r>
                      <a:r>
                        <a:rPr lang="mt-MT" sz="1600" b="1" kern="1200" dirty="0">
                          <a:solidFill>
                            <a:schemeClr val="dk1"/>
                          </a:solidFill>
                          <a:effectLst/>
                          <a:latin typeface="+mj-lt"/>
                          <a:ea typeface="+mn-ea"/>
                          <a:cs typeface="+mn-cs"/>
                        </a:rPr>
                        <a:t>t noon</a:t>
                      </a:r>
                    </a:p>
                  </a:txBody>
                  <a:tcPr marL="68580" marR="68580" marT="0" marB="0"/>
                </a:tc>
                <a:extLst>
                  <a:ext uri="{0D108BD9-81ED-4DB2-BD59-A6C34878D82A}">
                    <a16:rowId xmlns:a16="http://schemas.microsoft.com/office/drawing/2014/main" val="10002"/>
                  </a:ext>
                </a:extLst>
              </a:tr>
            </a:tbl>
          </a:graphicData>
        </a:graphic>
      </p:graphicFrame>
      <p:cxnSp>
        <p:nvCxnSpPr>
          <p:cNvPr id="9" name="Straight Arrow Connector 8"/>
          <p:cNvCxnSpPr/>
          <p:nvPr/>
        </p:nvCxnSpPr>
        <p:spPr>
          <a:xfrm>
            <a:off x="5629276" y="8509000"/>
            <a:ext cx="523875" cy="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10" name="Straight Arrow Connector 9"/>
          <p:cNvCxnSpPr/>
          <p:nvPr/>
        </p:nvCxnSpPr>
        <p:spPr>
          <a:xfrm>
            <a:off x="7061201" y="8509000"/>
            <a:ext cx="523875" cy="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11" name="Straight Arrow Connector 10"/>
          <p:cNvCxnSpPr/>
          <p:nvPr/>
        </p:nvCxnSpPr>
        <p:spPr>
          <a:xfrm>
            <a:off x="8524876" y="8501063"/>
            <a:ext cx="523875" cy="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12" name="Rectangle 11"/>
          <p:cNvSpPr/>
          <p:nvPr/>
        </p:nvSpPr>
        <p:spPr>
          <a:xfrm>
            <a:off x="1981200" y="2261772"/>
            <a:ext cx="8229600" cy="2031325"/>
          </a:xfrm>
          <a:prstGeom prst="rect">
            <a:avLst/>
          </a:prstGeom>
        </p:spPr>
        <p:txBody>
          <a:bodyPr wrap="square">
            <a:spAutoFit/>
          </a:bodyPr>
          <a:lstStyle/>
          <a:p>
            <a:pPr algn="just"/>
            <a:r>
              <a:rPr lang="mt-MT" dirty="0">
                <a:solidFill>
                  <a:schemeClr val="tx1">
                    <a:lumMod val="50000"/>
                    <a:lumOff val="50000"/>
                  </a:schemeClr>
                </a:solidFill>
                <a:latin typeface="+mj-lt"/>
              </a:rPr>
              <a:t>O</a:t>
            </a:r>
            <a:r>
              <a:rPr lang="en-US" dirty="0">
                <a:solidFill>
                  <a:schemeClr val="tx1">
                    <a:lumMod val="50000"/>
                    <a:lumOff val="50000"/>
                  </a:schemeClr>
                </a:solidFill>
                <a:latin typeface="+mj-lt"/>
              </a:rPr>
              <a:t>pen</a:t>
            </a:r>
            <a:r>
              <a:rPr lang="mt-MT" dirty="0">
                <a:solidFill>
                  <a:schemeClr val="tx1">
                    <a:lumMod val="50000"/>
                    <a:lumOff val="50000"/>
                  </a:schemeClr>
                </a:solidFill>
                <a:latin typeface="+mj-lt"/>
              </a:rPr>
              <a:t>ing</a:t>
            </a:r>
            <a:r>
              <a:rPr lang="en-US" dirty="0">
                <a:solidFill>
                  <a:schemeClr val="tx1">
                    <a:lumMod val="50000"/>
                    <a:lumOff val="50000"/>
                  </a:schemeClr>
                </a:solidFill>
                <a:latin typeface="+mj-lt"/>
              </a:rPr>
              <a:t> </a:t>
            </a:r>
            <a:r>
              <a:rPr lang="mt-MT" dirty="0">
                <a:solidFill>
                  <a:schemeClr val="tx1">
                    <a:lumMod val="50000"/>
                    <a:lumOff val="50000"/>
                  </a:schemeClr>
                </a:solidFill>
                <a:latin typeface="+mj-lt"/>
              </a:rPr>
              <a:t>of call </a:t>
            </a:r>
            <a:r>
              <a:rPr lang="en-US" dirty="0">
                <a:solidFill>
                  <a:schemeClr val="tx1">
                    <a:lumMod val="50000"/>
                    <a:lumOff val="50000"/>
                  </a:schemeClr>
                </a:solidFill>
                <a:latin typeface="+mj-lt"/>
              </a:rPr>
              <a:t>on </a:t>
            </a:r>
            <a:r>
              <a:rPr lang="en-GB" b="1" dirty="0">
                <a:solidFill>
                  <a:schemeClr val="tx1">
                    <a:lumMod val="50000"/>
                    <a:lumOff val="50000"/>
                  </a:schemeClr>
                </a:solidFill>
                <a:latin typeface="+mj-lt"/>
              </a:rPr>
              <a:t>22</a:t>
            </a:r>
            <a:r>
              <a:rPr lang="en-GB" b="1" baseline="30000" dirty="0">
                <a:solidFill>
                  <a:schemeClr val="tx1">
                    <a:lumMod val="50000"/>
                    <a:lumOff val="50000"/>
                  </a:schemeClr>
                </a:solidFill>
                <a:latin typeface="+mj-lt"/>
              </a:rPr>
              <a:t>nd</a:t>
            </a:r>
            <a:r>
              <a:rPr lang="en-GB" b="1" dirty="0">
                <a:solidFill>
                  <a:schemeClr val="tx1">
                    <a:lumMod val="50000"/>
                    <a:lumOff val="50000"/>
                  </a:schemeClr>
                </a:solidFill>
                <a:latin typeface="+mj-lt"/>
              </a:rPr>
              <a:t> June 2022</a:t>
            </a:r>
            <a:endParaRPr lang="mt-MT" b="1" dirty="0">
              <a:solidFill>
                <a:schemeClr val="tx1">
                  <a:lumMod val="50000"/>
                  <a:lumOff val="50000"/>
                </a:schemeClr>
              </a:solidFill>
              <a:latin typeface="+mj-lt"/>
            </a:endParaRPr>
          </a:p>
          <a:p>
            <a:pPr algn="just"/>
            <a:endParaRPr lang="mt-MT" b="1" dirty="0">
              <a:solidFill>
                <a:schemeClr val="tx1">
                  <a:lumMod val="50000"/>
                  <a:lumOff val="50000"/>
                </a:schemeClr>
              </a:solidFill>
              <a:latin typeface="+mj-lt"/>
            </a:endParaRPr>
          </a:p>
          <a:p>
            <a:pPr algn="just"/>
            <a:r>
              <a:rPr lang="mt-MT" dirty="0">
                <a:solidFill>
                  <a:schemeClr val="tx1">
                    <a:lumMod val="50000"/>
                    <a:lumOff val="50000"/>
                  </a:schemeClr>
                </a:solidFill>
                <a:latin typeface="+mj-lt"/>
              </a:rPr>
              <a:t>Closing through </a:t>
            </a:r>
            <a:r>
              <a:rPr lang="en-US" dirty="0">
                <a:solidFill>
                  <a:schemeClr val="tx1">
                    <a:lumMod val="50000"/>
                    <a:lumOff val="50000"/>
                  </a:schemeClr>
                </a:solidFill>
                <a:latin typeface="+mj-lt"/>
              </a:rPr>
              <a:t> </a:t>
            </a:r>
            <a:r>
              <a:rPr lang="mt-MT" dirty="0">
                <a:solidFill>
                  <a:schemeClr val="tx1">
                    <a:lumMod val="50000"/>
                    <a:lumOff val="50000"/>
                  </a:schemeClr>
                </a:solidFill>
                <a:latin typeface="+mj-lt"/>
              </a:rPr>
              <a:t>an </a:t>
            </a:r>
            <a:r>
              <a:rPr lang="en-US" b="1" dirty="0">
                <a:solidFill>
                  <a:schemeClr val="tx1">
                    <a:lumMod val="50000"/>
                    <a:lumOff val="50000"/>
                  </a:schemeClr>
                </a:solidFill>
                <a:latin typeface="+mj-lt"/>
              </a:rPr>
              <a:t>Open Block Calls Procedure</a:t>
            </a:r>
            <a:r>
              <a:rPr lang="mt-MT" dirty="0">
                <a:solidFill>
                  <a:schemeClr val="tx1">
                    <a:lumMod val="50000"/>
                    <a:lumOff val="50000"/>
                  </a:schemeClr>
                </a:solidFill>
                <a:latin typeface="+mj-lt"/>
              </a:rPr>
              <a:t>.</a:t>
            </a:r>
          </a:p>
          <a:p>
            <a:pPr algn="just"/>
            <a:endParaRPr lang="mt-MT" b="1" dirty="0">
              <a:solidFill>
                <a:schemeClr val="tx1">
                  <a:lumMod val="50000"/>
                  <a:lumOff val="50000"/>
                </a:schemeClr>
              </a:solidFill>
              <a:latin typeface="+mj-lt"/>
            </a:endParaRPr>
          </a:p>
          <a:p>
            <a:pPr algn="just"/>
            <a:r>
              <a:rPr lang="en-US" dirty="0">
                <a:solidFill>
                  <a:schemeClr val="tx1">
                    <a:lumMod val="50000"/>
                    <a:lumOff val="50000"/>
                  </a:schemeClr>
                </a:solidFill>
                <a:latin typeface="+mj-lt"/>
              </a:rPr>
              <a:t>The different time block periods are </a:t>
            </a:r>
            <a:r>
              <a:rPr lang="mt-MT" dirty="0">
                <a:solidFill>
                  <a:schemeClr val="tx1">
                    <a:lumMod val="50000"/>
                    <a:lumOff val="50000"/>
                  </a:schemeClr>
                </a:solidFill>
                <a:latin typeface="+mj-lt"/>
              </a:rPr>
              <a:t>subject to funds availibility. If funds are exhausted following a block period, the following block will not open and call will close.</a:t>
            </a:r>
          </a:p>
        </p:txBody>
      </p:sp>
      <p:cxnSp>
        <p:nvCxnSpPr>
          <p:cNvPr id="3" name="Straight Arrow Connector 2"/>
          <p:cNvCxnSpPr/>
          <p:nvPr/>
        </p:nvCxnSpPr>
        <p:spPr>
          <a:xfrm>
            <a:off x="4223792" y="5589240"/>
            <a:ext cx="720080"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a:off x="6240016" y="5589240"/>
            <a:ext cx="720080"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a:off x="8256240" y="5589240"/>
            <a:ext cx="720080"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7135367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981200" y="706686"/>
            <a:ext cx="8229600" cy="1066130"/>
          </a:xfrm>
          <a:prstGeom prst="rect">
            <a:avLst/>
          </a:prstGeom>
        </p:spPr>
        <p:txBody>
          <a:bodyPr vert="horz" lIns="91440" tIns="45720" rIns="91440" bIns="45720" rtlCol="0" anchor="b">
            <a:noAutofit/>
          </a:bodyPr>
          <a:lst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a:lstStyle>
          <a:p>
            <a:r>
              <a:rPr lang="en-GB" sz="4800" b="1" i="1" dirty="0"/>
              <a:t>Measure 2: Strengthening a Healthy Cultural Identity</a:t>
            </a:r>
            <a:endParaRPr lang="mt-MT" sz="4800" dirty="0"/>
          </a:p>
        </p:txBody>
      </p:sp>
      <p:graphicFrame>
        <p:nvGraphicFramePr>
          <p:cNvPr id="6" name="Table 5"/>
          <p:cNvGraphicFramePr>
            <a:graphicFrameLocks noGrp="1"/>
          </p:cNvGraphicFramePr>
          <p:nvPr/>
        </p:nvGraphicFramePr>
        <p:xfrm>
          <a:off x="2315580" y="2060848"/>
          <a:ext cx="7560840" cy="4374922"/>
        </p:xfrm>
        <a:graphic>
          <a:graphicData uri="http://schemas.openxmlformats.org/drawingml/2006/table">
            <a:tbl>
              <a:tblPr firstRow="1" firstCol="1" bandRow="1">
                <a:tableStyleId>{5C22544A-7EE6-4342-B048-85BDC9FD1C3A}</a:tableStyleId>
              </a:tblPr>
              <a:tblGrid>
                <a:gridCol w="481182">
                  <a:extLst>
                    <a:ext uri="{9D8B030D-6E8A-4147-A177-3AD203B41FA5}">
                      <a16:colId xmlns:a16="http://schemas.microsoft.com/office/drawing/2014/main" val="20000"/>
                    </a:ext>
                  </a:extLst>
                </a:gridCol>
                <a:gridCol w="5643733">
                  <a:extLst>
                    <a:ext uri="{9D8B030D-6E8A-4147-A177-3AD203B41FA5}">
                      <a16:colId xmlns:a16="http://schemas.microsoft.com/office/drawing/2014/main" val="20001"/>
                    </a:ext>
                  </a:extLst>
                </a:gridCol>
                <a:gridCol w="1435925">
                  <a:extLst>
                    <a:ext uri="{9D8B030D-6E8A-4147-A177-3AD203B41FA5}">
                      <a16:colId xmlns:a16="http://schemas.microsoft.com/office/drawing/2014/main" val="20002"/>
                    </a:ext>
                  </a:extLst>
                </a:gridCol>
              </a:tblGrid>
              <a:tr h="604867">
                <a:tc>
                  <a:txBody>
                    <a:bodyPr/>
                    <a:lstStyle/>
                    <a:p>
                      <a:pPr algn="ctr">
                        <a:spcAft>
                          <a:spcPts val="0"/>
                        </a:spcAft>
                      </a:pPr>
                      <a:r>
                        <a:rPr lang="mt-MT" sz="1400" dirty="0">
                          <a:effectLst/>
                          <a:latin typeface="+mj-lt"/>
                        </a:rPr>
                        <a:t> </a:t>
                      </a:r>
                      <a:endParaRPr lang="mt-MT" sz="1400" dirty="0">
                        <a:effectLst/>
                        <a:latin typeface="+mj-lt"/>
                        <a:ea typeface="MS Mincho"/>
                        <a:cs typeface="Times New Roman"/>
                      </a:endParaRPr>
                    </a:p>
                  </a:txBody>
                  <a:tcPr marL="68580" marR="68580" marT="0" marB="0"/>
                </a:tc>
                <a:tc>
                  <a:txBody>
                    <a:bodyPr/>
                    <a:lstStyle/>
                    <a:p>
                      <a:pPr algn="ctr">
                        <a:spcAft>
                          <a:spcPts val="0"/>
                        </a:spcAft>
                      </a:pPr>
                      <a:r>
                        <a:rPr lang="mt-MT" sz="1400" dirty="0">
                          <a:effectLst/>
                          <a:latin typeface="+mj-lt"/>
                        </a:rPr>
                        <a:t>SELECTION </a:t>
                      </a:r>
                      <a:r>
                        <a:rPr lang="en-US" sz="1400" dirty="0">
                          <a:effectLst/>
                          <a:latin typeface="+mj-lt"/>
                        </a:rPr>
                        <a:t>CRITERIA</a:t>
                      </a:r>
                      <a:endParaRPr lang="mt-MT" sz="1400" dirty="0">
                        <a:effectLst/>
                        <a:latin typeface="+mj-lt"/>
                        <a:ea typeface="MS Mincho"/>
                        <a:cs typeface="Times New Roman"/>
                      </a:endParaRPr>
                    </a:p>
                  </a:txBody>
                  <a:tcPr marL="68580" marR="68580" marT="0" marB="0"/>
                </a:tc>
                <a:tc>
                  <a:txBody>
                    <a:bodyPr/>
                    <a:lstStyle/>
                    <a:p>
                      <a:pPr algn="ctr">
                        <a:spcAft>
                          <a:spcPts val="0"/>
                        </a:spcAft>
                      </a:pPr>
                      <a:r>
                        <a:rPr lang="mt-MT" sz="1400" dirty="0">
                          <a:effectLst/>
                          <a:latin typeface="+mj-lt"/>
                        </a:rPr>
                        <a:t>Maximum </a:t>
                      </a:r>
                      <a:r>
                        <a:rPr lang="en-US" sz="1400" dirty="0">
                          <a:effectLst/>
                          <a:latin typeface="+mj-lt"/>
                        </a:rPr>
                        <a:t>POINTS</a:t>
                      </a:r>
                      <a:endParaRPr lang="mt-MT" sz="1400" dirty="0">
                        <a:effectLst/>
                        <a:latin typeface="+mj-lt"/>
                        <a:ea typeface="MS Mincho"/>
                        <a:cs typeface="Times New Roman"/>
                      </a:endParaRPr>
                    </a:p>
                  </a:txBody>
                  <a:tcPr marL="68580" marR="68580" marT="0" marB="0"/>
                </a:tc>
                <a:extLst>
                  <a:ext uri="{0D108BD9-81ED-4DB2-BD59-A6C34878D82A}">
                    <a16:rowId xmlns:a16="http://schemas.microsoft.com/office/drawing/2014/main" val="10000"/>
                  </a:ext>
                </a:extLst>
              </a:tr>
              <a:tr h="302434">
                <a:tc gridSpan="3">
                  <a:txBody>
                    <a:bodyPr/>
                    <a:lstStyle/>
                    <a:p>
                      <a:pPr algn="ctr">
                        <a:spcAft>
                          <a:spcPts val="0"/>
                        </a:spcAft>
                      </a:pPr>
                      <a:r>
                        <a:rPr lang="mt-MT" sz="1400" dirty="0">
                          <a:effectLst/>
                          <a:latin typeface="+mj-lt"/>
                        </a:rPr>
                        <a:t>1. Relevance to the objective of the measure (max. 2</a:t>
                      </a:r>
                      <a:r>
                        <a:rPr lang="en-GB" sz="1400" dirty="0">
                          <a:effectLst/>
                          <a:latin typeface="+mj-lt"/>
                        </a:rPr>
                        <a:t>5</a:t>
                      </a:r>
                      <a:r>
                        <a:rPr lang="mt-MT" sz="1400" dirty="0">
                          <a:effectLst/>
                          <a:latin typeface="+mj-lt"/>
                        </a:rPr>
                        <a:t> points)</a:t>
                      </a:r>
                      <a:endParaRPr lang="mt-MT" sz="1400" dirty="0">
                        <a:effectLst/>
                        <a:latin typeface="+mj-lt"/>
                        <a:ea typeface="MS Mincho"/>
                        <a:cs typeface="Times New Roman"/>
                      </a:endParaRPr>
                    </a:p>
                  </a:txBody>
                  <a:tcPr marL="68580" marR="68580" marT="0" marB="0"/>
                </a:tc>
                <a:tc hMerge="1">
                  <a:txBody>
                    <a:bodyPr/>
                    <a:lstStyle/>
                    <a:p>
                      <a:endParaRPr lang="mt-MT"/>
                    </a:p>
                  </a:txBody>
                  <a:tcPr/>
                </a:tc>
                <a:tc hMerge="1">
                  <a:txBody>
                    <a:bodyPr/>
                    <a:lstStyle/>
                    <a:p>
                      <a:endParaRPr lang="mt-MT"/>
                    </a:p>
                  </a:txBody>
                  <a:tcPr/>
                </a:tc>
                <a:extLst>
                  <a:ext uri="{0D108BD9-81ED-4DB2-BD59-A6C34878D82A}">
                    <a16:rowId xmlns:a16="http://schemas.microsoft.com/office/drawing/2014/main" val="10001"/>
                  </a:ext>
                </a:extLst>
              </a:tr>
              <a:tr h="604867">
                <a:tc>
                  <a:txBody>
                    <a:bodyPr/>
                    <a:lstStyle/>
                    <a:p>
                      <a:pPr>
                        <a:spcAft>
                          <a:spcPts val="0"/>
                        </a:spcAft>
                      </a:pPr>
                      <a:r>
                        <a:rPr lang="en-US" sz="1400" dirty="0">
                          <a:effectLst/>
                          <a:latin typeface="+mj-lt"/>
                        </a:rPr>
                        <a:t>a</a:t>
                      </a:r>
                      <a:endParaRPr lang="mt-MT" sz="1400" dirty="0">
                        <a:effectLst/>
                        <a:latin typeface="+mj-lt"/>
                        <a:ea typeface="MS Mincho"/>
                        <a:cs typeface="Times New Roman"/>
                      </a:endParaRPr>
                    </a:p>
                  </a:txBody>
                  <a:tcPr marL="68580" marR="68580" marT="0" marB="0"/>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en-GB" sz="1400" b="1" kern="1200" dirty="0">
                          <a:solidFill>
                            <a:schemeClr val="dk1"/>
                          </a:solidFill>
                          <a:effectLst/>
                          <a:latin typeface="+mj-lt"/>
                          <a:ea typeface="+mn-ea"/>
                          <a:cs typeface="+mn-cs"/>
                        </a:rPr>
                        <a:t>Evidence of cultural value of the activity (evidence of significance of activity in terms of the cultural and social heritage of the locality/area) </a:t>
                      </a:r>
                      <a:r>
                        <a:rPr lang="mt-MT" sz="1400" kern="1200" dirty="0">
                          <a:solidFill>
                            <a:schemeClr val="dk1"/>
                          </a:solidFill>
                          <a:effectLst/>
                          <a:latin typeface="+mj-lt"/>
                          <a:ea typeface="+mn-ea"/>
                          <a:cs typeface="+mn-cs"/>
                        </a:rPr>
                        <a:t>- </a:t>
                      </a:r>
                      <a:r>
                        <a:rPr lang="en-GB" sz="1400" i="1" kern="1200" dirty="0">
                          <a:solidFill>
                            <a:schemeClr val="dk1"/>
                          </a:solidFill>
                          <a:effectLst/>
                          <a:latin typeface="+mj-lt"/>
                          <a:ea typeface="+mn-ea"/>
                          <a:cs typeface="+mn-cs"/>
                        </a:rPr>
                        <a:t>Will the proposed project enhance the cultural and social heritage value of the locality/area?</a:t>
                      </a:r>
                    </a:p>
                    <a:p>
                      <a:pPr marL="0" marR="0" indent="0" algn="just" defTabSz="914400" rtl="0" eaLnBrk="1" fontAlgn="auto" latinLnBrk="0" hangingPunct="1">
                        <a:lnSpc>
                          <a:spcPct val="100000"/>
                        </a:lnSpc>
                        <a:spcBef>
                          <a:spcPts val="0"/>
                        </a:spcBef>
                        <a:spcAft>
                          <a:spcPts val="0"/>
                        </a:spcAft>
                        <a:buClrTx/>
                        <a:buSzTx/>
                        <a:buFontTx/>
                        <a:buNone/>
                        <a:tabLst/>
                        <a:defRPr/>
                      </a:pPr>
                      <a:endParaRPr lang="mt-MT" sz="1400" i="1" kern="1200" dirty="0">
                        <a:solidFill>
                          <a:schemeClr val="dk1"/>
                        </a:solidFill>
                        <a:effectLst/>
                        <a:latin typeface="+mj-lt"/>
                        <a:ea typeface="+mn-ea"/>
                        <a:cs typeface="+mn-cs"/>
                      </a:endParaRPr>
                    </a:p>
                  </a:txBody>
                  <a:tcPr marL="68580" marR="68580" marT="0" marB="0"/>
                </a:tc>
                <a:tc>
                  <a:txBody>
                    <a:bodyPr/>
                    <a:lstStyle/>
                    <a:p>
                      <a:pPr algn="ctr">
                        <a:spcAft>
                          <a:spcPts val="0"/>
                        </a:spcAft>
                      </a:pPr>
                      <a:r>
                        <a:rPr lang="en-GB" sz="1400" dirty="0">
                          <a:effectLst/>
                          <a:latin typeface="+mj-lt"/>
                        </a:rPr>
                        <a:t>10</a:t>
                      </a:r>
                      <a:r>
                        <a:rPr lang="mt-MT" sz="1400" dirty="0">
                          <a:effectLst/>
                          <a:latin typeface="+mj-lt"/>
                        </a:rPr>
                        <a:t> points</a:t>
                      </a:r>
                      <a:endParaRPr lang="mt-MT" sz="1400" dirty="0">
                        <a:effectLst/>
                        <a:latin typeface="+mj-lt"/>
                        <a:ea typeface="MS Mincho"/>
                        <a:cs typeface="Times New Roman"/>
                      </a:endParaRPr>
                    </a:p>
                  </a:txBody>
                  <a:tcPr marL="68580" marR="68580" marT="0" marB="0"/>
                </a:tc>
                <a:extLst>
                  <a:ext uri="{0D108BD9-81ED-4DB2-BD59-A6C34878D82A}">
                    <a16:rowId xmlns:a16="http://schemas.microsoft.com/office/drawing/2014/main" val="10002"/>
                  </a:ext>
                </a:extLst>
              </a:tr>
              <a:tr h="907301">
                <a:tc>
                  <a:txBody>
                    <a:bodyPr/>
                    <a:lstStyle/>
                    <a:p>
                      <a:pPr>
                        <a:spcAft>
                          <a:spcPts val="0"/>
                        </a:spcAft>
                      </a:pPr>
                      <a:r>
                        <a:rPr lang="en-US" sz="1400">
                          <a:effectLst/>
                          <a:latin typeface="+mj-lt"/>
                        </a:rPr>
                        <a:t>b</a:t>
                      </a:r>
                      <a:endParaRPr lang="mt-MT" sz="1400">
                        <a:effectLst/>
                        <a:latin typeface="+mj-lt"/>
                        <a:ea typeface="MS Mincho"/>
                        <a:cs typeface="Times New Roman"/>
                      </a:endParaRPr>
                    </a:p>
                  </a:txBody>
                  <a:tcPr marL="68580" marR="68580" marT="0" marB="0"/>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en-GB" sz="1400" b="1" dirty="0">
                          <a:effectLst/>
                          <a:latin typeface="+mj-lt"/>
                        </a:rPr>
                        <a:t>Evidence of the tourism potential of the cultural activity (to attract non-residents) </a:t>
                      </a:r>
                      <a:r>
                        <a:rPr lang="mt-MT" sz="1400" dirty="0">
                          <a:effectLst/>
                          <a:latin typeface="+mj-lt"/>
                        </a:rPr>
                        <a:t>- </a:t>
                      </a:r>
                      <a:r>
                        <a:rPr lang="en-GB" sz="1400" i="1" kern="1200" dirty="0">
                          <a:solidFill>
                            <a:schemeClr val="dk1"/>
                          </a:solidFill>
                          <a:effectLst/>
                          <a:latin typeface="+mj-lt"/>
                          <a:ea typeface="+mn-ea"/>
                          <a:cs typeface="+mn-cs"/>
                        </a:rPr>
                        <a:t>Will the proposed investment be attracting tourists (non-residents)?</a:t>
                      </a:r>
                      <a:endParaRPr lang="mt-MT" sz="1400" dirty="0">
                        <a:effectLst/>
                        <a:latin typeface="+mj-lt"/>
                        <a:ea typeface="MS Mincho"/>
                        <a:cs typeface="Times New Roman"/>
                      </a:endParaRPr>
                    </a:p>
                  </a:txBody>
                  <a:tcPr marL="68580" marR="68580" marT="0" marB="0"/>
                </a:tc>
                <a:tc>
                  <a:txBody>
                    <a:bodyPr/>
                    <a:lstStyle/>
                    <a:p>
                      <a:pPr algn="ctr">
                        <a:spcAft>
                          <a:spcPts val="0"/>
                        </a:spcAft>
                      </a:pPr>
                      <a:r>
                        <a:rPr lang="mt-MT" sz="1400">
                          <a:effectLst/>
                          <a:latin typeface="+mj-lt"/>
                        </a:rPr>
                        <a:t>5 points</a:t>
                      </a:r>
                      <a:endParaRPr lang="mt-MT" sz="1400">
                        <a:effectLst/>
                        <a:latin typeface="+mj-lt"/>
                        <a:ea typeface="MS Mincho"/>
                        <a:cs typeface="Times New Roman"/>
                      </a:endParaRPr>
                    </a:p>
                  </a:txBody>
                  <a:tcPr marL="68580" marR="68580" marT="0" marB="0"/>
                </a:tc>
                <a:extLst>
                  <a:ext uri="{0D108BD9-81ED-4DB2-BD59-A6C34878D82A}">
                    <a16:rowId xmlns:a16="http://schemas.microsoft.com/office/drawing/2014/main" val="10003"/>
                  </a:ext>
                </a:extLst>
              </a:tr>
              <a:tr h="604867">
                <a:tc>
                  <a:txBody>
                    <a:bodyPr/>
                    <a:lstStyle/>
                    <a:p>
                      <a:pPr>
                        <a:spcAft>
                          <a:spcPts val="0"/>
                        </a:spcAft>
                      </a:pPr>
                      <a:r>
                        <a:rPr lang="en-US" sz="1400">
                          <a:effectLst/>
                          <a:latin typeface="+mj-lt"/>
                        </a:rPr>
                        <a:t>c</a:t>
                      </a:r>
                      <a:endParaRPr lang="mt-MT" sz="1400">
                        <a:effectLst/>
                        <a:latin typeface="+mj-lt"/>
                        <a:ea typeface="MS Mincho"/>
                        <a:cs typeface="Times New Roman"/>
                      </a:endParaRPr>
                    </a:p>
                  </a:txBody>
                  <a:tcPr marL="68580" marR="68580" marT="0" marB="0"/>
                </a:tc>
                <a:tc>
                  <a:txBody>
                    <a:bodyPr/>
                    <a:lstStyle/>
                    <a:p>
                      <a:pPr algn="just">
                        <a:spcAft>
                          <a:spcPts val="0"/>
                        </a:spcAft>
                      </a:pPr>
                      <a:r>
                        <a:rPr lang="en-GB" sz="1400" b="1" dirty="0">
                          <a:effectLst/>
                          <a:latin typeface="+mj-lt"/>
                        </a:rPr>
                        <a:t>Evidence that the activity is to be conducted on a regular basis in the national annual calendar of events </a:t>
                      </a:r>
                      <a:r>
                        <a:rPr lang="mt-MT" sz="1400" dirty="0">
                          <a:effectLst/>
                          <a:latin typeface="+mj-lt"/>
                        </a:rPr>
                        <a:t>- </a:t>
                      </a:r>
                      <a:r>
                        <a:rPr lang="en-GB" sz="1400" i="1" dirty="0">
                          <a:effectLst/>
                          <a:latin typeface="+mj-lt"/>
                        </a:rPr>
                        <a:t>Will the proposed investment encourage more participation and increase the organisation of events (such as regular exhibitions) that may become part of the annual calendar of events?</a:t>
                      </a:r>
                    </a:p>
                    <a:p>
                      <a:pPr algn="just">
                        <a:spcAft>
                          <a:spcPts val="0"/>
                        </a:spcAft>
                      </a:pPr>
                      <a:endParaRPr lang="mt-MT" sz="1400" i="1" dirty="0">
                        <a:effectLst/>
                        <a:latin typeface="+mj-lt"/>
                        <a:ea typeface="MS Mincho"/>
                        <a:cs typeface="Times New Roman"/>
                      </a:endParaRPr>
                    </a:p>
                  </a:txBody>
                  <a:tcPr marL="68580" marR="68580" marT="0" marB="0"/>
                </a:tc>
                <a:tc>
                  <a:txBody>
                    <a:bodyPr/>
                    <a:lstStyle/>
                    <a:p>
                      <a:pPr algn="ctr">
                        <a:spcAft>
                          <a:spcPts val="0"/>
                        </a:spcAft>
                      </a:pPr>
                      <a:r>
                        <a:rPr lang="mt-MT" sz="1400" dirty="0">
                          <a:effectLst/>
                          <a:latin typeface="+mj-lt"/>
                        </a:rPr>
                        <a:t>10 points</a:t>
                      </a:r>
                      <a:endParaRPr lang="mt-MT" sz="1400" dirty="0">
                        <a:effectLst/>
                        <a:latin typeface="+mj-lt"/>
                        <a:ea typeface="MS Mincho"/>
                        <a:cs typeface="Times New Roman"/>
                      </a:endParaRPr>
                    </a:p>
                  </a:txBody>
                  <a:tcPr marL="68580" marR="68580" marT="0" marB="0"/>
                </a:tc>
                <a:extLst>
                  <a:ext uri="{0D108BD9-81ED-4DB2-BD59-A6C34878D82A}">
                    <a16:rowId xmlns:a16="http://schemas.microsoft.com/office/drawing/2014/main" val="10004"/>
                  </a:ext>
                </a:extLst>
              </a:tr>
            </a:tbl>
          </a:graphicData>
        </a:graphic>
      </p:graphicFrame>
      <p:sp>
        <p:nvSpPr>
          <p:cNvPr id="7" name="Rectangle 1"/>
          <p:cNvSpPr>
            <a:spLocks noChangeArrowheads="1"/>
          </p:cNvSpPr>
          <p:nvPr/>
        </p:nvSpPr>
        <p:spPr bwMode="auto">
          <a:xfrm>
            <a:off x="3260726" y="2991922"/>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fontAlgn="base">
              <a:spcBef>
                <a:spcPct val="0"/>
              </a:spcBef>
              <a:spcAft>
                <a:spcPct val="0"/>
              </a:spcAft>
            </a:pPr>
            <a:endParaRPr lang="mt-MT" altLang="mt-MT">
              <a:latin typeface="Arial" pitchFamily="34" charset="0"/>
              <a:cs typeface="Arial" pitchFamily="34" charset="0"/>
            </a:endParaRPr>
          </a:p>
        </p:txBody>
      </p:sp>
    </p:spTree>
    <p:extLst>
      <p:ext uri="{BB962C8B-B14F-4D97-AF65-F5344CB8AC3E}">
        <p14:creationId xmlns:p14="http://schemas.microsoft.com/office/powerpoint/2010/main" val="77193961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981200" y="706686"/>
            <a:ext cx="8229600" cy="1066130"/>
          </a:xfrm>
          <a:prstGeom prst="rect">
            <a:avLst/>
          </a:prstGeom>
        </p:spPr>
        <p:txBody>
          <a:bodyPr vert="horz" lIns="91440" tIns="45720" rIns="91440" bIns="45720" rtlCol="0" anchor="b">
            <a:noAutofit/>
          </a:bodyPr>
          <a:lst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a:lstStyle>
          <a:p>
            <a:r>
              <a:rPr lang="en-GB" sz="4800" b="1" i="1" dirty="0"/>
              <a:t>Measure 2: Strengthening a Healthy Cultural Identity</a:t>
            </a:r>
            <a:endParaRPr lang="mt-MT" sz="4800" dirty="0"/>
          </a:p>
        </p:txBody>
      </p:sp>
      <p:sp>
        <p:nvSpPr>
          <p:cNvPr id="6" name="Rectangle 1"/>
          <p:cNvSpPr>
            <a:spLocks noChangeArrowheads="1"/>
          </p:cNvSpPr>
          <p:nvPr/>
        </p:nvSpPr>
        <p:spPr bwMode="auto">
          <a:xfrm>
            <a:off x="3260726" y="2259699"/>
            <a:ext cx="184731"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fontAlgn="base">
              <a:spcBef>
                <a:spcPct val="0"/>
              </a:spcBef>
              <a:spcAft>
                <a:spcPct val="0"/>
              </a:spcAft>
            </a:pPr>
            <a:br>
              <a:rPr lang="mt-MT" altLang="mt-MT">
                <a:latin typeface="Arial" pitchFamily="34" charset="0"/>
                <a:cs typeface="Arial" pitchFamily="34" charset="0"/>
              </a:rPr>
            </a:br>
            <a:endParaRPr lang="mt-MT" altLang="mt-MT">
              <a:latin typeface="Arial" pitchFamily="34" charset="0"/>
              <a:cs typeface="Arial" pitchFamily="34" charset="0"/>
            </a:endParaRPr>
          </a:p>
        </p:txBody>
      </p:sp>
      <p:graphicFrame>
        <p:nvGraphicFramePr>
          <p:cNvPr id="9" name="Table 8"/>
          <p:cNvGraphicFramePr>
            <a:graphicFrameLocks noGrp="1"/>
          </p:cNvGraphicFramePr>
          <p:nvPr/>
        </p:nvGraphicFramePr>
        <p:xfrm>
          <a:off x="2351585" y="2060855"/>
          <a:ext cx="7560840" cy="4231530"/>
        </p:xfrm>
        <a:graphic>
          <a:graphicData uri="http://schemas.openxmlformats.org/drawingml/2006/table">
            <a:tbl>
              <a:tblPr firstRow="1" firstCol="1" bandRow="1">
                <a:tableStyleId>{5C22544A-7EE6-4342-B048-85BDC9FD1C3A}</a:tableStyleId>
              </a:tblPr>
              <a:tblGrid>
                <a:gridCol w="481182">
                  <a:extLst>
                    <a:ext uri="{9D8B030D-6E8A-4147-A177-3AD203B41FA5}">
                      <a16:colId xmlns:a16="http://schemas.microsoft.com/office/drawing/2014/main" val="20000"/>
                    </a:ext>
                  </a:extLst>
                </a:gridCol>
                <a:gridCol w="5643733">
                  <a:extLst>
                    <a:ext uri="{9D8B030D-6E8A-4147-A177-3AD203B41FA5}">
                      <a16:colId xmlns:a16="http://schemas.microsoft.com/office/drawing/2014/main" val="20001"/>
                    </a:ext>
                  </a:extLst>
                </a:gridCol>
                <a:gridCol w="1435925">
                  <a:extLst>
                    <a:ext uri="{9D8B030D-6E8A-4147-A177-3AD203B41FA5}">
                      <a16:colId xmlns:a16="http://schemas.microsoft.com/office/drawing/2014/main" val="20002"/>
                    </a:ext>
                  </a:extLst>
                </a:gridCol>
              </a:tblGrid>
              <a:tr h="628189">
                <a:tc>
                  <a:txBody>
                    <a:bodyPr/>
                    <a:lstStyle/>
                    <a:p>
                      <a:pPr algn="ctr">
                        <a:spcAft>
                          <a:spcPts val="0"/>
                        </a:spcAft>
                      </a:pPr>
                      <a:r>
                        <a:rPr lang="mt-MT" sz="1400" dirty="0">
                          <a:effectLst/>
                          <a:latin typeface="+mj-lt"/>
                        </a:rPr>
                        <a:t> </a:t>
                      </a:r>
                      <a:endParaRPr lang="mt-MT" sz="1400" dirty="0">
                        <a:effectLst/>
                        <a:latin typeface="+mj-lt"/>
                        <a:ea typeface="MS Mincho"/>
                        <a:cs typeface="Times New Roman"/>
                      </a:endParaRPr>
                    </a:p>
                  </a:txBody>
                  <a:tcPr marL="68580" marR="68580" marT="0" marB="0"/>
                </a:tc>
                <a:tc>
                  <a:txBody>
                    <a:bodyPr/>
                    <a:lstStyle/>
                    <a:p>
                      <a:pPr algn="ctr">
                        <a:spcAft>
                          <a:spcPts val="0"/>
                        </a:spcAft>
                      </a:pPr>
                      <a:r>
                        <a:rPr lang="mt-MT" sz="1400" dirty="0">
                          <a:effectLst/>
                          <a:latin typeface="+mj-lt"/>
                        </a:rPr>
                        <a:t>SELECTION </a:t>
                      </a:r>
                      <a:r>
                        <a:rPr lang="en-US" sz="1400" dirty="0">
                          <a:effectLst/>
                          <a:latin typeface="+mj-lt"/>
                        </a:rPr>
                        <a:t>CRITERIA</a:t>
                      </a:r>
                      <a:endParaRPr lang="mt-MT" sz="1400" dirty="0">
                        <a:effectLst/>
                        <a:latin typeface="+mj-lt"/>
                        <a:ea typeface="MS Mincho"/>
                        <a:cs typeface="Times New Roman"/>
                      </a:endParaRPr>
                    </a:p>
                  </a:txBody>
                  <a:tcPr marL="68580" marR="68580" marT="0" marB="0"/>
                </a:tc>
                <a:tc>
                  <a:txBody>
                    <a:bodyPr/>
                    <a:lstStyle/>
                    <a:p>
                      <a:pPr algn="ctr">
                        <a:spcAft>
                          <a:spcPts val="0"/>
                        </a:spcAft>
                      </a:pPr>
                      <a:r>
                        <a:rPr lang="mt-MT" sz="1400" dirty="0">
                          <a:effectLst/>
                          <a:latin typeface="+mj-lt"/>
                        </a:rPr>
                        <a:t>Maximum </a:t>
                      </a:r>
                      <a:r>
                        <a:rPr lang="en-US" sz="1400" dirty="0">
                          <a:effectLst/>
                          <a:latin typeface="+mj-lt"/>
                        </a:rPr>
                        <a:t>POINTS</a:t>
                      </a:r>
                      <a:endParaRPr lang="mt-MT" sz="1400" dirty="0">
                        <a:effectLst/>
                        <a:latin typeface="+mj-lt"/>
                        <a:ea typeface="MS Mincho"/>
                        <a:cs typeface="Times New Roman"/>
                      </a:endParaRPr>
                    </a:p>
                  </a:txBody>
                  <a:tcPr marL="68580" marR="68580" marT="0" marB="0"/>
                </a:tc>
                <a:extLst>
                  <a:ext uri="{0D108BD9-81ED-4DB2-BD59-A6C34878D82A}">
                    <a16:rowId xmlns:a16="http://schemas.microsoft.com/office/drawing/2014/main" val="10000"/>
                  </a:ext>
                </a:extLst>
              </a:tr>
              <a:tr h="314096">
                <a:tc gridSpan="3">
                  <a:txBody>
                    <a:bodyPr/>
                    <a:lstStyle/>
                    <a:p>
                      <a:pPr algn="ctr">
                        <a:spcAft>
                          <a:spcPts val="0"/>
                        </a:spcAft>
                      </a:pPr>
                      <a:r>
                        <a:rPr lang="en-US" sz="1400" dirty="0">
                          <a:effectLst/>
                          <a:latin typeface="+mj-lt"/>
                        </a:rPr>
                        <a:t>2. Link to the territory (max. 15 points)</a:t>
                      </a:r>
                      <a:endParaRPr lang="mt-MT" sz="1400" dirty="0">
                        <a:effectLst/>
                        <a:latin typeface="+mj-lt"/>
                        <a:ea typeface="MS Mincho"/>
                        <a:cs typeface="Times New Roman"/>
                      </a:endParaRPr>
                    </a:p>
                  </a:txBody>
                  <a:tcPr marL="68580" marR="68580" marT="0" marB="0"/>
                </a:tc>
                <a:tc hMerge="1">
                  <a:txBody>
                    <a:bodyPr/>
                    <a:lstStyle/>
                    <a:p>
                      <a:endParaRPr lang="mt-MT"/>
                    </a:p>
                  </a:txBody>
                  <a:tcPr/>
                </a:tc>
                <a:tc hMerge="1">
                  <a:txBody>
                    <a:bodyPr/>
                    <a:lstStyle/>
                    <a:p>
                      <a:endParaRPr lang="mt-MT"/>
                    </a:p>
                  </a:txBody>
                  <a:tcPr/>
                </a:tc>
                <a:extLst>
                  <a:ext uri="{0D108BD9-81ED-4DB2-BD59-A6C34878D82A}">
                    <a16:rowId xmlns:a16="http://schemas.microsoft.com/office/drawing/2014/main" val="10001"/>
                  </a:ext>
                </a:extLst>
              </a:tr>
              <a:tr h="886348">
                <a:tc>
                  <a:txBody>
                    <a:bodyPr/>
                    <a:lstStyle/>
                    <a:p>
                      <a:pPr>
                        <a:spcAft>
                          <a:spcPts val="0"/>
                        </a:spcAft>
                      </a:pPr>
                      <a:r>
                        <a:rPr lang="en-US" sz="1400" dirty="0">
                          <a:effectLst/>
                          <a:latin typeface="+mj-lt"/>
                        </a:rPr>
                        <a:t>a</a:t>
                      </a:r>
                      <a:endParaRPr lang="mt-MT" sz="1400" dirty="0">
                        <a:effectLst/>
                        <a:latin typeface="+mj-lt"/>
                        <a:ea typeface="MS Mincho"/>
                        <a:cs typeface="Times New Roman"/>
                      </a:endParaRPr>
                    </a:p>
                  </a:txBody>
                  <a:tcPr marL="68580" marR="68580" marT="0" marB="0"/>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en-GB" sz="1400" b="1" kern="1200" dirty="0">
                          <a:solidFill>
                            <a:schemeClr val="dk1"/>
                          </a:solidFill>
                          <a:effectLst/>
                          <a:latin typeface="+mj-lt"/>
                          <a:ea typeface="+mn-ea"/>
                          <a:cs typeface="+mn-cs"/>
                        </a:rPr>
                        <a:t>Evidence that the cultural project has a historical and social link to the cultural heritage and traditions of the area </a:t>
                      </a:r>
                      <a:r>
                        <a:rPr lang="mt-MT" sz="1400" kern="1200" dirty="0">
                          <a:solidFill>
                            <a:schemeClr val="dk1"/>
                          </a:solidFill>
                          <a:effectLst/>
                          <a:latin typeface="+mj-lt"/>
                          <a:ea typeface="+mn-ea"/>
                          <a:cs typeface="+mn-cs"/>
                        </a:rPr>
                        <a:t>- </a:t>
                      </a:r>
                      <a:r>
                        <a:rPr lang="en-GB" sz="1400" i="1" kern="1200" dirty="0">
                          <a:solidFill>
                            <a:schemeClr val="dk1"/>
                          </a:solidFill>
                          <a:effectLst/>
                          <a:latin typeface="+mj-lt"/>
                          <a:ea typeface="+mn-ea"/>
                          <a:cs typeface="+mn-cs"/>
                        </a:rPr>
                        <a:t>How does the investment link the historical and social characteristics with the cultural heritage and traditions of the area?</a:t>
                      </a:r>
                    </a:p>
                    <a:p>
                      <a:pPr marL="0" marR="0" indent="0" algn="just" defTabSz="914400" rtl="0" eaLnBrk="1" fontAlgn="auto" latinLnBrk="0" hangingPunct="1">
                        <a:lnSpc>
                          <a:spcPct val="100000"/>
                        </a:lnSpc>
                        <a:spcBef>
                          <a:spcPts val="0"/>
                        </a:spcBef>
                        <a:spcAft>
                          <a:spcPts val="0"/>
                        </a:spcAft>
                        <a:buClrTx/>
                        <a:buSzTx/>
                        <a:buFontTx/>
                        <a:buNone/>
                        <a:tabLst/>
                        <a:defRPr/>
                      </a:pPr>
                      <a:endParaRPr lang="mt-MT" sz="1400" i="1" kern="1200" dirty="0">
                        <a:solidFill>
                          <a:schemeClr val="dk1"/>
                        </a:solidFill>
                        <a:effectLst/>
                        <a:latin typeface="+mj-lt"/>
                        <a:ea typeface="+mn-ea"/>
                        <a:cs typeface="+mn-cs"/>
                      </a:endParaRPr>
                    </a:p>
                  </a:txBody>
                  <a:tcPr marL="68580" marR="68580" marT="0" marB="0"/>
                </a:tc>
                <a:tc>
                  <a:txBody>
                    <a:bodyPr/>
                    <a:lstStyle/>
                    <a:p>
                      <a:pPr algn="ctr">
                        <a:spcAft>
                          <a:spcPts val="0"/>
                        </a:spcAft>
                      </a:pPr>
                      <a:r>
                        <a:rPr lang="en-GB" sz="1400" dirty="0">
                          <a:effectLst/>
                          <a:latin typeface="+mj-lt"/>
                        </a:rPr>
                        <a:t>5</a:t>
                      </a:r>
                      <a:r>
                        <a:rPr lang="mt-MT" sz="1400" dirty="0">
                          <a:effectLst/>
                          <a:latin typeface="+mj-lt"/>
                        </a:rPr>
                        <a:t> points</a:t>
                      </a:r>
                      <a:endParaRPr lang="mt-MT" sz="1400" dirty="0">
                        <a:effectLst/>
                        <a:latin typeface="+mj-lt"/>
                        <a:ea typeface="MS Mincho"/>
                        <a:cs typeface="Times New Roman"/>
                      </a:endParaRPr>
                    </a:p>
                  </a:txBody>
                  <a:tcPr marL="68580" marR="68580" marT="0" marB="0"/>
                </a:tc>
                <a:extLst>
                  <a:ext uri="{0D108BD9-81ED-4DB2-BD59-A6C34878D82A}">
                    <a16:rowId xmlns:a16="http://schemas.microsoft.com/office/drawing/2014/main" val="10002"/>
                  </a:ext>
                </a:extLst>
              </a:tr>
              <a:tr h="942285">
                <a:tc>
                  <a:txBody>
                    <a:bodyPr/>
                    <a:lstStyle/>
                    <a:p>
                      <a:pPr>
                        <a:spcAft>
                          <a:spcPts val="0"/>
                        </a:spcAft>
                      </a:pPr>
                      <a:r>
                        <a:rPr lang="en-US" sz="1400">
                          <a:effectLst/>
                          <a:latin typeface="+mj-lt"/>
                        </a:rPr>
                        <a:t>b</a:t>
                      </a:r>
                      <a:endParaRPr lang="mt-MT" sz="1400">
                        <a:effectLst/>
                        <a:latin typeface="+mj-lt"/>
                        <a:ea typeface="MS Mincho"/>
                        <a:cs typeface="Times New Roman"/>
                      </a:endParaRPr>
                    </a:p>
                  </a:txBody>
                  <a:tcPr marL="68580" marR="68580" marT="0" marB="0"/>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en-GB" sz="1400" b="1" dirty="0">
                          <a:effectLst/>
                          <a:latin typeface="+mj-lt"/>
                        </a:rPr>
                        <a:t>Evidence that the cultural activity is geographically linked to the territory </a:t>
                      </a:r>
                      <a:r>
                        <a:rPr lang="mt-MT" sz="1400" dirty="0">
                          <a:effectLst/>
                          <a:latin typeface="+mj-lt"/>
                        </a:rPr>
                        <a:t>- </a:t>
                      </a:r>
                      <a:r>
                        <a:rPr lang="en-GB" sz="1400" i="1" kern="1200" dirty="0">
                          <a:solidFill>
                            <a:schemeClr val="dk1"/>
                          </a:solidFill>
                          <a:effectLst/>
                          <a:latin typeface="+mj-lt"/>
                          <a:ea typeface="+mn-ea"/>
                          <a:cs typeface="+mn-cs"/>
                        </a:rPr>
                        <a:t>How do the interventions proposed in the project link with the locality, area and the </a:t>
                      </a:r>
                      <a:r>
                        <a:rPr lang="en-GB" sz="1400" i="1" kern="1200" dirty="0" err="1">
                          <a:solidFill>
                            <a:schemeClr val="dk1"/>
                          </a:solidFill>
                          <a:effectLst/>
                          <a:latin typeface="+mj-lt"/>
                          <a:ea typeface="+mn-ea"/>
                          <a:cs typeface="+mn-cs"/>
                        </a:rPr>
                        <a:t>Majjistral</a:t>
                      </a:r>
                      <a:r>
                        <a:rPr lang="en-GB" sz="1400" i="1" kern="1200" dirty="0">
                          <a:solidFill>
                            <a:schemeClr val="dk1"/>
                          </a:solidFill>
                          <a:effectLst/>
                          <a:latin typeface="+mj-lt"/>
                          <a:ea typeface="+mn-ea"/>
                          <a:cs typeface="+mn-cs"/>
                        </a:rPr>
                        <a:t> region?</a:t>
                      </a:r>
                      <a:endParaRPr lang="mt-MT" sz="1400" dirty="0">
                        <a:effectLst/>
                        <a:latin typeface="+mj-lt"/>
                        <a:ea typeface="MS Mincho"/>
                        <a:cs typeface="Times New Roman"/>
                      </a:endParaRPr>
                    </a:p>
                  </a:txBody>
                  <a:tcPr marL="68580" marR="68580" marT="0" marB="0"/>
                </a:tc>
                <a:tc>
                  <a:txBody>
                    <a:bodyPr/>
                    <a:lstStyle/>
                    <a:p>
                      <a:pPr algn="ctr">
                        <a:spcAft>
                          <a:spcPts val="0"/>
                        </a:spcAft>
                      </a:pPr>
                      <a:r>
                        <a:rPr lang="mt-MT" sz="1400" dirty="0">
                          <a:effectLst/>
                          <a:latin typeface="+mj-lt"/>
                        </a:rPr>
                        <a:t>5 points</a:t>
                      </a:r>
                      <a:endParaRPr lang="mt-MT" sz="1400" dirty="0">
                        <a:effectLst/>
                        <a:latin typeface="+mj-lt"/>
                        <a:ea typeface="MS Mincho"/>
                        <a:cs typeface="Times New Roman"/>
                      </a:endParaRPr>
                    </a:p>
                  </a:txBody>
                  <a:tcPr marL="68580" marR="68580" marT="0" marB="0"/>
                </a:tc>
                <a:extLst>
                  <a:ext uri="{0D108BD9-81ED-4DB2-BD59-A6C34878D82A}">
                    <a16:rowId xmlns:a16="http://schemas.microsoft.com/office/drawing/2014/main" val="10003"/>
                  </a:ext>
                </a:extLst>
              </a:tr>
              <a:tr h="1107934">
                <a:tc>
                  <a:txBody>
                    <a:bodyPr/>
                    <a:lstStyle/>
                    <a:p>
                      <a:pPr>
                        <a:spcAft>
                          <a:spcPts val="0"/>
                        </a:spcAft>
                      </a:pPr>
                      <a:r>
                        <a:rPr lang="en-US" sz="1400">
                          <a:effectLst/>
                          <a:latin typeface="+mj-lt"/>
                        </a:rPr>
                        <a:t>c</a:t>
                      </a:r>
                      <a:endParaRPr lang="mt-MT" sz="1400">
                        <a:effectLst/>
                        <a:latin typeface="+mj-lt"/>
                        <a:ea typeface="MS Mincho"/>
                        <a:cs typeface="Times New Roman"/>
                      </a:endParaRPr>
                    </a:p>
                  </a:txBody>
                  <a:tcPr marL="68580" marR="68580" marT="0" marB="0"/>
                </a:tc>
                <a:tc>
                  <a:txBody>
                    <a:bodyPr/>
                    <a:lstStyle/>
                    <a:p>
                      <a:pPr algn="just">
                        <a:spcAft>
                          <a:spcPts val="0"/>
                        </a:spcAft>
                      </a:pPr>
                      <a:r>
                        <a:rPr lang="en-GB" sz="1400" b="1" dirty="0">
                          <a:effectLst/>
                          <a:latin typeface="+mj-lt"/>
                        </a:rPr>
                        <a:t>Evidence that the cultural project is linked to other activities of cultural and/or touristic value in the same area </a:t>
                      </a:r>
                      <a:r>
                        <a:rPr lang="mt-MT" sz="1400" dirty="0">
                          <a:effectLst/>
                          <a:latin typeface="+mj-lt"/>
                        </a:rPr>
                        <a:t>- </a:t>
                      </a:r>
                      <a:r>
                        <a:rPr lang="en-GB" sz="1400" i="1" dirty="0">
                          <a:effectLst/>
                          <a:latin typeface="+mj-lt"/>
                        </a:rPr>
                        <a:t>Will the project be based on a stand-alone intervention or will it be linked to other cultural / touristic activities, events, experiences in the area? If so, how?</a:t>
                      </a:r>
                    </a:p>
                    <a:p>
                      <a:pPr algn="just">
                        <a:spcAft>
                          <a:spcPts val="0"/>
                        </a:spcAft>
                      </a:pPr>
                      <a:endParaRPr lang="mt-MT" sz="1400" i="1" dirty="0">
                        <a:effectLst/>
                        <a:latin typeface="+mj-lt"/>
                        <a:ea typeface="MS Mincho"/>
                        <a:cs typeface="Times New Roman"/>
                      </a:endParaRPr>
                    </a:p>
                  </a:txBody>
                  <a:tcPr marL="68580" marR="68580" marT="0" marB="0"/>
                </a:tc>
                <a:tc>
                  <a:txBody>
                    <a:bodyPr/>
                    <a:lstStyle/>
                    <a:p>
                      <a:pPr algn="ctr">
                        <a:spcAft>
                          <a:spcPts val="0"/>
                        </a:spcAft>
                      </a:pPr>
                      <a:r>
                        <a:rPr lang="mt-MT" sz="1400" dirty="0">
                          <a:effectLst/>
                          <a:latin typeface="+mj-lt"/>
                        </a:rPr>
                        <a:t>5 points</a:t>
                      </a:r>
                      <a:endParaRPr lang="mt-MT" sz="1400" dirty="0">
                        <a:effectLst/>
                        <a:latin typeface="+mj-lt"/>
                        <a:ea typeface="MS Mincho"/>
                        <a:cs typeface="Times New Roman"/>
                      </a:endParaRPr>
                    </a:p>
                  </a:txBody>
                  <a:tcPr marL="68580" marR="68580" marT="0" marB="0"/>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259693706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981200" y="706686"/>
            <a:ext cx="8229600" cy="1066130"/>
          </a:xfrm>
          <a:prstGeom prst="rect">
            <a:avLst/>
          </a:prstGeom>
        </p:spPr>
        <p:txBody>
          <a:bodyPr vert="horz" lIns="91440" tIns="45720" rIns="91440" bIns="45720" rtlCol="0" anchor="b">
            <a:noAutofit/>
          </a:bodyPr>
          <a:lst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a:lstStyle>
          <a:p>
            <a:r>
              <a:rPr lang="en-GB" sz="4800" b="1" i="1" dirty="0"/>
              <a:t>Measure 2: Strengthening a Healthy Cultural Identity</a:t>
            </a:r>
            <a:endParaRPr lang="mt-MT" sz="4800" dirty="0"/>
          </a:p>
        </p:txBody>
      </p:sp>
      <p:graphicFrame>
        <p:nvGraphicFramePr>
          <p:cNvPr id="5" name="Table 4"/>
          <p:cNvGraphicFramePr>
            <a:graphicFrameLocks noGrp="1"/>
          </p:cNvGraphicFramePr>
          <p:nvPr/>
        </p:nvGraphicFramePr>
        <p:xfrm>
          <a:off x="2351585" y="2060848"/>
          <a:ext cx="7560840" cy="3356056"/>
        </p:xfrm>
        <a:graphic>
          <a:graphicData uri="http://schemas.openxmlformats.org/drawingml/2006/table">
            <a:tbl>
              <a:tblPr firstRow="1" firstCol="1" bandRow="1">
                <a:tableStyleId>{5C22544A-7EE6-4342-B048-85BDC9FD1C3A}</a:tableStyleId>
              </a:tblPr>
              <a:tblGrid>
                <a:gridCol w="481182">
                  <a:extLst>
                    <a:ext uri="{9D8B030D-6E8A-4147-A177-3AD203B41FA5}">
                      <a16:colId xmlns:a16="http://schemas.microsoft.com/office/drawing/2014/main" val="20000"/>
                    </a:ext>
                  </a:extLst>
                </a:gridCol>
                <a:gridCol w="5643733">
                  <a:extLst>
                    <a:ext uri="{9D8B030D-6E8A-4147-A177-3AD203B41FA5}">
                      <a16:colId xmlns:a16="http://schemas.microsoft.com/office/drawing/2014/main" val="20001"/>
                    </a:ext>
                  </a:extLst>
                </a:gridCol>
                <a:gridCol w="1435925">
                  <a:extLst>
                    <a:ext uri="{9D8B030D-6E8A-4147-A177-3AD203B41FA5}">
                      <a16:colId xmlns:a16="http://schemas.microsoft.com/office/drawing/2014/main" val="20002"/>
                    </a:ext>
                  </a:extLst>
                </a:gridCol>
              </a:tblGrid>
              <a:tr h="633015">
                <a:tc>
                  <a:txBody>
                    <a:bodyPr/>
                    <a:lstStyle/>
                    <a:p>
                      <a:pPr algn="ctr">
                        <a:spcAft>
                          <a:spcPts val="0"/>
                        </a:spcAft>
                      </a:pPr>
                      <a:r>
                        <a:rPr lang="mt-MT" sz="1400" dirty="0">
                          <a:effectLst/>
                          <a:latin typeface="+mj-lt"/>
                        </a:rPr>
                        <a:t> </a:t>
                      </a:r>
                      <a:endParaRPr lang="mt-MT" sz="1400" dirty="0">
                        <a:effectLst/>
                        <a:latin typeface="+mj-lt"/>
                        <a:ea typeface="MS Mincho"/>
                        <a:cs typeface="Times New Roman"/>
                      </a:endParaRPr>
                    </a:p>
                  </a:txBody>
                  <a:tcPr marL="68580" marR="68580" marT="0" marB="0"/>
                </a:tc>
                <a:tc>
                  <a:txBody>
                    <a:bodyPr/>
                    <a:lstStyle/>
                    <a:p>
                      <a:pPr algn="ctr">
                        <a:spcAft>
                          <a:spcPts val="0"/>
                        </a:spcAft>
                      </a:pPr>
                      <a:r>
                        <a:rPr lang="mt-MT" sz="1400" dirty="0">
                          <a:effectLst/>
                          <a:latin typeface="+mj-lt"/>
                        </a:rPr>
                        <a:t>SELECTION </a:t>
                      </a:r>
                      <a:r>
                        <a:rPr lang="en-US" sz="1400" dirty="0">
                          <a:effectLst/>
                          <a:latin typeface="+mj-lt"/>
                        </a:rPr>
                        <a:t>CRITERIA</a:t>
                      </a:r>
                      <a:endParaRPr lang="mt-MT" sz="1400" dirty="0">
                        <a:effectLst/>
                        <a:latin typeface="+mj-lt"/>
                        <a:ea typeface="MS Mincho"/>
                        <a:cs typeface="Times New Roman"/>
                      </a:endParaRPr>
                    </a:p>
                  </a:txBody>
                  <a:tcPr marL="68580" marR="68580" marT="0" marB="0"/>
                </a:tc>
                <a:tc>
                  <a:txBody>
                    <a:bodyPr/>
                    <a:lstStyle/>
                    <a:p>
                      <a:pPr algn="ctr">
                        <a:spcAft>
                          <a:spcPts val="0"/>
                        </a:spcAft>
                      </a:pPr>
                      <a:r>
                        <a:rPr lang="mt-MT" sz="1400" dirty="0">
                          <a:effectLst/>
                          <a:latin typeface="+mj-lt"/>
                        </a:rPr>
                        <a:t>Maximum </a:t>
                      </a:r>
                      <a:r>
                        <a:rPr lang="en-US" sz="1400" dirty="0">
                          <a:effectLst/>
                          <a:latin typeface="+mj-lt"/>
                        </a:rPr>
                        <a:t>POINTS</a:t>
                      </a:r>
                      <a:endParaRPr lang="mt-MT" sz="1400" dirty="0">
                        <a:effectLst/>
                        <a:latin typeface="+mj-lt"/>
                        <a:ea typeface="MS Mincho"/>
                        <a:cs typeface="Times New Roman"/>
                      </a:endParaRPr>
                    </a:p>
                  </a:txBody>
                  <a:tcPr marL="68580" marR="68580" marT="0" marB="0"/>
                </a:tc>
                <a:extLst>
                  <a:ext uri="{0D108BD9-81ED-4DB2-BD59-A6C34878D82A}">
                    <a16:rowId xmlns:a16="http://schemas.microsoft.com/office/drawing/2014/main" val="10000"/>
                  </a:ext>
                </a:extLst>
              </a:tr>
              <a:tr h="316508">
                <a:tc gridSpan="3">
                  <a:txBody>
                    <a:bodyPr/>
                    <a:lstStyle/>
                    <a:p>
                      <a:pPr algn="ctr">
                        <a:spcAft>
                          <a:spcPts val="0"/>
                        </a:spcAft>
                      </a:pPr>
                      <a:r>
                        <a:rPr lang="en-US" sz="1400" dirty="0">
                          <a:effectLst/>
                          <a:latin typeface="+mj-lt"/>
                        </a:rPr>
                        <a:t>3. Type of project (max. 20 points)</a:t>
                      </a:r>
                      <a:endParaRPr lang="mt-MT" sz="1400" dirty="0">
                        <a:effectLst/>
                        <a:latin typeface="+mj-lt"/>
                        <a:ea typeface="MS Mincho"/>
                        <a:cs typeface="Times New Roman"/>
                      </a:endParaRPr>
                    </a:p>
                  </a:txBody>
                  <a:tcPr marL="68580" marR="68580" marT="0" marB="0"/>
                </a:tc>
                <a:tc hMerge="1">
                  <a:txBody>
                    <a:bodyPr/>
                    <a:lstStyle/>
                    <a:p>
                      <a:endParaRPr lang="mt-MT"/>
                    </a:p>
                  </a:txBody>
                  <a:tcPr/>
                </a:tc>
                <a:tc hMerge="1">
                  <a:txBody>
                    <a:bodyPr/>
                    <a:lstStyle/>
                    <a:p>
                      <a:endParaRPr lang="mt-MT"/>
                    </a:p>
                  </a:txBody>
                  <a:tcPr/>
                </a:tc>
                <a:extLst>
                  <a:ext uri="{0D108BD9-81ED-4DB2-BD59-A6C34878D82A}">
                    <a16:rowId xmlns:a16="http://schemas.microsoft.com/office/drawing/2014/main" val="10001"/>
                  </a:ext>
                </a:extLst>
              </a:tr>
              <a:tr h="1339733">
                <a:tc>
                  <a:txBody>
                    <a:bodyPr/>
                    <a:lstStyle/>
                    <a:p>
                      <a:pPr>
                        <a:spcAft>
                          <a:spcPts val="0"/>
                        </a:spcAft>
                      </a:pPr>
                      <a:r>
                        <a:rPr lang="en-US" sz="1400" dirty="0">
                          <a:effectLst/>
                          <a:latin typeface="+mj-lt"/>
                        </a:rPr>
                        <a:t>a</a:t>
                      </a:r>
                      <a:endParaRPr lang="mt-MT" sz="1400" dirty="0">
                        <a:effectLst/>
                        <a:latin typeface="+mj-lt"/>
                        <a:ea typeface="MS Mincho"/>
                        <a:cs typeface="Times New Roman"/>
                      </a:endParaRPr>
                    </a:p>
                  </a:txBody>
                  <a:tcPr marL="68580" marR="68580" marT="0" marB="0"/>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en-GB" sz="1400" b="1" kern="1200" dirty="0">
                          <a:solidFill>
                            <a:schemeClr val="dk1"/>
                          </a:solidFill>
                          <a:effectLst/>
                          <a:latin typeface="+mj-lt"/>
                          <a:ea typeface="+mn-ea"/>
                          <a:cs typeface="+mn-cs"/>
                        </a:rPr>
                        <a:t>The activity is targeted towards the achievement of more than one objective (cultural exchange, leisure &amp; entertainment, skills building, etc.) </a:t>
                      </a:r>
                      <a:r>
                        <a:rPr lang="mt-MT" sz="1400" kern="1200" dirty="0">
                          <a:solidFill>
                            <a:schemeClr val="dk1"/>
                          </a:solidFill>
                          <a:effectLst/>
                          <a:latin typeface="+mj-lt"/>
                          <a:ea typeface="+mn-ea"/>
                          <a:cs typeface="+mn-cs"/>
                        </a:rPr>
                        <a:t>- </a:t>
                      </a:r>
                      <a:r>
                        <a:rPr lang="en-GB" sz="1400" i="1" kern="1200" dirty="0">
                          <a:solidFill>
                            <a:schemeClr val="dk1"/>
                          </a:solidFill>
                          <a:effectLst/>
                          <a:latin typeface="+mj-lt"/>
                          <a:ea typeface="+mn-ea"/>
                          <a:cs typeface="+mn-cs"/>
                        </a:rPr>
                        <a:t>Is the investment targeting the achievement of any of the following objectives? </a:t>
                      </a:r>
                      <a:r>
                        <a:rPr lang="en-US" sz="1400" i="1" kern="1200" dirty="0">
                          <a:solidFill>
                            <a:schemeClr val="dk1"/>
                          </a:solidFill>
                          <a:effectLst/>
                          <a:latin typeface="+mj-lt"/>
                          <a:ea typeface="+mn-ea"/>
                          <a:cs typeface="+mn-cs"/>
                        </a:rPr>
                        <a:t>(Refer to ‘The Local Development Strategy</a:t>
                      </a:r>
                      <a:r>
                        <a:rPr lang="mt-MT" sz="1400" i="1" kern="1200" dirty="0">
                          <a:solidFill>
                            <a:schemeClr val="dk1"/>
                          </a:solidFill>
                          <a:effectLst/>
                          <a:latin typeface="+mj-lt"/>
                          <a:ea typeface="+mn-ea"/>
                          <a:cs typeface="+mn-cs"/>
                        </a:rPr>
                        <a:t>’</a:t>
                      </a:r>
                      <a:r>
                        <a:rPr lang="en-US" sz="1400" i="1" kern="1200" dirty="0">
                          <a:solidFill>
                            <a:schemeClr val="dk1"/>
                          </a:solidFill>
                          <a:effectLst/>
                          <a:latin typeface="+mj-lt"/>
                          <a:ea typeface="+mn-ea"/>
                          <a:cs typeface="+mn-cs"/>
                        </a:rPr>
                        <a:t>)</a:t>
                      </a:r>
                    </a:p>
                    <a:p>
                      <a:pPr marL="0" marR="0" indent="0" algn="just" defTabSz="914400" rtl="0" eaLnBrk="1" fontAlgn="auto" latinLnBrk="0" hangingPunct="1">
                        <a:lnSpc>
                          <a:spcPct val="100000"/>
                        </a:lnSpc>
                        <a:spcBef>
                          <a:spcPts val="0"/>
                        </a:spcBef>
                        <a:spcAft>
                          <a:spcPts val="0"/>
                        </a:spcAft>
                        <a:buClrTx/>
                        <a:buSzTx/>
                        <a:buFontTx/>
                        <a:buNone/>
                        <a:tabLst/>
                        <a:defRPr/>
                      </a:pPr>
                      <a:endParaRPr lang="mt-MT" sz="1400" i="1" kern="1200" dirty="0">
                        <a:solidFill>
                          <a:schemeClr val="dk1"/>
                        </a:solidFill>
                        <a:effectLst/>
                        <a:latin typeface="+mj-lt"/>
                        <a:ea typeface="+mn-ea"/>
                        <a:cs typeface="+mn-cs"/>
                      </a:endParaRPr>
                    </a:p>
                  </a:txBody>
                  <a:tcPr marL="68580" marR="68580" marT="0" marB="0"/>
                </a:tc>
                <a:tc>
                  <a:txBody>
                    <a:bodyPr/>
                    <a:lstStyle/>
                    <a:p>
                      <a:pPr algn="ctr">
                        <a:spcAft>
                          <a:spcPts val="0"/>
                        </a:spcAft>
                      </a:pPr>
                      <a:r>
                        <a:rPr lang="en-GB" sz="1400" dirty="0">
                          <a:effectLst/>
                          <a:latin typeface="+mj-lt"/>
                        </a:rPr>
                        <a:t>10</a:t>
                      </a:r>
                      <a:r>
                        <a:rPr lang="mt-MT" sz="1400" dirty="0">
                          <a:effectLst/>
                          <a:latin typeface="+mj-lt"/>
                        </a:rPr>
                        <a:t> points</a:t>
                      </a:r>
                      <a:endParaRPr lang="mt-MT" sz="1400" dirty="0">
                        <a:effectLst/>
                        <a:latin typeface="+mj-lt"/>
                        <a:ea typeface="MS Mincho"/>
                        <a:cs typeface="Times New Roman"/>
                      </a:endParaRPr>
                    </a:p>
                  </a:txBody>
                  <a:tcPr marL="68580" marR="68580" marT="0" marB="0"/>
                </a:tc>
                <a:extLst>
                  <a:ext uri="{0D108BD9-81ED-4DB2-BD59-A6C34878D82A}">
                    <a16:rowId xmlns:a16="http://schemas.microsoft.com/office/drawing/2014/main" val="10002"/>
                  </a:ext>
                </a:extLst>
              </a:tr>
              <a:tr h="949523">
                <a:tc>
                  <a:txBody>
                    <a:bodyPr/>
                    <a:lstStyle/>
                    <a:p>
                      <a:pPr>
                        <a:spcAft>
                          <a:spcPts val="0"/>
                        </a:spcAft>
                      </a:pPr>
                      <a:r>
                        <a:rPr lang="en-US" sz="1400">
                          <a:effectLst/>
                          <a:latin typeface="+mj-lt"/>
                        </a:rPr>
                        <a:t>b</a:t>
                      </a:r>
                      <a:endParaRPr lang="mt-MT" sz="1400">
                        <a:effectLst/>
                        <a:latin typeface="+mj-lt"/>
                        <a:ea typeface="MS Mincho"/>
                        <a:cs typeface="Times New Roman"/>
                      </a:endParaRPr>
                    </a:p>
                  </a:txBody>
                  <a:tcPr marL="68580" marR="68580" marT="0" marB="0"/>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en-GB" sz="1400" b="1" dirty="0">
                          <a:effectLst/>
                          <a:latin typeface="+mj-lt"/>
                        </a:rPr>
                        <a:t>The activity involves local actors from different sectors of arts and crafts and popular culture </a:t>
                      </a:r>
                      <a:r>
                        <a:rPr lang="mt-MT" sz="1400" dirty="0">
                          <a:effectLst/>
                          <a:latin typeface="+mj-lt"/>
                        </a:rPr>
                        <a:t>- </a:t>
                      </a:r>
                      <a:r>
                        <a:rPr lang="en-GB" sz="1400" i="1" kern="1200" dirty="0">
                          <a:solidFill>
                            <a:schemeClr val="dk1"/>
                          </a:solidFill>
                          <a:effectLst/>
                          <a:latin typeface="+mj-lt"/>
                          <a:ea typeface="+mn-ea"/>
                          <a:cs typeface="+mn-cs"/>
                        </a:rPr>
                        <a:t>Does the investment involve the collaboration between local actors emanating from different sectors of arts, crafts and popular culture?</a:t>
                      </a:r>
                    </a:p>
                    <a:p>
                      <a:pPr marL="0" marR="0" indent="0" algn="just" defTabSz="914400" rtl="0" eaLnBrk="1" fontAlgn="auto" latinLnBrk="0" hangingPunct="1">
                        <a:lnSpc>
                          <a:spcPct val="100000"/>
                        </a:lnSpc>
                        <a:spcBef>
                          <a:spcPts val="0"/>
                        </a:spcBef>
                        <a:spcAft>
                          <a:spcPts val="0"/>
                        </a:spcAft>
                        <a:buClrTx/>
                        <a:buSzTx/>
                        <a:buFontTx/>
                        <a:buNone/>
                        <a:tabLst/>
                        <a:defRPr/>
                      </a:pPr>
                      <a:endParaRPr lang="mt-MT" sz="1400" dirty="0">
                        <a:effectLst/>
                        <a:latin typeface="+mj-lt"/>
                        <a:ea typeface="MS Mincho"/>
                        <a:cs typeface="Times New Roman"/>
                      </a:endParaRPr>
                    </a:p>
                  </a:txBody>
                  <a:tcPr marL="68580" marR="68580" marT="0" marB="0"/>
                </a:tc>
                <a:tc>
                  <a:txBody>
                    <a:bodyPr/>
                    <a:lstStyle/>
                    <a:p>
                      <a:pPr algn="ctr">
                        <a:spcAft>
                          <a:spcPts val="0"/>
                        </a:spcAft>
                      </a:pPr>
                      <a:r>
                        <a:rPr lang="en-GB" sz="1400" dirty="0">
                          <a:effectLst/>
                          <a:latin typeface="+mj-lt"/>
                        </a:rPr>
                        <a:t>10</a:t>
                      </a:r>
                      <a:r>
                        <a:rPr lang="mt-MT" sz="1400" dirty="0">
                          <a:effectLst/>
                          <a:latin typeface="+mj-lt"/>
                        </a:rPr>
                        <a:t> points</a:t>
                      </a:r>
                      <a:endParaRPr lang="mt-MT" sz="1400" dirty="0">
                        <a:effectLst/>
                        <a:latin typeface="+mj-lt"/>
                        <a:ea typeface="MS Mincho"/>
                        <a:cs typeface="Times New Roman"/>
                      </a:endParaRPr>
                    </a:p>
                  </a:txBody>
                  <a:tcPr marL="68580" marR="68580" marT="0" marB="0"/>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93773535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981200" y="706686"/>
            <a:ext cx="8229600" cy="1066130"/>
          </a:xfrm>
          <a:prstGeom prst="rect">
            <a:avLst/>
          </a:prstGeom>
        </p:spPr>
        <p:txBody>
          <a:bodyPr vert="horz" lIns="91440" tIns="45720" rIns="91440" bIns="45720" rtlCol="0" anchor="b">
            <a:noAutofit/>
          </a:bodyPr>
          <a:lst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a:lstStyle>
          <a:p>
            <a:r>
              <a:rPr lang="en-GB" sz="4800" b="1" i="1" dirty="0"/>
              <a:t>Measure 2: Strengthening a Healthy Cultural Identity</a:t>
            </a:r>
            <a:endParaRPr lang="mt-MT" sz="4800" dirty="0"/>
          </a:p>
        </p:txBody>
      </p:sp>
      <p:graphicFrame>
        <p:nvGraphicFramePr>
          <p:cNvPr id="5" name="Table 4"/>
          <p:cNvGraphicFramePr>
            <a:graphicFrameLocks noGrp="1"/>
          </p:cNvGraphicFramePr>
          <p:nvPr/>
        </p:nvGraphicFramePr>
        <p:xfrm>
          <a:off x="2351585" y="2060849"/>
          <a:ext cx="7560840" cy="3379653"/>
        </p:xfrm>
        <a:graphic>
          <a:graphicData uri="http://schemas.openxmlformats.org/drawingml/2006/table">
            <a:tbl>
              <a:tblPr firstRow="1" firstCol="1" bandRow="1">
                <a:tableStyleId>{5C22544A-7EE6-4342-B048-85BDC9FD1C3A}</a:tableStyleId>
              </a:tblPr>
              <a:tblGrid>
                <a:gridCol w="481182">
                  <a:extLst>
                    <a:ext uri="{9D8B030D-6E8A-4147-A177-3AD203B41FA5}">
                      <a16:colId xmlns:a16="http://schemas.microsoft.com/office/drawing/2014/main" val="20000"/>
                    </a:ext>
                  </a:extLst>
                </a:gridCol>
                <a:gridCol w="5643733">
                  <a:extLst>
                    <a:ext uri="{9D8B030D-6E8A-4147-A177-3AD203B41FA5}">
                      <a16:colId xmlns:a16="http://schemas.microsoft.com/office/drawing/2014/main" val="20001"/>
                    </a:ext>
                  </a:extLst>
                </a:gridCol>
                <a:gridCol w="1435925">
                  <a:extLst>
                    <a:ext uri="{9D8B030D-6E8A-4147-A177-3AD203B41FA5}">
                      <a16:colId xmlns:a16="http://schemas.microsoft.com/office/drawing/2014/main" val="20002"/>
                    </a:ext>
                  </a:extLst>
                </a:gridCol>
              </a:tblGrid>
              <a:tr h="631483">
                <a:tc>
                  <a:txBody>
                    <a:bodyPr/>
                    <a:lstStyle/>
                    <a:p>
                      <a:pPr algn="ctr">
                        <a:spcAft>
                          <a:spcPts val="0"/>
                        </a:spcAft>
                      </a:pPr>
                      <a:r>
                        <a:rPr lang="mt-MT" sz="1400" dirty="0">
                          <a:effectLst/>
                          <a:latin typeface="+mj-lt"/>
                        </a:rPr>
                        <a:t> </a:t>
                      </a:r>
                      <a:endParaRPr lang="mt-MT" sz="1400" dirty="0">
                        <a:effectLst/>
                        <a:latin typeface="+mj-lt"/>
                        <a:ea typeface="MS Mincho"/>
                        <a:cs typeface="Times New Roman"/>
                      </a:endParaRPr>
                    </a:p>
                  </a:txBody>
                  <a:tcPr marL="68580" marR="68580" marT="0" marB="0"/>
                </a:tc>
                <a:tc>
                  <a:txBody>
                    <a:bodyPr/>
                    <a:lstStyle/>
                    <a:p>
                      <a:pPr algn="ctr">
                        <a:spcAft>
                          <a:spcPts val="0"/>
                        </a:spcAft>
                      </a:pPr>
                      <a:r>
                        <a:rPr lang="mt-MT" sz="1400" dirty="0">
                          <a:effectLst/>
                          <a:latin typeface="+mj-lt"/>
                        </a:rPr>
                        <a:t>SELECTION </a:t>
                      </a:r>
                      <a:r>
                        <a:rPr lang="en-US" sz="1400" dirty="0">
                          <a:effectLst/>
                          <a:latin typeface="+mj-lt"/>
                        </a:rPr>
                        <a:t>CRITERIA</a:t>
                      </a:r>
                      <a:endParaRPr lang="mt-MT" sz="1400" dirty="0">
                        <a:effectLst/>
                        <a:latin typeface="+mj-lt"/>
                        <a:ea typeface="MS Mincho"/>
                        <a:cs typeface="Times New Roman"/>
                      </a:endParaRPr>
                    </a:p>
                  </a:txBody>
                  <a:tcPr marL="68580" marR="68580" marT="0" marB="0"/>
                </a:tc>
                <a:tc>
                  <a:txBody>
                    <a:bodyPr/>
                    <a:lstStyle/>
                    <a:p>
                      <a:pPr algn="ctr">
                        <a:spcAft>
                          <a:spcPts val="0"/>
                        </a:spcAft>
                      </a:pPr>
                      <a:r>
                        <a:rPr lang="mt-MT" sz="1400" dirty="0">
                          <a:effectLst/>
                          <a:latin typeface="+mj-lt"/>
                        </a:rPr>
                        <a:t>Maximum </a:t>
                      </a:r>
                      <a:r>
                        <a:rPr lang="en-US" sz="1400" dirty="0">
                          <a:effectLst/>
                          <a:latin typeface="+mj-lt"/>
                        </a:rPr>
                        <a:t>POINTS</a:t>
                      </a:r>
                      <a:endParaRPr lang="mt-MT" sz="1400" dirty="0">
                        <a:effectLst/>
                        <a:latin typeface="+mj-lt"/>
                        <a:ea typeface="MS Mincho"/>
                        <a:cs typeface="Times New Roman"/>
                      </a:endParaRPr>
                    </a:p>
                  </a:txBody>
                  <a:tcPr marL="68580" marR="68580" marT="0" marB="0"/>
                </a:tc>
                <a:extLst>
                  <a:ext uri="{0D108BD9-81ED-4DB2-BD59-A6C34878D82A}">
                    <a16:rowId xmlns:a16="http://schemas.microsoft.com/office/drawing/2014/main" val="10000"/>
                  </a:ext>
                </a:extLst>
              </a:tr>
              <a:tr h="315742">
                <a:tc gridSpan="3">
                  <a:txBody>
                    <a:bodyPr/>
                    <a:lstStyle/>
                    <a:p>
                      <a:pPr algn="ctr">
                        <a:spcAft>
                          <a:spcPts val="0"/>
                        </a:spcAft>
                      </a:pPr>
                      <a:r>
                        <a:rPr lang="en-US" sz="1400" dirty="0">
                          <a:effectLst/>
                          <a:latin typeface="+mj-lt"/>
                        </a:rPr>
                        <a:t>4. Social impact on the Community (max. 15 points)</a:t>
                      </a:r>
                      <a:endParaRPr lang="mt-MT" sz="1400" dirty="0">
                        <a:effectLst/>
                        <a:latin typeface="+mj-lt"/>
                        <a:ea typeface="MS Mincho"/>
                        <a:cs typeface="Times New Roman"/>
                      </a:endParaRPr>
                    </a:p>
                  </a:txBody>
                  <a:tcPr marL="68580" marR="68580" marT="0" marB="0"/>
                </a:tc>
                <a:tc hMerge="1">
                  <a:txBody>
                    <a:bodyPr/>
                    <a:lstStyle/>
                    <a:p>
                      <a:endParaRPr lang="mt-MT"/>
                    </a:p>
                  </a:txBody>
                  <a:tcPr/>
                </a:tc>
                <a:tc hMerge="1">
                  <a:txBody>
                    <a:bodyPr/>
                    <a:lstStyle/>
                    <a:p>
                      <a:endParaRPr lang="mt-MT"/>
                    </a:p>
                  </a:txBody>
                  <a:tcPr/>
                </a:tc>
                <a:extLst>
                  <a:ext uri="{0D108BD9-81ED-4DB2-BD59-A6C34878D82A}">
                    <a16:rowId xmlns:a16="http://schemas.microsoft.com/office/drawing/2014/main" val="10001"/>
                  </a:ext>
                </a:extLst>
              </a:tr>
              <a:tr h="631483">
                <a:tc>
                  <a:txBody>
                    <a:bodyPr/>
                    <a:lstStyle/>
                    <a:p>
                      <a:pPr>
                        <a:spcAft>
                          <a:spcPts val="0"/>
                        </a:spcAft>
                      </a:pPr>
                      <a:r>
                        <a:rPr lang="en-US" sz="1400" dirty="0">
                          <a:effectLst/>
                          <a:latin typeface="+mj-lt"/>
                        </a:rPr>
                        <a:t>a</a:t>
                      </a:r>
                      <a:endParaRPr lang="mt-MT" sz="1400" dirty="0">
                        <a:effectLst/>
                        <a:latin typeface="+mj-lt"/>
                        <a:ea typeface="MS Mincho"/>
                        <a:cs typeface="Times New Roman"/>
                      </a:endParaRPr>
                    </a:p>
                  </a:txBody>
                  <a:tcPr marL="68580" marR="68580" marT="0" marB="0"/>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en-GB" sz="1400" b="1" kern="1200" dirty="0">
                          <a:solidFill>
                            <a:schemeClr val="dk1"/>
                          </a:solidFill>
                          <a:effectLst/>
                          <a:latin typeface="+mj-lt"/>
                          <a:ea typeface="+mn-ea"/>
                          <a:cs typeface="+mn-cs"/>
                        </a:rPr>
                        <a:t>The activity is targeted to children and youths </a:t>
                      </a:r>
                      <a:r>
                        <a:rPr lang="mt-MT" sz="1400" kern="1200" dirty="0">
                          <a:solidFill>
                            <a:schemeClr val="dk1"/>
                          </a:solidFill>
                          <a:effectLst/>
                          <a:latin typeface="+mj-lt"/>
                          <a:ea typeface="+mn-ea"/>
                          <a:cs typeface="+mn-cs"/>
                        </a:rPr>
                        <a:t>- </a:t>
                      </a:r>
                      <a:r>
                        <a:rPr lang="en-GB" sz="1400" i="1" kern="1200" dirty="0">
                          <a:solidFill>
                            <a:schemeClr val="dk1"/>
                          </a:solidFill>
                          <a:effectLst/>
                          <a:latin typeface="+mj-lt"/>
                          <a:ea typeface="+mn-ea"/>
                          <a:cs typeface="+mn-cs"/>
                        </a:rPr>
                        <a:t>Provide details of the social impact of the investment on children and youths.</a:t>
                      </a:r>
                    </a:p>
                    <a:p>
                      <a:pPr marL="0" marR="0" indent="0" algn="just" defTabSz="914400" rtl="0" eaLnBrk="1" fontAlgn="auto" latinLnBrk="0" hangingPunct="1">
                        <a:lnSpc>
                          <a:spcPct val="100000"/>
                        </a:lnSpc>
                        <a:spcBef>
                          <a:spcPts val="0"/>
                        </a:spcBef>
                        <a:spcAft>
                          <a:spcPts val="0"/>
                        </a:spcAft>
                        <a:buClrTx/>
                        <a:buSzTx/>
                        <a:buFontTx/>
                        <a:buNone/>
                        <a:tabLst/>
                        <a:defRPr/>
                      </a:pPr>
                      <a:endParaRPr lang="mt-MT" sz="1400" i="1" kern="1200" dirty="0">
                        <a:solidFill>
                          <a:schemeClr val="dk1"/>
                        </a:solidFill>
                        <a:effectLst/>
                        <a:latin typeface="+mj-lt"/>
                        <a:ea typeface="+mn-ea"/>
                        <a:cs typeface="+mn-cs"/>
                      </a:endParaRPr>
                    </a:p>
                  </a:txBody>
                  <a:tcPr marL="68580" marR="68580" marT="0" marB="0"/>
                </a:tc>
                <a:tc>
                  <a:txBody>
                    <a:bodyPr/>
                    <a:lstStyle/>
                    <a:p>
                      <a:pPr algn="ctr">
                        <a:spcAft>
                          <a:spcPts val="0"/>
                        </a:spcAft>
                      </a:pPr>
                      <a:r>
                        <a:rPr lang="mt-MT" sz="1400" dirty="0">
                          <a:effectLst/>
                          <a:latin typeface="+mj-lt"/>
                        </a:rPr>
                        <a:t>5 points</a:t>
                      </a:r>
                      <a:endParaRPr lang="mt-MT" sz="1400" dirty="0">
                        <a:effectLst/>
                        <a:latin typeface="+mj-lt"/>
                        <a:ea typeface="MS Mincho"/>
                        <a:cs typeface="Times New Roman"/>
                      </a:endParaRPr>
                    </a:p>
                  </a:txBody>
                  <a:tcPr marL="68580" marR="68580" marT="0" marB="0"/>
                </a:tc>
                <a:extLst>
                  <a:ext uri="{0D108BD9-81ED-4DB2-BD59-A6C34878D82A}">
                    <a16:rowId xmlns:a16="http://schemas.microsoft.com/office/drawing/2014/main" val="10002"/>
                  </a:ext>
                </a:extLst>
              </a:tr>
              <a:tr h="725548">
                <a:tc>
                  <a:txBody>
                    <a:bodyPr/>
                    <a:lstStyle/>
                    <a:p>
                      <a:pPr>
                        <a:spcAft>
                          <a:spcPts val="0"/>
                        </a:spcAft>
                      </a:pPr>
                      <a:r>
                        <a:rPr lang="en-US" sz="1400" dirty="0">
                          <a:effectLst/>
                          <a:latin typeface="+mj-lt"/>
                        </a:rPr>
                        <a:t>b</a:t>
                      </a:r>
                      <a:endParaRPr lang="mt-MT" sz="1400" dirty="0">
                        <a:effectLst/>
                        <a:latin typeface="+mj-lt"/>
                        <a:ea typeface="MS Mincho"/>
                        <a:cs typeface="Times New Roman"/>
                      </a:endParaRPr>
                    </a:p>
                  </a:txBody>
                  <a:tcPr marL="68580" marR="68580" marT="0" marB="0"/>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en-GB" sz="1400" b="1" dirty="0">
                          <a:effectLst/>
                          <a:latin typeface="+mj-lt"/>
                        </a:rPr>
                        <a:t>The activity is targeted toward the elderly</a:t>
                      </a:r>
                      <a:r>
                        <a:rPr lang="mt-MT" sz="1400" b="1" dirty="0">
                          <a:effectLst/>
                          <a:latin typeface="+mj-lt"/>
                        </a:rPr>
                        <a:t> </a:t>
                      </a:r>
                      <a:r>
                        <a:rPr lang="mt-MT" sz="1400" dirty="0">
                          <a:effectLst/>
                          <a:latin typeface="+mj-lt"/>
                        </a:rPr>
                        <a:t>- </a:t>
                      </a:r>
                      <a:r>
                        <a:rPr lang="en-GB" sz="1400" dirty="0">
                          <a:effectLst/>
                          <a:latin typeface="+mj-lt"/>
                        </a:rPr>
                        <a:t>Provide details of the social impact of the investment on elderly people.</a:t>
                      </a:r>
                    </a:p>
                    <a:p>
                      <a:pPr marL="0" marR="0" indent="0" algn="just" defTabSz="914400" rtl="0" eaLnBrk="1" fontAlgn="auto" latinLnBrk="0" hangingPunct="1">
                        <a:lnSpc>
                          <a:spcPct val="100000"/>
                        </a:lnSpc>
                        <a:spcBef>
                          <a:spcPts val="0"/>
                        </a:spcBef>
                        <a:spcAft>
                          <a:spcPts val="0"/>
                        </a:spcAft>
                        <a:buClrTx/>
                        <a:buSzTx/>
                        <a:buFontTx/>
                        <a:buNone/>
                        <a:tabLst/>
                        <a:defRPr/>
                      </a:pPr>
                      <a:endParaRPr lang="mt-MT" sz="1400" dirty="0">
                        <a:effectLst/>
                        <a:latin typeface="+mj-lt"/>
                        <a:ea typeface="MS Mincho"/>
                        <a:cs typeface="Times New Roman"/>
                      </a:endParaRPr>
                    </a:p>
                  </a:txBody>
                  <a:tcPr marL="68580" marR="68580" marT="0" marB="0"/>
                </a:tc>
                <a:tc>
                  <a:txBody>
                    <a:bodyPr/>
                    <a:lstStyle/>
                    <a:p>
                      <a:pPr algn="ctr">
                        <a:spcAft>
                          <a:spcPts val="0"/>
                        </a:spcAft>
                      </a:pPr>
                      <a:r>
                        <a:rPr lang="mt-MT" sz="1400" dirty="0">
                          <a:effectLst/>
                          <a:latin typeface="+mj-lt"/>
                        </a:rPr>
                        <a:t>5 points</a:t>
                      </a:r>
                      <a:endParaRPr lang="mt-MT" sz="1400" dirty="0">
                        <a:effectLst/>
                        <a:latin typeface="+mj-lt"/>
                        <a:ea typeface="MS Mincho"/>
                        <a:cs typeface="Times New Roman"/>
                      </a:endParaRPr>
                    </a:p>
                  </a:txBody>
                  <a:tcPr marL="68580" marR="68580" marT="0" marB="0"/>
                </a:tc>
                <a:extLst>
                  <a:ext uri="{0D108BD9-81ED-4DB2-BD59-A6C34878D82A}">
                    <a16:rowId xmlns:a16="http://schemas.microsoft.com/office/drawing/2014/main" val="10003"/>
                  </a:ext>
                </a:extLst>
              </a:tr>
              <a:tr h="890993">
                <a:tc>
                  <a:txBody>
                    <a:bodyPr/>
                    <a:lstStyle/>
                    <a:p>
                      <a:pPr>
                        <a:spcAft>
                          <a:spcPts val="0"/>
                        </a:spcAft>
                      </a:pPr>
                      <a:r>
                        <a:rPr lang="en-US" sz="1400">
                          <a:effectLst/>
                          <a:latin typeface="+mj-lt"/>
                        </a:rPr>
                        <a:t>c</a:t>
                      </a:r>
                      <a:endParaRPr lang="mt-MT" sz="1400">
                        <a:effectLst/>
                        <a:latin typeface="+mj-lt"/>
                        <a:ea typeface="MS Mincho"/>
                        <a:cs typeface="Times New Roman"/>
                      </a:endParaRPr>
                    </a:p>
                  </a:txBody>
                  <a:tcPr marL="68580" marR="68580" marT="0" marB="0"/>
                </a:tc>
                <a:tc>
                  <a:txBody>
                    <a:bodyPr/>
                    <a:lstStyle/>
                    <a:p>
                      <a:pPr algn="just">
                        <a:spcAft>
                          <a:spcPts val="0"/>
                        </a:spcAft>
                      </a:pPr>
                      <a:r>
                        <a:rPr lang="en-GB" sz="1400" b="1" dirty="0">
                          <a:effectLst/>
                          <a:latin typeface="+mj-lt"/>
                        </a:rPr>
                        <a:t>The activity is targeted to persons with learning difficulties and/or disabilities </a:t>
                      </a:r>
                      <a:r>
                        <a:rPr lang="mt-MT" sz="1400" b="0" i="1" dirty="0">
                          <a:effectLst/>
                          <a:latin typeface="+mj-lt"/>
                        </a:rPr>
                        <a:t>- </a:t>
                      </a:r>
                      <a:r>
                        <a:rPr lang="en-GB" sz="1400" b="0" i="1" dirty="0">
                          <a:effectLst/>
                          <a:latin typeface="+mj-lt"/>
                        </a:rPr>
                        <a:t>Provide details of the social impact of the investment on persons with learning difficulties and/or mixed abilities.</a:t>
                      </a:r>
                    </a:p>
                    <a:p>
                      <a:pPr algn="just">
                        <a:spcAft>
                          <a:spcPts val="0"/>
                        </a:spcAft>
                      </a:pPr>
                      <a:endParaRPr lang="mt-MT" sz="1400" b="0" i="1" dirty="0">
                        <a:effectLst/>
                        <a:latin typeface="+mj-lt"/>
                        <a:ea typeface="MS Mincho"/>
                        <a:cs typeface="Times New Roman"/>
                      </a:endParaRPr>
                    </a:p>
                  </a:txBody>
                  <a:tcPr marL="68580" marR="68580" marT="0" marB="0"/>
                </a:tc>
                <a:tc>
                  <a:txBody>
                    <a:bodyPr/>
                    <a:lstStyle/>
                    <a:p>
                      <a:pPr algn="ctr">
                        <a:spcAft>
                          <a:spcPts val="0"/>
                        </a:spcAft>
                      </a:pPr>
                      <a:r>
                        <a:rPr lang="mt-MT" sz="1400" dirty="0">
                          <a:effectLst/>
                          <a:latin typeface="+mj-lt"/>
                        </a:rPr>
                        <a:t>5 points</a:t>
                      </a:r>
                      <a:endParaRPr lang="mt-MT" sz="1400" dirty="0">
                        <a:effectLst/>
                        <a:latin typeface="+mj-lt"/>
                        <a:ea typeface="MS Mincho"/>
                        <a:cs typeface="Times New Roman"/>
                      </a:endParaRPr>
                    </a:p>
                  </a:txBody>
                  <a:tcPr marL="68580" marR="68580" marT="0" marB="0"/>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335980291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981200" y="706686"/>
            <a:ext cx="8229600" cy="1066130"/>
          </a:xfrm>
          <a:prstGeom prst="rect">
            <a:avLst/>
          </a:prstGeom>
        </p:spPr>
        <p:txBody>
          <a:bodyPr vert="horz" lIns="91440" tIns="45720" rIns="91440" bIns="45720" rtlCol="0" anchor="b">
            <a:noAutofit/>
          </a:bodyPr>
          <a:lst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a:lstStyle>
          <a:p>
            <a:r>
              <a:rPr lang="en-GB" sz="4800" b="1" i="1" dirty="0"/>
              <a:t>Measure 2: Strengthening a Healthy Cultural Identity</a:t>
            </a:r>
            <a:endParaRPr lang="mt-MT" sz="4800" dirty="0"/>
          </a:p>
        </p:txBody>
      </p:sp>
      <p:graphicFrame>
        <p:nvGraphicFramePr>
          <p:cNvPr id="5" name="Table 4"/>
          <p:cNvGraphicFramePr>
            <a:graphicFrameLocks noGrp="1"/>
          </p:cNvGraphicFramePr>
          <p:nvPr/>
        </p:nvGraphicFramePr>
        <p:xfrm>
          <a:off x="2351585" y="2060849"/>
          <a:ext cx="7560840" cy="3932023"/>
        </p:xfrm>
        <a:graphic>
          <a:graphicData uri="http://schemas.openxmlformats.org/drawingml/2006/table">
            <a:tbl>
              <a:tblPr firstRow="1" firstCol="1" bandRow="1">
                <a:tableStyleId>{5C22544A-7EE6-4342-B048-85BDC9FD1C3A}</a:tableStyleId>
              </a:tblPr>
              <a:tblGrid>
                <a:gridCol w="481182">
                  <a:extLst>
                    <a:ext uri="{9D8B030D-6E8A-4147-A177-3AD203B41FA5}">
                      <a16:colId xmlns:a16="http://schemas.microsoft.com/office/drawing/2014/main" val="20000"/>
                    </a:ext>
                  </a:extLst>
                </a:gridCol>
                <a:gridCol w="5643733">
                  <a:extLst>
                    <a:ext uri="{9D8B030D-6E8A-4147-A177-3AD203B41FA5}">
                      <a16:colId xmlns:a16="http://schemas.microsoft.com/office/drawing/2014/main" val="20001"/>
                    </a:ext>
                  </a:extLst>
                </a:gridCol>
                <a:gridCol w="1435925">
                  <a:extLst>
                    <a:ext uri="{9D8B030D-6E8A-4147-A177-3AD203B41FA5}">
                      <a16:colId xmlns:a16="http://schemas.microsoft.com/office/drawing/2014/main" val="20002"/>
                    </a:ext>
                  </a:extLst>
                </a:gridCol>
              </a:tblGrid>
              <a:tr h="629988">
                <a:tc>
                  <a:txBody>
                    <a:bodyPr/>
                    <a:lstStyle/>
                    <a:p>
                      <a:pPr algn="ctr">
                        <a:spcAft>
                          <a:spcPts val="0"/>
                        </a:spcAft>
                      </a:pPr>
                      <a:r>
                        <a:rPr lang="mt-MT" sz="1400" dirty="0">
                          <a:effectLst/>
                          <a:latin typeface="+mj-lt"/>
                        </a:rPr>
                        <a:t> </a:t>
                      </a:r>
                      <a:endParaRPr lang="mt-MT" sz="1400" dirty="0">
                        <a:effectLst/>
                        <a:latin typeface="+mj-lt"/>
                        <a:ea typeface="MS Mincho"/>
                        <a:cs typeface="Times New Roman"/>
                      </a:endParaRPr>
                    </a:p>
                  </a:txBody>
                  <a:tcPr marL="68580" marR="68580" marT="0" marB="0"/>
                </a:tc>
                <a:tc>
                  <a:txBody>
                    <a:bodyPr/>
                    <a:lstStyle/>
                    <a:p>
                      <a:pPr algn="ctr">
                        <a:spcAft>
                          <a:spcPts val="0"/>
                        </a:spcAft>
                      </a:pPr>
                      <a:r>
                        <a:rPr lang="mt-MT" sz="1400" dirty="0">
                          <a:effectLst/>
                          <a:latin typeface="+mj-lt"/>
                        </a:rPr>
                        <a:t>SELECTION </a:t>
                      </a:r>
                      <a:r>
                        <a:rPr lang="en-US" sz="1400" dirty="0">
                          <a:effectLst/>
                          <a:latin typeface="+mj-lt"/>
                        </a:rPr>
                        <a:t>CRITERIA</a:t>
                      </a:r>
                      <a:endParaRPr lang="mt-MT" sz="1400" dirty="0">
                        <a:effectLst/>
                        <a:latin typeface="+mj-lt"/>
                        <a:ea typeface="MS Mincho"/>
                        <a:cs typeface="Times New Roman"/>
                      </a:endParaRPr>
                    </a:p>
                  </a:txBody>
                  <a:tcPr marL="68580" marR="68580" marT="0" marB="0"/>
                </a:tc>
                <a:tc>
                  <a:txBody>
                    <a:bodyPr/>
                    <a:lstStyle/>
                    <a:p>
                      <a:pPr algn="ctr">
                        <a:spcAft>
                          <a:spcPts val="0"/>
                        </a:spcAft>
                      </a:pPr>
                      <a:r>
                        <a:rPr lang="mt-MT" sz="1400" dirty="0">
                          <a:effectLst/>
                          <a:latin typeface="+mj-lt"/>
                        </a:rPr>
                        <a:t>Maximum </a:t>
                      </a:r>
                      <a:r>
                        <a:rPr lang="en-US" sz="1400" dirty="0">
                          <a:effectLst/>
                          <a:latin typeface="+mj-lt"/>
                        </a:rPr>
                        <a:t>POINTS</a:t>
                      </a:r>
                      <a:endParaRPr lang="mt-MT" sz="1400" dirty="0">
                        <a:effectLst/>
                        <a:latin typeface="+mj-lt"/>
                        <a:ea typeface="MS Mincho"/>
                        <a:cs typeface="Times New Roman"/>
                      </a:endParaRPr>
                    </a:p>
                  </a:txBody>
                  <a:tcPr marL="68580" marR="68580" marT="0" marB="0"/>
                </a:tc>
                <a:extLst>
                  <a:ext uri="{0D108BD9-81ED-4DB2-BD59-A6C34878D82A}">
                    <a16:rowId xmlns:a16="http://schemas.microsoft.com/office/drawing/2014/main" val="10000"/>
                  </a:ext>
                </a:extLst>
              </a:tr>
              <a:tr h="314995">
                <a:tc gridSpan="3">
                  <a:txBody>
                    <a:bodyPr/>
                    <a:lstStyle/>
                    <a:p>
                      <a:pPr algn="ctr">
                        <a:spcAft>
                          <a:spcPts val="0"/>
                        </a:spcAft>
                      </a:pPr>
                      <a:r>
                        <a:rPr lang="en-US" sz="1400" dirty="0">
                          <a:effectLst/>
                          <a:latin typeface="+mj-lt"/>
                        </a:rPr>
                        <a:t>5. Preparedness (max. 15 points)</a:t>
                      </a:r>
                      <a:endParaRPr lang="mt-MT" sz="1400" dirty="0">
                        <a:effectLst/>
                        <a:latin typeface="+mj-lt"/>
                        <a:ea typeface="MS Mincho"/>
                        <a:cs typeface="Times New Roman"/>
                      </a:endParaRPr>
                    </a:p>
                  </a:txBody>
                  <a:tcPr marL="68580" marR="68580" marT="0" marB="0"/>
                </a:tc>
                <a:tc hMerge="1">
                  <a:txBody>
                    <a:bodyPr/>
                    <a:lstStyle/>
                    <a:p>
                      <a:endParaRPr lang="mt-MT"/>
                    </a:p>
                  </a:txBody>
                  <a:tcPr/>
                </a:tc>
                <a:tc hMerge="1">
                  <a:txBody>
                    <a:bodyPr/>
                    <a:lstStyle/>
                    <a:p>
                      <a:endParaRPr lang="mt-MT"/>
                    </a:p>
                  </a:txBody>
                  <a:tcPr/>
                </a:tc>
                <a:extLst>
                  <a:ext uri="{0D108BD9-81ED-4DB2-BD59-A6C34878D82A}">
                    <a16:rowId xmlns:a16="http://schemas.microsoft.com/office/drawing/2014/main" val="10001"/>
                  </a:ext>
                </a:extLst>
              </a:tr>
              <a:tr h="1111106">
                <a:tc>
                  <a:txBody>
                    <a:bodyPr/>
                    <a:lstStyle/>
                    <a:p>
                      <a:pPr>
                        <a:spcAft>
                          <a:spcPts val="0"/>
                        </a:spcAft>
                      </a:pPr>
                      <a:r>
                        <a:rPr lang="en-US" sz="1400" dirty="0">
                          <a:effectLst/>
                          <a:latin typeface="+mj-lt"/>
                        </a:rPr>
                        <a:t>a</a:t>
                      </a:r>
                      <a:endParaRPr lang="mt-MT" sz="1400" dirty="0">
                        <a:effectLst/>
                        <a:latin typeface="+mj-lt"/>
                        <a:ea typeface="MS Mincho"/>
                        <a:cs typeface="Times New Roman"/>
                      </a:endParaRPr>
                    </a:p>
                  </a:txBody>
                  <a:tcPr marL="68580" marR="68580" marT="0" marB="0"/>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en-GB" sz="1400" b="1" kern="1200" dirty="0">
                          <a:solidFill>
                            <a:schemeClr val="dk1"/>
                          </a:solidFill>
                          <a:effectLst/>
                          <a:latin typeface="+mj-lt"/>
                          <a:ea typeface="+mn-ea"/>
                          <a:cs typeface="+mn-cs"/>
                        </a:rPr>
                        <a:t>Evidence that the necessary arrangements have been made with local actors that are to be involved in the development and delivery of the activity </a:t>
                      </a:r>
                      <a:r>
                        <a:rPr lang="mt-MT" sz="1400" kern="1200" dirty="0">
                          <a:solidFill>
                            <a:schemeClr val="dk1"/>
                          </a:solidFill>
                          <a:effectLst/>
                          <a:latin typeface="+mj-lt"/>
                          <a:ea typeface="+mn-ea"/>
                          <a:cs typeface="+mn-cs"/>
                        </a:rPr>
                        <a:t>- </a:t>
                      </a:r>
                      <a:r>
                        <a:rPr lang="en-GB" sz="1400" i="1" kern="1200" dirty="0">
                          <a:solidFill>
                            <a:schemeClr val="dk1"/>
                          </a:solidFill>
                          <a:effectLst/>
                          <a:latin typeface="+mj-lt"/>
                          <a:ea typeface="+mn-ea"/>
                          <a:cs typeface="+mn-cs"/>
                        </a:rPr>
                        <a:t>Were the necessary arrangements with local actors that are to be involved in the development and delivery of the activity made?</a:t>
                      </a:r>
                    </a:p>
                    <a:p>
                      <a:pPr marL="0" marR="0" indent="0" algn="just" defTabSz="914400" rtl="0" eaLnBrk="1" fontAlgn="auto" latinLnBrk="0" hangingPunct="1">
                        <a:lnSpc>
                          <a:spcPct val="100000"/>
                        </a:lnSpc>
                        <a:spcBef>
                          <a:spcPts val="0"/>
                        </a:spcBef>
                        <a:spcAft>
                          <a:spcPts val="0"/>
                        </a:spcAft>
                        <a:buClrTx/>
                        <a:buSzTx/>
                        <a:buFontTx/>
                        <a:buNone/>
                        <a:tabLst/>
                        <a:defRPr/>
                      </a:pPr>
                      <a:endParaRPr lang="mt-MT" sz="1400" i="1" kern="1200" dirty="0">
                        <a:solidFill>
                          <a:schemeClr val="dk1"/>
                        </a:solidFill>
                        <a:effectLst/>
                        <a:latin typeface="+mj-lt"/>
                        <a:ea typeface="+mn-ea"/>
                        <a:cs typeface="+mn-cs"/>
                      </a:endParaRPr>
                    </a:p>
                  </a:txBody>
                  <a:tcPr marL="68580" marR="68580" marT="0" marB="0"/>
                </a:tc>
                <a:tc>
                  <a:txBody>
                    <a:bodyPr/>
                    <a:lstStyle/>
                    <a:p>
                      <a:pPr algn="ctr">
                        <a:spcAft>
                          <a:spcPts val="0"/>
                        </a:spcAft>
                      </a:pPr>
                      <a:r>
                        <a:rPr lang="en-GB" sz="1400" dirty="0">
                          <a:effectLst/>
                          <a:latin typeface="+mj-lt"/>
                        </a:rPr>
                        <a:t>10</a:t>
                      </a:r>
                      <a:r>
                        <a:rPr lang="mt-MT" sz="1400" dirty="0">
                          <a:effectLst/>
                          <a:latin typeface="+mj-lt"/>
                        </a:rPr>
                        <a:t> points</a:t>
                      </a:r>
                      <a:endParaRPr lang="mt-MT" sz="1400" dirty="0">
                        <a:effectLst/>
                        <a:latin typeface="+mj-lt"/>
                        <a:ea typeface="MS Mincho"/>
                        <a:cs typeface="Times New Roman"/>
                      </a:endParaRPr>
                    </a:p>
                  </a:txBody>
                  <a:tcPr marL="68580" marR="68580" marT="0" marB="0"/>
                </a:tc>
                <a:extLst>
                  <a:ext uri="{0D108BD9-81ED-4DB2-BD59-A6C34878D82A}">
                    <a16:rowId xmlns:a16="http://schemas.microsoft.com/office/drawing/2014/main" val="10002"/>
                  </a:ext>
                </a:extLst>
              </a:tr>
              <a:tr h="1555548">
                <a:tc>
                  <a:txBody>
                    <a:bodyPr/>
                    <a:lstStyle/>
                    <a:p>
                      <a:pPr>
                        <a:spcAft>
                          <a:spcPts val="0"/>
                        </a:spcAft>
                      </a:pPr>
                      <a:r>
                        <a:rPr lang="en-US" sz="1400">
                          <a:effectLst/>
                          <a:latin typeface="+mj-lt"/>
                        </a:rPr>
                        <a:t>b</a:t>
                      </a:r>
                      <a:endParaRPr lang="mt-MT" sz="1400">
                        <a:effectLst/>
                        <a:latin typeface="+mj-lt"/>
                        <a:ea typeface="MS Mincho"/>
                        <a:cs typeface="Times New Roman"/>
                      </a:endParaRPr>
                    </a:p>
                  </a:txBody>
                  <a:tcPr marL="68580" marR="68580" marT="0" marB="0"/>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en-GB" sz="1400" b="1" dirty="0">
                          <a:effectLst/>
                          <a:latin typeface="+mj-lt"/>
                        </a:rPr>
                        <a:t>Evidence that the necessary permits (in the case of improvements to immoveable property) have been obtained, or are in the process of being obtained from the relevant authorities </a:t>
                      </a:r>
                      <a:r>
                        <a:rPr lang="mt-MT" sz="1400" dirty="0">
                          <a:effectLst/>
                          <a:latin typeface="+mj-lt"/>
                        </a:rPr>
                        <a:t>- </a:t>
                      </a:r>
                      <a:r>
                        <a:rPr lang="en-GB" sz="1400" dirty="0">
                          <a:effectLst/>
                          <a:latin typeface="+mj-lt"/>
                        </a:rPr>
                        <a:t>Are all PA / DNO permits and other relevant permits in hand or in the application process? </a:t>
                      </a:r>
                      <a:r>
                        <a:rPr lang="en-US" sz="1400" dirty="0">
                          <a:effectLst/>
                          <a:latin typeface="+mj-lt"/>
                        </a:rPr>
                        <a:t>Project will not be eligible for funding if the required Application for Permits are not in hand</a:t>
                      </a:r>
                    </a:p>
                    <a:p>
                      <a:pPr marL="0" marR="0" indent="0" algn="just" defTabSz="914400" rtl="0" eaLnBrk="1" fontAlgn="auto" latinLnBrk="0" hangingPunct="1">
                        <a:lnSpc>
                          <a:spcPct val="100000"/>
                        </a:lnSpc>
                        <a:spcBef>
                          <a:spcPts val="0"/>
                        </a:spcBef>
                        <a:spcAft>
                          <a:spcPts val="0"/>
                        </a:spcAft>
                        <a:buClrTx/>
                        <a:buSzTx/>
                        <a:buFontTx/>
                        <a:buNone/>
                        <a:tabLst/>
                        <a:defRPr/>
                      </a:pPr>
                      <a:endParaRPr lang="mt-MT" sz="1400" dirty="0">
                        <a:effectLst/>
                        <a:latin typeface="+mj-lt"/>
                        <a:ea typeface="MS Mincho"/>
                        <a:cs typeface="Times New Roman"/>
                      </a:endParaRPr>
                    </a:p>
                  </a:txBody>
                  <a:tcPr marL="68580" marR="68580" marT="0" marB="0"/>
                </a:tc>
                <a:tc>
                  <a:txBody>
                    <a:bodyPr/>
                    <a:lstStyle/>
                    <a:p>
                      <a:pPr algn="ctr">
                        <a:spcAft>
                          <a:spcPts val="0"/>
                        </a:spcAft>
                      </a:pPr>
                      <a:r>
                        <a:rPr lang="en-GB" sz="1400" dirty="0">
                          <a:effectLst/>
                          <a:latin typeface="+mj-lt"/>
                        </a:rPr>
                        <a:t>5</a:t>
                      </a:r>
                      <a:r>
                        <a:rPr lang="mt-MT" sz="1400" dirty="0">
                          <a:effectLst/>
                          <a:latin typeface="+mj-lt"/>
                        </a:rPr>
                        <a:t> points</a:t>
                      </a:r>
                      <a:endParaRPr lang="mt-MT" sz="1400" dirty="0">
                        <a:effectLst/>
                        <a:latin typeface="+mj-lt"/>
                        <a:ea typeface="MS Mincho"/>
                        <a:cs typeface="Times New Roman"/>
                      </a:endParaRPr>
                    </a:p>
                  </a:txBody>
                  <a:tcPr marL="68580" marR="68580" marT="0" marB="0"/>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43097476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981200" y="706686"/>
            <a:ext cx="8229600" cy="1066130"/>
          </a:xfrm>
          <a:prstGeom prst="rect">
            <a:avLst/>
          </a:prstGeom>
        </p:spPr>
        <p:txBody>
          <a:bodyPr vert="horz" lIns="91440" tIns="45720" rIns="91440" bIns="45720" rtlCol="0" anchor="b">
            <a:noAutofit/>
          </a:bodyPr>
          <a:lst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a:lstStyle>
          <a:p>
            <a:r>
              <a:rPr lang="en-GB" sz="4800" b="1" i="1" dirty="0"/>
              <a:t>Measure 2: Strengthening a Healthy Cultural Identity</a:t>
            </a:r>
            <a:endParaRPr lang="mt-MT" sz="4800" dirty="0"/>
          </a:p>
        </p:txBody>
      </p:sp>
      <p:graphicFrame>
        <p:nvGraphicFramePr>
          <p:cNvPr id="5" name="Table 4"/>
          <p:cNvGraphicFramePr>
            <a:graphicFrameLocks noGrp="1"/>
          </p:cNvGraphicFramePr>
          <p:nvPr/>
        </p:nvGraphicFramePr>
        <p:xfrm>
          <a:off x="2351585" y="2060849"/>
          <a:ext cx="7560840" cy="3184917"/>
        </p:xfrm>
        <a:graphic>
          <a:graphicData uri="http://schemas.openxmlformats.org/drawingml/2006/table">
            <a:tbl>
              <a:tblPr firstRow="1" firstCol="1" bandRow="1">
                <a:tableStyleId>{5C22544A-7EE6-4342-B048-85BDC9FD1C3A}</a:tableStyleId>
              </a:tblPr>
              <a:tblGrid>
                <a:gridCol w="481182">
                  <a:extLst>
                    <a:ext uri="{9D8B030D-6E8A-4147-A177-3AD203B41FA5}">
                      <a16:colId xmlns:a16="http://schemas.microsoft.com/office/drawing/2014/main" val="20000"/>
                    </a:ext>
                  </a:extLst>
                </a:gridCol>
                <a:gridCol w="5643733">
                  <a:extLst>
                    <a:ext uri="{9D8B030D-6E8A-4147-A177-3AD203B41FA5}">
                      <a16:colId xmlns:a16="http://schemas.microsoft.com/office/drawing/2014/main" val="20001"/>
                    </a:ext>
                  </a:extLst>
                </a:gridCol>
                <a:gridCol w="1435925">
                  <a:extLst>
                    <a:ext uri="{9D8B030D-6E8A-4147-A177-3AD203B41FA5}">
                      <a16:colId xmlns:a16="http://schemas.microsoft.com/office/drawing/2014/main" val="20002"/>
                    </a:ext>
                  </a:extLst>
                </a:gridCol>
              </a:tblGrid>
              <a:tr h="633513">
                <a:tc>
                  <a:txBody>
                    <a:bodyPr/>
                    <a:lstStyle/>
                    <a:p>
                      <a:pPr algn="ctr">
                        <a:spcAft>
                          <a:spcPts val="0"/>
                        </a:spcAft>
                      </a:pPr>
                      <a:r>
                        <a:rPr lang="mt-MT" sz="1400" dirty="0">
                          <a:effectLst/>
                          <a:latin typeface="+mj-lt"/>
                        </a:rPr>
                        <a:t> </a:t>
                      </a:r>
                      <a:endParaRPr lang="mt-MT" sz="1400" dirty="0">
                        <a:effectLst/>
                        <a:latin typeface="+mj-lt"/>
                        <a:ea typeface="MS Mincho"/>
                        <a:cs typeface="Times New Roman"/>
                      </a:endParaRPr>
                    </a:p>
                  </a:txBody>
                  <a:tcPr marL="68580" marR="68580" marT="0" marB="0"/>
                </a:tc>
                <a:tc>
                  <a:txBody>
                    <a:bodyPr/>
                    <a:lstStyle/>
                    <a:p>
                      <a:pPr algn="ctr">
                        <a:spcAft>
                          <a:spcPts val="0"/>
                        </a:spcAft>
                      </a:pPr>
                      <a:r>
                        <a:rPr lang="mt-MT" sz="1400" dirty="0">
                          <a:effectLst/>
                          <a:latin typeface="+mj-lt"/>
                        </a:rPr>
                        <a:t>SELECTION </a:t>
                      </a:r>
                      <a:r>
                        <a:rPr lang="en-US" sz="1400" dirty="0">
                          <a:effectLst/>
                          <a:latin typeface="+mj-lt"/>
                        </a:rPr>
                        <a:t>CRITERIA</a:t>
                      </a:r>
                      <a:endParaRPr lang="mt-MT" sz="1400" dirty="0">
                        <a:effectLst/>
                        <a:latin typeface="+mj-lt"/>
                        <a:ea typeface="MS Mincho"/>
                        <a:cs typeface="Times New Roman"/>
                      </a:endParaRPr>
                    </a:p>
                  </a:txBody>
                  <a:tcPr marL="68580" marR="68580" marT="0" marB="0"/>
                </a:tc>
                <a:tc>
                  <a:txBody>
                    <a:bodyPr/>
                    <a:lstStyle/>
                    <a:p>
                      <a:pPr algn="ctr">
                        <a:spcAft>
                          <a:spcPts val="0"/>
                        </a:spcAft>
                      </a:pPr>
                      <a:r>
                        <a:rPr lang="mt-MT" sz="1400" dirty="0">
                          <a:effectLst/>
                          <a:latin typeface="+mj-lt"/>
                        </a:rPr>
                        <a:t>Maximum </a:t>
                      </a:r>
                      <a:r>
                        <a:rPr lang="en-US" sz="1400" dirty="0">
                          <a:effectLst/>
                          <a:latin typeface="+mj-lt"/>
                        </a:rPr>
                        <a:t>POINTS</a:t>
                      </a:r>
                      <a:endParaRPr lang="mt-MT" sz="1400" dirty="0">
                        <a:effectLst/>
                        <a:latin typeface="+mj-lt"/>
                        <a:ea typeface="MS Mincho"/>
                        <a:cs typeface="Times New Roman"/>
                      </a:endParaRPr>
                    </a:p>
                  </a:txBody>
                  <a:tcPr marL="68580" marR="68580" marT="0" marB="0"/>
                </a:tc>
                <a:extLst>
                  <a:ext uri="{0D108BD9-81ED-4DB2-BD59-A6C34878D82A}">
                    <a16:rowId xmlns:a16="http://schemas.microsoft.com/office/drawing/2014/main" val="10000"/>
                  </a:ext>
                </a:extLst>
              </a:tr>
              <a:tr h="316757">
                <a:tc gridSpan="3">
                  <a:txBody>
                    <a:bodyPr/>
                    <a:lstStyle/>
                    <a:p>
                      <a:pPr algn="ctr">
                        <a:spcAft>
                          <a:spcPts val="0"/>
                        </a:spcAft>
                      </a:pPr>
                      <a:r>
                        <a:rPr lang="en-US" sz="1400" dirty="0">
                          <a:effectLst/>
                          <a:latin typeface="+mj-lt"/>
                        </a:rPr>
                        <a:t>6. Sustainability of the Project (max. 10 points)</a:t>
                      </a:r>
                      <a:endParaRPr lang="mt-MT" sz="1400" dirty="0">
                        <a:effectLst/>
                        <a:latin typeface="+mj-lt"/>
                        <a:ea typeface="MS Mincho"/>
                        <a:cs typeface="Times New Roman"/>
                      </a:endParaRPr>
                    </a:p>
                  </a:txBody>
                  <a:tcPr marL="68580" marR="68580" marT="0" marB="0"/>
                </a:tc>
                <a:tc hMerge="1">
                  <a:txBody>
                    <a:bodyPr/>
                    <a:lstStyle/>
                    <a:p>
                      <a:endParaRPr lang="mt-MT"/>
                    </a:p>
                  </a:txBody>
                  <a:tcPr/>
                </a:tc>
                <a:tc hMerge="1">
                  <a:txBody>
                    <a:bodyPr/>
                    <a:lstStyle/>
                    <a:p>
                      <a:endParaRPr lang="mt-MT"/>
                    </a:p>
                  </a:txBody>
                  <a:tcPr/>
                </a:tc>
                <a:extLst>
                  <a:ext uri="{0D108BD9-81ED-4DB2-BD59-A6C34878D82A}">
                    <a16:rowId xmlns:a16="http://schemas.microsoft.com/office/drawing/2014/main" val="10001"/>
                  </a:ext>
                </a:extLst>
              </a:tr>
              <a:tr h="893859">
                <a:tc>
                  <a:txBody>
                    <a:bodyPr/>
                    <a:lstStyle/>
                    <a:p>
                      <a:pPr>
                        <a:spcAft>
                          <a:spcPts val="0"/>
                        </a:spcAft>
                      </a:pPr>
                      <a:r>
                        <a:rPr lang="en-US" sz="1400" dirty="0">
                          <a:effectLst/>
                          <a:latin typeface="+mj-lt"/>
                        </a:rPr>
                        <a:t>a</a:t>
                      </a:r>
                      <a:endParaRPr lang="mt-MT" sz="1400" dirty="0">
                        <a:effectLst/>
                        <a:latin typeface="+mj-lt"/>
                        <a:ea typeface="MS Mincho"/>
                        <a:cs typeface="Times New Roman"/>
                      </a:endParaRPr>
                    </a:p>
                  </a:txBody>
                  <a:tcPr marL="68580" marR="68580" marT="0" marB="0"/>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en-GB" sz="1400" b="1" kern="1200" dirty="0">
                          <a:solidFill>
                            <a:schemeClr val="dk1"/>
                          </a:solidFill>
                          <a:effectLst/>
                          <a:latin typeface="+mj-lt"/>
                          <a:ea typeface="+mn-ea"/>
                          <a:cs typeface="+mn-cs"/>
                        </a:rPr>
                        <a:t>Evidence that the project has a neutral or positive impact on the environment and the climate </a:t>
                      </a:r>
                      <a:r>
                        <a:rPr lang="mt-MT" sz="1400" kern="1200" dirty="0">
                          <a:solidFill>
                            <a:schemeClr val="dk1"/>
                          </a:solidFill>
                          <a:effectLst/>
                          <a:latin typeface="+mj-lt"/>
                          <a:ea typeface="+mn-ea"/>
                          <a:cs typeface="+mn-cs"/>
                        </a:rPr>
                        <a:t>- </a:t>
                      </a:r>
                      <a:r>
                        <a:rPr lang="en-GB" sz="1400" i="1" kern="1200" dirty="0">
                          <a:solidFill>
                            <a:schemeClr val="dk1"/>
                          </a:solidFill>
                          <a:effectLst/>
                          <a:latin typeface="+mj-lt"/>
                          <a:ea typeface="+mn-ea"/>
                          <a:cs typeface="+mn-cs"/>
                        </a:rPr>
                        <a:t>Will the proposed project positively impact the environment and climate? How?</a:t>
                      </a:r>
                    </a:p>
                    <a:p>
                      <a:pPr marL="0" marR="0" indent="0" algn="just" defTabSz="914400" rtl="0" eaLnBrk="1" fontAlgn="auto" latinLnBrk="0" hangingPunct="1">
                        <a:lnSpc>
                          <a:spcPct val="100000"/>
                        </a:lnSpc>
                        <a:spcBef>
                          <a:spcPts val="0"/>
                        </a:spcBef>
                        <a:spcAft>
                          <a:spcPts val="0"/>
                        </a:spcAft>
                        <a:buClrTx/>
                        <a:buSzTx/>
                        <a:buFontTx/>
                        <a:buNone/>
                        <a:tabLst/>
                        <a:defRPr/>
                      </a:pPr>
                      <a:endParaRPr lang="mt-MT" sz="1400" i="1" kern="1200" dirty="0">
                        <a:solidFill>
                          <a:schemeClr val="dk1"/>
                        </a:solidFill>
                        <a:effectLst/>
                        <a:latin typeface="+mj-lt"/>
                        <a:ea typeface="+mn-ea"/>
                        <a:cs typeface="+mn-cs"/>
                      </a:endParaRPr>
                    </a:p>
                  </a:txBody>
                  <a:tcPr marL="68580" marR="68580" marT="0" marB="0"/>
                </a:tc>
                <a:tc>
                  <a:txBody>
                    <a:bodyPr/>
                    <a:lstStyle/>
                    <a:p>
                      <a:pPr algn="ctr">
                        <a:spcAft>
                          <a:spcPts val="0"/>
                        </a:spcAft>
                      </a:pPr>
                      <a:r>
                        <a:rPr lang="mt-MT" sz="1400" dirty="0">
                          <a:effectLst/>
                          <a:latin typeface="+mj-lt"/>
                        </a:rPr>
                        <a:t>5 points</a:t>
                      </a:r>
                      <a:endParaRPr lang="mt-MT" sz="1400" dirty="0">
                        <a:effectLst/>
                        <a:latin typeface="+mj-lt"/>
                        <a:ea typeface="MS Mincho"/>
                        <a:cs typeface="Times New Roman"/>
                      </a:endParaRPr>
                    </a:p>
                  </a:txBody>
                  <a:tcPr marL="68580" marR="68580" marT="0" marB="0"/>
                </a:tc>
                <a:extLst>
                  <a:ext uri="{0D108BD9-81ED-4DB2-BD59-A6C34878D82A}">
                    <a16:rowId xmlns:a16="http://schemas.microsoft.com/office/drawing/2014/main" val="10002"/>
                  </a:ext>
                </a:extLst>
              </a:tr>
              <a:tr h="1340788">
                <a:tc>
                  <a:txBody>
                    <a:bodyPr/>
                    <a:lstStyle/>
                    <a:p>
                      <a:pPr>
                        <a:spcAft>
                          <a:spcPts val="0"/>
                        </a:spcAft>
                      </a:pPr>
                      <a:r>
                        <a:rPr lang="en-US" sz="1400">
                          <a:effectLst/>
                          <a:latin typeface="+mj-lt"/>
                        </a:rPr>
                        <a:t>b</a:t>
                      </a:r>
                      <a:endParaRPr lang="mt-MT" sz="1400">
                        <a:effectLst/>
                        <a:latin typeface="+mj-lt"/>
                        <a:ea typeface="MS Mincho"/>
                        <a:cs typeface="Times New Roman"/>
                      </a:endParaRPr>
                    </a:p>
                  </a:txBody>
                  <a:tcPr marL="68580" marR="68580" marT="0" marB="0"/>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en-GB" sz="1400" b="1" dirty="0">
                          <a:effectLst/>
                          <a:latin typeface="+mj-lt"/>
                        </a:rPr>
                        <a:t>Evidence that the project has a neutral or positive impact on gender and other forms of non-discrimination policies </a:t>
                      </a:r>
                      <a:r>
                        <a:rPr lang="mt-MT" sz="1400" dirty="0">
                          <a:effectLst/>
                          <a:latin typeface="+mj-lt"/>
                        </a:rPr>
                        <a:t>- </a:t>
                      </a:r>
                      <a:r>
                        <a:rPr lang="en-GB" sz="1400" dirty="0">
                          <a:effectLst/>
                          <a:latin typeface="+mj-lt"/>
                        </a:rPr>
                        <a:t>How will the proposed project support policies against discrimination like disability, race, religion, sex, sexual orientation, gender identity, political, etc.</a:t>
                      </a:r>
                    </a:p>
                    <a:p>
                      <a:pPr marL="0" marR="0" indent="0" algn="just" defTabSz="914400" rtl="0" eaLnBrk="1" fontAlgn="auto" latinLnBrk="0" hangingPunct="1">
                        <a:lnSpc>
                          <a:spcPct val="100000"/>
                        </a:lnSpc>
                        <a:spcBef>
                          <a:spcPts val="0"/>
                        </a:spcBef>
                        <a:spcAft>
                          <a:spcPts val="0"/>
                        </a:spcAft>
                        <a:buClrTx/>
                        <a:buSzTx/>
                        <a:buFontTx/>
                        <a:buNone/>
                        <a:tabLst/>
                        <a:defRPr/>
                      </a:pPr>
                      <a:endParaRPr lang="mt-MT" sz="1400" dirty="0">
                        <a:effectLst/>
                        <a:latin typeface="+mj-lt"/>
                        <a:ea typeface="MS Mincho"/>
                        <a:cs typeface="Times New Roman"/>
                      </a:endParaRPr>
                    </a:p>
                  </a:txBody>
                  <a:tcPr marL="68580" marR="68580" marT="0" marB="0"/>
                </a:tc>
                <a:tc>
                  <a:txBody>
                    <a:bodyPr/>
                    <a:lstStyle/>
                    <a:p>
                      <a:pPr algn="ctr">
                        <a:spcAft>
                          <a:spcPts val="0"/>
                        </a:spcAft>
                      </a:pPr>
                      <a:r>
                        <a:rPr lang="mt-MT" sz="1400" dirty="0">
                          <a:effectLst/>
                          <a:latin typeface="+mj-lt"/>
                        </a:rPr>
                        <a:t>5 points</a:t>
                      </a:r>
                      <a:endParaRPr lang="mt-MT" sz="1400" dirty="0">
                        <a:effectLst/>
                        <a:latin typeface="+mj-lt"/>
                        <a:ea typeface="MS Mincho"/>
                        <a:cs typeface="Times New Roman"/>
                      </a:endParaRPr>
                    </a:p>
                  </a:txBody>
                  <a:tcPr marL="68580" marR="68580" marT="0" marB="0"/>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88176447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706686"/>
            <a:ext cx="8229600" cy="1066130"/>
          </a:xfrm>
        </p:spPr>
        <p:txBody>
          <a:bodyPr/>
          <a:lstStyle/>
          <a:p>
            <a:r>
              <a:rPr lang="en-GB" sz="4400" b="1" i="1" dirty="0"/>
              <a:t>Measure 3 - Promotion of the Cultural Heritage</a:t>
            </a:r>
            <a:endParaRPr lang="mt-MT" sz="4300" dirty="0"/>
          </a:p>
        </p:txBody>
      </p:sp>
      <p:sp>
        <p:nvSpPr>
          <p:cNvPr id="6" name="Content Placeholder 2"/>
          <p:cNvSpPr>
            <a:spLocks noGrp="1"/>
          </p:cNvSpPr>
          <p:nvPr>
            <p:ph idx="1"/>
          </p:nvPr>
        </p:nvSpPr>
        <p:spPr>
          <a:xfrm>
            <a:off x="1981200" y="1988841"/>
            <a:ext cx="8229600" cy="4137323"/>
          </a:xfrm>
        </p:spPr>
        <p:txBody>
          <a:bodyPr>
            <a:normAutofit/>
          </a:bodyPr>
          <a:lstStyle/>
          <a:p>
            <a:pPr marL="0" indent="0" algn="just">
              <a:buNone/>
            </a:pPr>
            <a:r>
              <a:rPr lang="en-GB" b="1" dirty="0"/>
              <a:t>This measure aims to promote the territory’s cultural and natural heritage and improve accessibility to rural assets of touristic importance to visitors through tourism-oriented actions such as the installation of sign-posting, the recording of local knowledge, and the use of various information dissemination methods, including interactive applications in social media, dedicated websites, and other ICT applications, either as stand-alone initiatives or joined up in the setting up of tours and trails of touristic importance. </a:t>
            </a:r>
            <a:endParaRPr lang="mt-MT" b="1" dirty="0"/>
          </a:p>
        </p:txBody>
      </p:sp>
    </p:spTree>
    <p:extLst>
      <p:ext uri="{BB962C8B-B14F-4D97-AF65-F5344CB8AC3E}">
        <p14:creationId xmlns:p14="http://schemas.microsoft.com/office/powerpoint/2010/main" val="83253049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981200" y="706686"/>
            <a:ext cx="8229600" cy="1066130"/>
          </a:xfrm>
          <a:prstGeom prst="rect">
            <a:avLst/>
          </a:prstGeom>
        </p:spPr>
        <p:txBody>
          <a:bodyPr vert="horz" lIns="91440" tIns="45720" rIns="91440" bIns="45720" rtlCol="0" anchor="b">
            <a:noAutofit/>
          </a:bodyPr>
          <a:lst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a:lstStyle>
          <a:p>
            <a:r>
              <a:rPr lang="en-GB" sz="4400" b="1" i="1" dirty="0"/>
              <a:t>Measure 3 - Promotion of the Cultural Heritage</a:t>
            </a:r>
            <a:endParaRPr lang="mt-MT" sz="4300" dirty="0"/>
          </a:p>
        </p:txBody>
      </p:sp>
      <p:sp>
        <p:nvSpPr>
          <p:cNvPr id="5" name="Content Placeholder 2"/>
          <p:cNvSpPr>
            <a:spLocks noGrp="1"/>
          </p:cNvSpPr>
          <p:nvPr>
            <p:ph idx="1"/>
          </p:nvPr>
        </p:nvSpPr>
        <p:spPr>
          <a:xfrm>
            <a:off x="1981200" y="1988841"/>
            <a:ext cx="8229600" cy="4137323"/>
          </a:xfrm>
        </p:spPr>
        <p:txBody>
          <a:bodyPr>
            <a:normAutofit/>
          </a:bodyPr>
          <a:lstStyle/>
          <a:p>
            <a:pPr marL="0" indent="0" algn="just">
              <a:buNone/>
            </a:pPr>
            <a:r>
              <a:rPr lang="mt-MT" dirty="0"/>
              <a:t>Scope of action:</a:t>
            </a:r>
          </a:p>
          <a:p>
            <a:pPr marL="0" indent="0" algn="just">
              <a:buNone/>
            </a:pPr>
            <a:endParaRPr lang="mt-MT" dirty="0"/>
          </a:p>
          <a:p>
            <a:pPr marL="0" indent="0" algn="just">
              <a:buNone/>
            </a:pPr>
            <a:r>
              <a:rPr lang="en-GB" dirty="0"/>
              <a:t>This action supports the </a:t>
            </a:r>
            <a:r>
              <a:rPr lang="en-GB" b="1" dirty="0"/>
              <a:t>marketing, branding, promotion and dissemination of information </a:t>
            </a:r>
            <a:r>
              <a:rPr lang="en-GB" dirty="0"/>
              <a:t>related to the cultural and natural heritage; </a:t>
            </a:r>
            <a:r>
              <a:rPr lang="en-GB" b="1" dirty="0"/>
              <a:t>the setting up of heritage tours and trails joining up different attractions/sites of touristic importance</a:t>
            </a:r>
            <a:r>
              <a:rPr lang="en-GB" dirty="0"/>
              <a:t>. </a:t>
            </a:r>
          </a:p>
        </p:txBody>
      </p:sp>
    </p:spTree>
    <p:extLst>
      <p:ext uri="{BB962C8B-B14F-4D97-AF65-F5344CB8AC3E}">
        <p14:creationId xmlns:p14="http://schemas.microsoft.com/office/powerpoint/2010/main" val="247523833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981200" y="706686"/>
            <a:ext cx="8229600" cy="1066130"/>
          </a:xfrm>
          <a:prstGeom prst="rect">
            <a:avLst/>
          </a:prstGeom>
        </p:spPr>
        <p:txBody>
          <a:bodyPr vert="horz" lIns="91440" tIns="45720" rIns="91440" bIns="45720" rtlCol="0" anchor="b">
            <a:noAutofit/>
          </a:bodyPr>
          <a:lst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a:lstStyle>
          <a:p>
            <a:r>
              <a:rPr lang="en-GB" sz="4400" b="1" i="1" dirty="0"/>
              <a:t>Measure 3 - Promotion of the Cultural Heritage</a:t>
            </a:r>
            <a:endParaRPr lang="mt-MT" sz="4300" dirty="0"/>
          </a:p>
        </p:txBody>
      </p:sp>
      <p:sp>
        <p:nvSpPr>
          <p:cNvPr id="5" name="Content Placeholder 2"/>
          <p:cNvSpPr>
            <a:spLocks noGrp="1"/>
          </p:cNvSpPr>
          <p:nvPr>
            <p:ph idx="1"/>
          </p:nvPr>
        </p:nvSpPr>
        <p:spPr>
          <a:xfrm>
            <a:off x="1981200" y="1988841"/>
            <a:ext cx="8229600" cy="4137323"/>
          </a:xfrm>
        </p:spPr>
        <p:txBody>
          <a:bodyPr>
            <a:normAutofit/>
          </a:bodyPr>
          <a:lstStyle/>
          <a:p>
            <a:pPr marL="0" indent="0" algn="just">
              <a:buNone/>
            </a:pPr>
            <a:r>
              <a:rPr lang="en-GB" b="1" dirty="0"/>
              <a:t>The eligible costs to be reimbursed include; investments associated with the development of marketing, branding, promotion and information dissemination activities, including experts’ and professional fees (market research, designers, etc.) and the procurement of related services (website development, promotional material, etc.) as well as installation of physical infrastructure for promotion and information (sign-posts, boards, information panels, etc.).</a:t>
            </a:r>
          </a:p>
        </p:txBody>
      </p:sp>
    </p:spTree>
    <p:extLst>
      <p:ext uri="{BB962C8B-B14F-4D97-AF65-F5344CB8AC3E}">
        <p14:creationId xmlns:p14="http://schemas.microsoft.com/office/powerpoint/2010/main" val="414951432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981200" y="706686"/>
            <a:ext cx="8229600" cy="1066130"/>
          </a:xfrm>
          <a:prstGeom prst="rect">
            <a:avLst/>
          </a:prstGeom>
        </p:spPr>
        <p:txBody>
          <a:bodyPr vert="horz" lIns="91440" tIns="45720" rIns="91440" bIns="45720" rtlCol="0" anchor="b">
            <a:noAutofit/>
          </a:bodyPr>
          <a:lst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a:lstStyle>
          <a:p>
            <a:r>
              <a:rPr lang="en-GB" sz="4400" b="1" i="1" dirty="0"/>
              <a:t>Measure 3 - Promotion of the Cultural Heritage</a:t>
            </a:r>
            <a:endParaRPr lang="mt-MT" sz="4300" dirty="0"/>
          </a:p>
        </p:txBody>
      </p:sp>
      <p:sp>
        <p:nvSpPr>
          <p:cNvPr id="5" name="Content Placeholder 2"/>
          <p:cNvSpPr>
            <a:spLocks noGrp="1"/>
          </p:cNvSpPr>
          <p:nvPr>
            <p:ph idx="1"/>
          </p:nvPr>
        </p:nvSpPr>
        <p:spPr>
          <a:xfrm>
            <a:off x="1981200" y="1988841"/>
            <a:ext cx="8229600" cy="4137323"/>
          </a:xfrm>
        </p:spPr>
        <p:txBody>
          <a:bodyPr>
            <a:normAutofit/>
          </a:bodyPr>
          <a:lstStyle/>
          <a:p>
            <a:pPr marL="0" indent="0" algn="just">
              <a:buNone/>
            </a:pPr>
            <a:r>
              <a:rPr lang="en-GB" b="1" dirty="0"/>
              <a:t>Indicatively direct project costs that are necessary for the implementation of such operations shall be eligible for support. There is no capping on the expenditure in favour of professional and ancillary services as long as these are directly related to the implementation of the marketing and promotion project. </a:t>
            </a:r>
          </a:p>
          <a:p>
            <a:pPr marL="0" indent="0" algn="just">
              <a:buNone/>
            </a:pPr>
            <a:r>
              <a:rPr lang="en-GB" b="1" dirty="0"/>
              <a:t>The costs of rural actors participating in heritage trails will also be an eligible cost. This cost is capped at a rate of €12.65/hour. </a:t>
            </a:r>
          </a:p>
        </p:txBody>
      </p:sp>
    </p:spTree>
    <p:extLst>
      <p:ext uri="{BB962C8B-B14F-4D97-AF65-F5344CB8AC3E}">
        <p14:creationId xmlns:p14="http://schemas.microsoft.com/office/powerpoint/2010/main" val="253039220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981200" y="706686"/>
            <a:ext cx="8229600" cy="1066130"/>
          </a:xfrm>
          <a:prstGeom prst="rect">
            <a:avLst/>
          </a:prstGeom>
        </p:spPr>
        <p:txBody>
          <a:bodyPr vert="horz" lIns="91440" tIns="45720" rIns="91440" bIns="45720" rtlCol="0" anchor="b">
            <a:noAutofit/>
          </a:bodyPr>
          <a:lst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a:lstStyle>
          <a:p>
            <a:r>
              <a:rPr lang="en-GB" sz="4000" b="1" i="1" dirty="0"/>
              <a:t>Measure 3 - Promotion of the Cultural Heritage</a:t>
            </a:r>
            <a:endParaRPr lang="mt-MT" sz="4300" dirty="0"/>
          </a:p>
        </p:txBody>
      </p:sp>
      <p:sp>
        <p:nvSpPr>
          <p:cNvPr id="5" name="Content Placeholder 2"/>
          <p:cNvSpPr>
            <a:spLocks noGrp="1"/>
          </p:cNvSpPr>
          <p:nvPr>
            <p:ph idx="1"/>
          </p:nvPr>
        </p:nvSpPr>
        <p:spPr>
          <a:xfrm>
            <a:off x="1981200" y="1988841"/>
            <a:ext cx="8229600" cy="4137323"/>
          </a:xfrm>
        </p:spPr>
        <p:txBody>
          <a:bodyPr>
            <a:normAutofit fontScale="85000" lnSpcReduction="20000"/>
          </a:bodyPr>
          <a:lstStyle/>
          <a:p>
            <a:pPr marL="0" indent="0" algn="just">
              <a:buNone/>
            </a:pPr>
            <a:r>
              <a:rPr lang="en-GB" dirty="0"/>
              <a:t>The beneficiaries eligible for funding under Measure </a:t>
            </a:r>
            <a:r>
              <a:rPr lang="mt-MT" dirty="0"/>
              <a:t>3</a:t>
            </a:r>
            <a:r>
              <a:rPr lang="en-GB" dirty="0"/>
              <a:t> are</a:t>
            </a:r>
            <a:r>
              <a:rPr lang="mt-MT" dirty="0"/>
              <a:t>:</a:t>
            </a:r>
            <a:endParaRPr lang="en-GB" dirty="0"/>
          </a:p>
          <a:p>
            <a:pPr marL="0" indent="0" algn="just">
              <a:buNone/>
            </a:pPr>
            <a:endParaRPr lang="mt-MT" dirty="0"/>
          </a:p>
          <a:p>
            <a:pPr marL="0" indent="0" algn="just">
              <a:buNone/>
            </a:pPr>
            <a:r>
              <a:rPr lang="en-US" b="1" dirty="0"/>
              <a:t>Local Councils;</a:t>
            </a:r>
            <a:r>
              <a:rPr lang="mt-MT" dirty="0"/>
              <a:t> (</a:t>
            </a:r>
            <a:r>
              <a:rPr lang="en-GB" dirty="0"/>
              <a:t>Local Councils applying for funds must be full-paid members of the MAGF</a:t>
            </a:r>
            <a:r>
              <a:rPr lang="mt-MT" dirty="0"/>
              <a:t>)</a:t>
            </a:r>
            <a:endParaRPr lang="en-US" dirty="0"/>
          </a:p>
          <a:p>
            <a:pPr marL="0" indent="0" algn="just">
              <a:buNone/>
            </a:pPr>
            <a:endParaRPr lang="en-US" b="1" dirty="0"/>
          </a:p>
          <a:p>
            <a:pPr marL="0" indent="0" algn="just">
              <a:buNone/>
            </a:pPr>
            <a:r>
              <a:rPr lang="en-GB" b="1" dirty="0"/>
              <a:t>Private Entities </a:t>
            </a:r>
            <a:r>
              <a:rPr lang="en-GB" dirty="0"/>
              <a:t>(only small and micro enterprises within the meaning of Commission Recommendation 2003/361/EC are eligible for funding)</a:t>
            </a:r>
            <a:r>
              <a:rPr lang="mt-MT" dirty="0"/>
              <a:t> </a:t>
            </a:r>
            <a:r>
              <a:rPr lang="en-US" dirty="0"/>
              <a:t>and</a:t>
            </a:r>
            <a:r>
              <a:rPr lang="mt-MT" dirty="0"/>
              <a:t>;</a:t>
            </a:r>
            <a:endParaRPr lang="en-GB" dirty="0"/>
          </a:p>
          <a:p>
            <a:pPr marL="0" indent="0" algn="just">
              <a:buNone/>
            </a:pPr>
            <a:endParaRPr lang="mt-MT" dirty="0"/>
          </a:p>
          <a:p>
            <a:pPr marL="0" indent="0" algn="just">
              <a:buNone/>
            </a:pPr>
            <a:r>
              <a:rPr lang="en-US" b="1" dirty="0"/>
              <a:t>Registered Non-governmental </a:t>
            </a:r>
            <a:r>
              <a:rPr lang="en-US" b="1" dirty="0" err="1"/>
              <a:t>Organisations</a:t>
            </a:r>
            <a:r>
              <a:rPr lang="en-US" b="1" dirty="0"/>
              <a:t> and Registered Voluntary </a:t>
            </a:r>
            <a:r>
              <a:rPr lang="en-US" b="1" dirty="0" err="1"/>
              <a:t>Organisations</a:t>
            </a:r>
            <a:r>
              <a:rPr lang="en-US" dirty="0"/>
              <a:t> </a:t>
            </a:r>
            <a:r>
              <a:rPr lang="mt-MT" dirty="0"/>
              <a:t>(</a:t>
            </a:r>
            <a:r>
              <a:rPr lang="en-GB" dirty="0"/>
              <a:t>VOs) in line with the Voluntary Organisations Act 2007 (Chapter 492 of the Laws of Malta) and that do not carry out an economic activity within the meaning of Article 107 of the Treaty of the Functioning of the European Union</a:t>
            </a:r>
            <a:endParaRPr lang="mt-MT" dirty="0"/>
          </a:p>
        </p:txBody>
      </p:sp>
    </p:spTree>
    <p:extLst>
      <p:ext uri="{BB962C8B-B14F-4D97-AF65-F5344CB8AC3E}">
        <p14:creationId xmlns:p14="http://schemas.microsoft.com/office/powerpoint/2010/main" val="403130126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981200" y="706686"/>
            <a:ext cx="8229600" cy="1066130"/>
          </a:xfrm>
          <a:prstGeom prst="rect">
            <a:avLst/>
          </a:prstGeom>
        </p:spPr>
        <p:txBody>
          <a:bodyPr vert="horz" lIns="91440" tIns="45720" rIns="91440" bIns="45720" rtlCol="0" anchor="b">
            <a:noAutofit/>
          </a:bodyPr>
          <a:lst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a:lstStyle>
          <a:p>
            <a:r>
              <a:rPr lang="en-GB" sz="4000" b="1" i="1" dirty="0"/>
              <a:t>Measure 3 - Promotion of the Cultural Heritage</a:t>
            </a:r>
            <a:endParaRPr lang="mt-MT" sz="4300" dirty="0"/>
          </a:p>
        </p:txBody>
      </p:sp>
      <p:sp>
        <p:nvSpPr>
          <p:cNvPr id="5" name="Content Placeholder 2"/>
          <p:cNvSpPr>
            <a:spLocks noGrp="1"/>
          </p:cNvSpPr>
          <p:nvPr>
            <p:ph idx="1"/>
          </p:nvPr>
        </p:nvSpPr>
        <p:spPr>
          <a:xfrm>
            <a:off x="1981200" y="1988841"/>
            <a:ext cx="8229600" cy="4137323"/>
          </a:xfrm>
        </p:spPr>
        <p:txBody>
          <a:bodyPr>
            <a:normAutofit fontScale="92500" lnSpcReduction="20000"/>
          </a:bodyPr>
          <a:lstStyle/>
          <a:p>
            <a:pPr marL="0" indent="0" algn="just">
              <a:buNone/>
            </a:pPr>
            <a:r>
              <a:rPr lang="en-GB" b="1" dirty="0"/>
              <a:t>State Aid Rules and Obligations</a:t>
            </a:r>
          </a:p>
          <a:p>
            <a:pPr lvl="0" algn="just"/>
            <a:endParaRPr lang="en-GB" b="1" dirty="0"/>
          </a:p>
          <a:p>
            <a:pPr lvl="0" algn="just"/>
            <a:r>
              <a:rPr lang="en-GB" b="1" dirty="0"/>
              <a:t>The total amount of de minimis aid granted to a single undertaking shall not exceed the amount of €200,000, or €100,000 in the case of a single undertaking performing road freight transport for hire or reward, over any period of three consecutive fiscal years. This period covers the fiscal year concerned as well as the previous two fiscal years. ‘Fiscal year’ means the fiscal year as used for tax purposes by the undertaking concerned.</a:t>
            </a:r>
          </a:p>
          <a:p>
            <a:pPr lvl="0" algn="just"/>
            <a:endParaRPr lang="en-GB" b="1" dirty="0"/>
          </a:p>
          <a:p>
            <a:pPr algn="just"/>
            <a:r>
              <a:rPr lang="en-GB" b="1" dirty="0"/>
              <a:t>The </a:t>
            </a:r>
            <a:r>
              <a:rPr lang="en-GB" b="1" i="1" dirty="0"/>
              <a:t>de minimis</a:t>
            </a:r>
            <a:r>
              <a:rPr lang="en-GB" b="1" dirty="0"/>
              <a:t> declaration form must be filled in and submitted together with the application form.</a:t>
            </a:r>
          </a:p>
          <a:p>
            <a:pPr marL="0" indent="0" algn="just">
              <a:buNone/>
            </a:pPr>
            <a:endParaRPr lang="mt-MT" dirty="0"/>
          </a:p>
        </p:txBody>
      </p:sp>
    </p:spTree>
    <p:extLst>
      <p:ext uri="{BB962C8B-B14F-4D97-AF65-F5344CB8AC3E}">
        <p14:creationId xmlns:p14="http://schemas.microsoft.com/office/powerpoint/2010/main" val="175015281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981200" y="706686"/>
            <a:ext cx="8229600" cy="1066130"/>
          </a:xfrm>
          <a:prstGeom prst="rect">
            <a:avLst/>
          </a:prstGeom>
        </p:spPr>
        <p:txBody>
          <a:bodyPr vert="horz" lIns="91440" tIns="45720" rIns="91440" bIns="45720" rtlCol="0" anchor="b">
            <a:noAutofit/>
          </a:bodyPr>
          <a:lst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a:lstStyle>
          <a:p>
            <a:r>
              <a:rPr lang="en-GB" sz="4000" b="1" i="1" dirty="0"/>
              <a:t>Measure 3 - Promotion of the Cultural Heritage</a:t>
            </a:r>
            <a:endParaRPr lang="mt-MT" sz="4300" dirty="0"/>
          </a:p>
        </p:txBody>
      </p:sp>
      <p:sp>
        <p:nvSpPr>
          <p:cNvPr id="5" name="Content Placeholder 2"/>
          <p:cNvSpPr>
            <a:spLocks noGrp="1"/>
          </p:cNvSpPr>
          <p:nvPr>
            <p:ph idx="1"/>
          </p:nvPr>
        </p:nvSpPr>
        <p:spPr>
          <a:xfrm>
            <a:off x="1981200" y="1988841"/>
            <a:ext cx="8229600" cy="4137323"/>
          </a:xfrm>
        </p:spPr>
        <p:txBody>
          <a:bodyPr>
            <a:noAutofit/>
          </a:bodyPr>
          <a:lstStyle/>
          <a:p>
            <a:pPr marL="0" indent="0" algn="just">
              <a:buNone/>
            </a:pPr>
            <a:r>
              <a:rPr lang="en-US" sz="3200" b="1" dirty="0"/>
              <a:t>Budget</a:t>
            </a:r>
            <a:endParaRPr lang="mt-MT" sz="3200" b="1" dirty="0"/>
          </a:p>
          <a:p>
            <a:pPr algn="just"/>
            <a:endParaRPr lang="mt-MT" sz="3200" dirty="0"/>
          </a:p>
          <a:p>
            <a:pPr algn="just"/>
            <a:r>
              <a:rPr lang="en-US" sz="3200" dirty="0"/>
              <a:t>The total allocated funds for this call is set at </a:t>
            </a:r>
            <a:r>
              <a:rPr lang="en-US" sz="3200" b="1" dirty="0"/>
              <a:t>€</a:t>
            </a:r>
            <a:r>
              <a:rPr lang="en-GB" sz="3200" b="1" dirty="0"/>
              <a:t>52,328.34 </a:t>
            </a:r>
            <a:r>
              <a:rPr lang="en-US" sz="3200" dirty="0"/>
              <a:t>of which </a:t>
            </a:r>
            <a:r>
              <a:rPr lang="en-GB" sz="3200" dirty="0"/>
              <a:t>75% will be financed through the EAFRD whilst the remaining 25% will be financed through Malta funds.</a:t>
            </a:r>
          </a:p>
          <a:p>
            <a:pPr marL="0" indent="0" algn="just">
              <a:buNone/>
            </a:pPr>
            <a:endParaRPr lang="en-GB" sz="2200" dirty="0"/>
          </a:p>
        </p:txBody>
      </p:sp>
    </p:spTree>
    <p:extLst>
      <p:ext uri="{BB962C8B-B14F-4D97-AF65-F5344CB8AC3E}">
        <p14:creationId xmlns:p14="http://schemas.microsoft.com/office/powerpoint/2010/main" val="96567420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1B384B-3792-478C-AB84-940F337CA650}"/>
              </a:ext>
            </a:extLst>
          </p:cNvPr>
          <p:cNvSpPr>
            <a:spLocks noGrp="1"/>
          </p:cNvSpPr>
          <p:nvPr>
            <p:ph type="title"/>
          </p:nvPr>
        </p:nvSpPr>
        <p:spPr>
          <a:xfrm>
            <a:off x="1981200" y="0"/>
            <a:ext cx="8229600" cy="1772816"/>
          </a:xfrm>
        </p:spPr>
        <p:txBody>
          <a:bodyPr/>
          <a:lstStyle/>
          <a:p>
            <a:r>
              <a:rPr lang="en-GB" sz="4000" b="1" i="1" dirty="0"/>
              <a:t>Measure 3 - Promotion of the Cultural Heritage</a:t>
            </a:r>
            <a:endParaRPr lang="en-GB" sz="4300" dirty="0"/>
          </a:p>
        </p:txBody>
      </p:sp>
      <p:sp>
        <p:nvSpPr>
          <p:cNvPr id="3" name="Content Placeholder 2">
            <a:extLst>
              <a:ext uri="{FF2B5EF4-FFF2-40B4-BE49-F238E27FC236}">
                <a16:creationId xmlns:a16="http://schemas.microsoft.com/office/drawing/2014/main" id="{AE8AC609-8064-414F-A1E8-B161E1205BD0}"/>
              </a:ext>
            </a:extLst>
          </p:cNvPr>
          <p:cNvSpPr>
            <a:spLocks noGrp="1"/>
          </p:cNvSpPr>
          <p:nvPr>
            <p:ph idx="1"/>
          </p:nvPr>
        </p:nvSpPr>
        <p:spPr>
          <a:xfrm>
            <a:off x="1981200" y="1988841"/>
            <a:ext cx="8229600" cy="4137323"/>
          </a:xfrm>
        </p:spPr>
        <p:txBody>
          <a:bodyPr>
            <a:normAutofit fontScale="92500"/>
          </a:bodyPr>
          <a:lstStyle/>
          <a:p>
            <a:pPr marL="0" indent="0" algn="just">
              <a:buNone/>
            </a:pPr>
            <a:r>
              <a:rPr lang="en-US" b="1" dirty="0"/>
              <a:t>Budget cont.</a:t>
            </a:r>
            <a:endParaRPr lang="mt-MT" b="1" dirty="0"/>
          </a:p>
          <a:p>
            <a:pPr algn="just"/>
            <a:endParaRPr lang="mt-MT" dirty="0"/>
          </a:p>
          <a:p>
            <a:pPr algn="just"/>
            <a:r>
              <a:rPr lang="en-GB" dirty="0"/>
              <a:t>The following capping levels shall apply:</a:t>
            </a:r>
          </a:p>
          <a:p>
            <a:pPr algn="just"/>
            <a:r>
              <a:rPr lang="en-GB" b="1" dirty="0"/>
              <a:t>Individual actions shall be capped at 10,000 EUR for stand-alone/isolated operations, and at 18,000 EUR for actions involving joint collaboration which may result in tours and trails involving at least 2 different actors.</a:t>
            </a:r>
            <a:endParaRPr lang="mt-MT" dirty="0"/>
          </a:p>
          <a:p>
            <a:pPr algn="just"/>
            <a:r>
              <a:rPr lang="en-US" dirty="0"/>
              <a:t>In the case of oversubscription of the call, the </a:t>
            </a:r>
            <a:r>
              <a:rPr lang="mt-MT" dirty="0"/>
              <a:t>MAGF </a:t>
            </a:r>
            <a:r>
              <a:rPr lang="en-US" dirty="0"/>
              <a:t>reserve</a:t>
            </a:r>
            <a:r>
              <a:rPr lang="mt-MT" dirty="0"/>
              <a:t>s</a:t>
            </a:r>
            <a:r>
              <a:rPr lang="en-US" dirty="0"/>
              <a:t> the right to allocate additional funds to this measure following approval by the Managing Authority and ARPA.</a:t>
            </a:r>
            <a:endParaRPr lang="en-GB" dirty="0"/>
          </a:p>
        </p:txBody>
      </p:sp>
    </p:spTree>
    <p:extLst>
      <p:ext uri="{BB962C8B-B14F-4D97-AF65-F5344CB8AC3E}">
        <p14:creationId xmlns:p14="http://schemas.microsoft.com/office/powerpoint/2010/main" val="87227822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981200" y="706686"/>
            <a:ext cx="8229600" cy="1066130"/>
          </a:xfrm>
          <a:prstGeom prst="rect">
            <a:avLst/>
          </a:prstGeom>
        </p:spPr>
        <p:txBody>
          <a:bodyPr vert="horz" lIns="91440" tIns="45720" rIns="91440" bIns="45720" rtlCol="0" anchor="b">
            <a:noAutofit/>
          </a:bodyPr>
          <a:lst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a:lstStyle>
          <a:p>
            <a:r>
              <a:rPr lang="en-GB" sz="4000" b="1" i="1" dirty="0"/>
              <a:t>Measure 3 - Promotion of the Cultural Heritage</a:t>
            </a:r>
            <a:endParaRPr lang="mt-MT" sz="4300" dirty="0"/>
          </a:p>
        </p:txBody>
      </p:sp>
      <p:graphicFrame>
        <p:nvGraphicFramePr>
          <p:cNvPr id="8" name="Content Placeholder 7"/>
          <p:cNvGraphicFramePr>
            <a:graphicFrameLocks noGrp="1"/>
          </p:cNvGraphicFramePr>
          <p:nvPr>
            <p:ph idx="1"/>
            <p:extLst>
              <p:ext uri="{D42A27DB-BD31-4B8C-83A1-F6EECF244321}">
                <p14:modId xmlns:p14="http://schemas.microsoft.com/office/powerpoint/2010/main" val="674948227"/>
              </p:ext>
            </p:extLst>
          </p:nvPr>
        </p:nvGraphicFramePr>
        <p:xfrm>
          <a:off x="2135563" y="4509120"/>
          <a:ext cx="7992884" cy="1440160"/>
        </p:xfrm>
        <a:graphic>
          <a:graphicData uri="http://schemas.openxmlformats.org/drawingml/2006/table">
            <a:tbl>
              <a:tblPr firstRow="1" firstCol="1" bandRow="1">
                <a:tableStyleId>{5C22544A-7EE6-4342-B048-85BDC9FD1C3A}</a:tableStyleId>
              </a:tblPr>
              <a:tblGrid>
                <a:gridCol w="974548">
                  <a:extLst>
                    <a:ext uri="{9D8B030D-6E8A-4147-A177-3AD203B41FA5}">
                      <a16:colId xmlns:a16="http://schemas.microsoft.com/office/drawing/2014/main" val="20000"/>
                    </a:ext>
                  </a:extLst>
                </a:gridCol>
                <a:gridCol w="974548">
                  <a:extLst>
                    <a:ext uri="{9D8B030D-6E8A-4147-A177-3AD203B41FA5}">
                      <a16:colId xmlns:a16="http://schemas.microsoft.com/office/drawing/2014/main" val="20001"/>
                    </a:ext>
                  </a:extLst>
                </a:gridCol>
                <a:gridCol w="974548">
                  <a:extLst>
                    <a:ext uri="{9D8B030D-6E8A-4147-A177-3AD203B41FA5}">
                      <a16:colId xmlns:a16="http://schemas.microsoft.com/office/drawing/2014/main" val="20002"/>
                    </a:ext>
                  </a:extLst>
                </a:gridCol>
                <a:gridCol w="1009068">
                  <a:extLst>
                    <a:ext uri="{9D8B030D-6E8A-4147-A177-3AD203B41FA5}">
                      <a16:colId xmlns:a16="http://schemas.microsoft.com/office/drawing/2014/main" val="20003"/>
                    </a:ext>
                  </a:extLst>
                </a:gridCol>
                <a:gridCol w="1009068">
                  <a:extLst>
                    <a:ext uri="{9D8B030D-6E8A-4147-A177-3AD203B41FA5}">
                      <a16:colId xmlns:a16="http://schemas.microsoft.com/office/drawing/2014/main" val="20004"/>
                    </a:ext>
                  </a:extLst>
                </a:gridCol>
                <a:gridCol w="1009068">
                  <a:extLst>
                    <a:ext uri="{9D8B030D-6E8A-4147-A177-3AD203B41FA5}">
                      <a16:colId xmlns:a16="http://schemas.microsoft.com/office/drawing/2014/main" val="20005"/>
                    </a:ext>
                  </a:extLst>
                </a:gridCol>
                <a:gridCol w="1009068">
                  <a:extLst>
                    <a:ext uri="{9D8B030D-6E8A-4147-A177-3AD203B41FA5}">
                      <a16:colId xmlns:a16="http://schemas.microsoft.com/office/drawing/2014/main" val="20006"/>
                    </a:ext>
                  </a:extLst>
                </a:gridCol>
                <a:gridCol w="1032968">
                  <a:extLst>
                    <a:ext uri="{9D8B030D-6E8A-4147-A177-3AD203B41FA5}">
                      <a16:colId xmlns:a16="http://schemas.microsoft.com/office/drawing/2014/main" val="20007"/>
                    </a:ext>
                  </a:extLst>
                </a:gridCol>
              </a:tblGrid>
              <a:tr h="343766">
                <a:tc gridSpan="8">
                  <a:txBody>
                    <a:bodyPr/>
                    <a:lstStyle/>
                    <a:p>
                      <a:pPr algn="ctr">
                        <a:spcBef>
                          <a:spcPts val="1200"/>
                        </a:spcBef>
                        <a:spcAft>
                          <a:spcPts val="0"/>
                        </a:spcAft>
                      </a:pPr>
                      <a:r>
                        <a:rPr lang="mt-MT" sz="1400" b="1" kern="1200" dirty="0">
                          <a:solidFill>
                            <a:schemeClr val="lt1"/>
                          </a:solidFill>
                          <a:effectLst/>
                          <a:latin typeface="+mj-lt"/>
                          <a:ea typeface="+mn-ea"/>
                          <a:cs typeface="+mn-cs"/>
                        </a:rPr>
                        <a:t>MEASURE 3 – BUDGET €</a:t>
                      </a:r>
                      <a:r>
                        <a:rPr lang="en-GB" sz="1400" b="1" kern="1200" dirty="0">
                          <a:solidFill>
                            <a:schemeClr val="lt1"/>
                          </a:solidFill>
                          <a:effectLst/>
                          <a:latin typeface="+mj-lt"/>
                          <a:ea typeface="+mn-ea"/>
                          <a:cs typeface="+mn-cs"/>
                        </a:rPr>
                        <a:t>52,328.34</a:t>
                      </a:r>
                      <a:endParaRPr lang="mt-MT" sz="1400" b="1" kern="1200" dirty="0">
                        <a:solidFill>
                          <a:schemeClr val="lt1"/>
                        </a:solidFill>
                        <a:effectLst/>
                        <a:latin typeface="+mj-lt"/>
                        <a:ea typeface="+mn-ea"/>
                        <a:cs typeface="+mn-cs"/>
                      </a:endParaRPr>
                    </a:p>
                  </a:txBody>
                  <a:tcPr marL="68580" marR="68580" marT="0" marB="0"/>
                </a:tc>
                <a:tc hMerge="1">
                  <a:txBody>
                    <a:bodyPr/>
                    <a:lstStyle/>
                    <a:p>
                      <a:endParaRPr lang="mt-MT"/>
                    </a:p>
                  </a:txBody>
                  <a:tcPr/>
                </a:tc>
                <a:tc hMerge="1">
                  <a:txBody>
                    <a:bodyPr/>
                    <a:lstStyle/>
                    <a:p>
                      <a:endParaRPr lang="mt-MT"/>
                    </a:p>
                  </a:txBody>
                  <a:tcPr/>
                </a:tc>
                <a:tc hMerge="1">
                  <a:txBody>
                    <a:bodyPr/>
                    <a:lstStyle/>
                    <a:p>
                      <a:endParaRPr lang="mt-MT"/>
                    </a:p>
                  </a:txBody>
                  <a:tcPr/>
                </a:tc>
                <a:tc hMerge="1">
                  <a:txBody>
                    <a:bodyPr/>
                    <a:lstStyle/>
                    <a:p>
                      <a:endParaRPr lang="mt-MT"/>
                    </a:p>
                  </a:txBody>
                  <a:tcPr/>
                </a:tc>
                <a:tc hMerge="1">
                  <a:txBody>
                    <a:bodyPr/>
                    <a:lstStyle/>
                    <a:p>
                      <a:endParaRPr lang="mt-MT"/>
                    </a:p>
                  </a:txBody>
                  <a:tcPr/>
                </a:tc>
                <a:tc hMerge="1">
                  <a:txBody>
                    <a:bodyPr/>
                    <a:lstStyle/>
                    <a:p>
                      <a:endParaRPr lang="mt-MT"/>
                    </a:p>
                  </a:txBody>
                  <a:tcPr/>
                </a:tc>
                <a:tc hMerge="1">
                  <a:txBody>
                    <a:bodyPr/>
                    <a:lstStyle/>
                    <a:p>
                      <a:endParaRPr lang="mt-MT"/>
                    </a:p>
                  </a:txBody>
                  <a:tcPr/>
                </a:tc>
                <a:extLst>
                  <a:ext uri="{0D108BD9-81ED-4DB2-BD59-A6C34878D82A}">
                    <a16:rowId xmlns:a16="http://schemas.microsoft.com/office/drawing/2014/main" val="10000"/>
                  </a:ext>
                </a:extLst>
              </a:tr>
              <a:tr h="328919">
                <a:tc>
                  <a:txBody>
                    <a:bodyPr/>
                    <a:lstStyle/>
                    <a:p>
                      <a:pPr marL="0" algn="ctr" defTabSz="914400" rtl="0" eaLnBrk="1" latinLnBrk="0" hangingPunct="1">
                        <a:spcBef>
                          <a:spcPts val="1200"/>
                        </a:spcBef>
                        <a:spcAft>
                          <a:spcPts val="0"/>
                        </a:spcAft>
                      </a:pPr>
                      <a:r>
                        <a:rPr lang="mt-MT" sz="1400" b="1" kern="1200" dirty="0">
                          <a:solidFill>
                            <a:schemeClr val="lt1"/>
                          </a:solidFill>
                          <a:effectLst/>
                          <a:latin typeface="+mj-lt"/>
                          <a:ea typeface="+mn-ea"/>
                          <a:cs typeface="+mn-cs"/>
                        </a:rPr>
                        <a:t>Launch</a:t>
                      </a:r>
                    </a:p>
                  </a:txBody>
                  <a:tcPr marL="68580" marR="68580" marT="0" marB="0"/>
                </a:tc>
                <a:tc>
                  <a:txBody>
                    <a:bodyPr/>
                    <a:lstStyle/>
                    <a:p>
                      <a:pPr algn="ctr">
                        <a:spcBef>
                          <a:spcPts val="1200"/>
                        </a:spcBef>
                        <a:spcAft>
                          <a:spcPts val="0"/>
                        </a:spcAft>
                      </a:pPr>
                      <a:r>
                        <a:rPr lang="mt-MT" sz="1600" b="1" dirty="0">
                          <a:effectLst/>
                          <a:latin typeface="+mj-lt"/>
                        </a:rPr>
                        <a:t>Block 1</a:t>
                      </a:r>
                      <a:endParaRPr lang="mt-MT" sz="1600" b="1" dirty="0">
                        <a:effectLst/>
                        <a:latin typeface="+mj-lt"/>
                        <a:ea typeface="MS Mincho"/>
                        <a:cs typeface="Times New Roman"/>
                      </a:endParaRPr>
                    </a:p>
                  </a:txBody>
                  <a:tcPr marL="68580" marR="68580" marT="0" marB="0" anchor="ctr"/>
                </a:tc>
                <a:tc rowSpan="2">
                  <a:txBody>
                    <a:bodyPr/>
                    <a:lstStyle/>
                    <a:p>
                      <a:pPr algn="ctr">
                        <a:spcBef>
                          <a:spcPts val="1200"/>
                        </a:spcBef>
                        <a:spcAft>
                          <a:spcPts val="0"/>
                        </a:spcAft>
                      </a:pPr>
                      <a:r>
                        <a:rPr lang="mt-MT" sz="1200" dirty="0">
                          <a:effectLst/>
                          <a:latin typeface="+mj-lt"/>
                        </a:rPr>
                        <a:t>Subject to Funds Availibility</a:t>
                      </a:r>
                      <a:endParaRPr lang="mt-MT" sz="1800" dirty="0">
                        <a:effectLst/>
                        <a:latin typeface="+mj-lt"/>
                        <a:ea typeface="MS Mincho"/>
                        <a:cs typeface="Times New Roman"/>
                      </a:endParaRPr>
                    </a:p>
                  </a:txBody>
                  <a:tcPr marL="68580" marR="68580" marT="0" marB="0"/>
                </a:tc>
                <a:tc>
                  <a:txBody>
                    <a:bodyPr/>
                    <a:lstStyle/>
                    <a:p>
                      <a:pPr marL="0" algn="ctr" defTabSz="914400" rtl="0" eaLnBrk="1" latinLnBrk="0" hangingPunct="1">
                        <a:spcBef>
                          <a:spcPts val="1200"/>
                        </a:spcBef>
                        <a:spcAft>
                          <a:spcPts val="0"/>
                        </a:spcAft>
                      </a:pPr>
                      <a:r>
                        <a:rPr lang="mt-MT" sz="1600" b="1" kern="1200" dirty="0">
                          <a:solidFill>
                            <a:schemeClr val="dk1"/>
                          </a:solidFill>
                          <a:effectLst/>
                          <a:latin typeface="+mj-lt"/>
                          <a:ea typeface="+mn-ea"/>
                          <a:cs typeface="+mn-cs"/>
                        </a:rPr>
                        <a:t>Block </a:t>
                      </a:r>
                      <a:r>
                        <a:rPr lang="en-GB" sz="1600" b="1" kern="1200" dirty="0">
                          <a:solidFill>
                            <a:schemeClr val="dk1"/>
                          </a:solidFill>
                          <a:effectLst/>
                          <a:latin typeface="+mj-lt"/>
                          <a:ea typeface="+mn-ea"/>
                          <a:cs typeface="+mn-cs"/>
                        </a:rPr>
                        <a:t>2</a:t>
                      </a:r>
                      <a:endParaRPr lang="mt-MT" sz="1600" b="1" kern="1200" dirty="0">
                        <a:solidFill>
                          <a:schemeClr val="dk1"/>
                        </a:solidFill>
                        <a:effectLst/>
                        <a:latin typeface="+mj-lt"/>
                        <a:ea typeface="+mn-ea"/>
                        <a:cs typeface="+mn-cs"/>
                      </a:endParaRPr>
                    </a:p>
                  </a:txBody>
                  <a:tcPr marL="68580" marR="68580" marT="0" marB="0"/>
                </a:tc>
                <a:tc rowSpan="2">
                  <a:txBody>
                    <a:bodyPr/>
                    <a:lstStyle/>
                    <a:p>
                      <a:pPr marL="0" algn="ctr" defTabSz="914400" rtl="0" eaLnBrk="1" latinLnBrk="0" hangingPunct="1">
                        <a:spcBef>
                          <a:spcPts val="1200"/>
                        </a:spcBef>
                        <a:spcAft>
                          <a:spcPts val="0"/>
                        </a:spcAft>
                      </a:pPr>
                      <a:r>
                        <a:rPr lang="mt-MT" sz="1200" kern="1200" dirty="0">
                          <a:solidFill>
                            <a:schemeClr val="dk1"/>
                          </a:solidFill>
                          <a:effectLst/>
                          <a:latin typeface="+mj-lt"/>
                          <a:ea typeface="+mn-ea"/>
                          <a:cs typeface="+mn-cs"/>
                        </a:rPr>
                        <a:t>Subject to Funds Availibility</a:t>
                      </a:r>
                    </a:p>
                  </a:txBody>
                  <a:tcPr marL="68580" marR="68580" marT="0" marB="0"/>
                </a:tc>
                <a:tc>
                  <a:txBody>
                    <a:bodyPr/>
                    <a:lstStyle/>
                    <a:p>
                      <a:pPr marL="0" algn="ctr" defTabSz="914400" rtl="0" eaLnBrk="1" latinLnBrk="0" hangingPunct="1">
                        <a:spcBef>
                          <a:spcPts val="1200"/>
                        </a:spcBef>
                        <a:spcAft>
                          <a:spcPts val="0"/>
                        </a:spcAft>
                      </a:pPr>
                      <a:r>
                        <a:rPr lang="mt-MT" sz="1600" b="1" kern="1200" dirty="0">
                          <a:solidFill>
                            <a:schemeClr val="dk1"/>
                          </a:solidFill>
                          <a:effectLst/>
                          <a:latin typeface="+mj-lt"/>
                          <a:ea typeface="+mn-ea"/>
                          <a:cs typeface="+mn-cs"/>
                        </a:rPr>
                        <a:t>Block </a:t>
                      </a:r>
                      <a:r>
                        <a:rPr lang="en-GB" sz="1600" b="1" kern="1200" dirty="0">
                          <a:solidFill>
                            <a:schemeClr val="dk1"/>
                          </a:solidFill>
                          <a:effectLst/>
                          <a:latin typeface="+mj-lt"/>
                          <a:ea typeface="+mn-ea"/>
                          <a:cs typeface="+mn-cs"/>
                        </a:rPr>
                        <a:t>3</a:t>
                      </a:r>
                      <a:endParaRPr lang="mt-MT" sz="1600" b="1" kern="1200" dirty="0">
                        <a:solidFill>
                          <a:schemeClr val="dk1"/>
                        </a:solidFill>
                        <a:effectLst/>
                        <a:latin typeface="+mj-lt"/>
                        <a:ea typeface="+mn-ea"/>
                        <a:cs typeface="+mn-cs"/>
                      </a:endParaRPr>
                    </a:p>
                  </a:txBody>
                  <a:tcPr marL="68580" marR="68580" marT="0" marB="0"/>
                </a:tc>
                <a:tc rowSpan="2">
                  <a:txBody>
                    <a:bodyPr/>
                    <a:lstStyle/>
                    <a:p>
                      <a:pPr marL="0" algn="ctr" defTabSz="914400" rtl="0" eaLnBrk="1" latinLnBrk="0" hangingPunct="1">
                        <a:spcBef>
                          <a:spcPts val="1200"/>
                        </a:spcBef>
                        <a:spcAft>
                          <a:spcPts val="0"/>
                        </a:spcAft>
                      </a:pPr>
                      <a:r>
                        <a:rPr lang="mt-MT" sz="1200" kern="1200" dirty="0">
                          <a:solidFill>
                            <a:schemeClr val="dk1"/>
                          </a:solidFill>
                          <a:effectLst/>
                          <a:latin typeface="+mj-lt"/>
                          <a:ea typeface="+mn-ea"/>
                          <a:cs typeface="+mn-cs"/>
                        </a:rPr>
                        <a:t>Subject to Funds Availibility</a:t>
                      </a:r>
                    </a:p>
                  </a:txBody>
                  <a:tcPr marL="68580" marR="68580" marT="0" marB="0"/>
                </a:tc>
                <a:tc>
                  <a:txBody>
                    <a:bodyPr/>
                    <a:lstStyle/>
                    <a:p>
                      <a:pPr marL="0" algn="ctr" defTabSz="914400" rtl="0" eaLnBrk="1" latinLnBrk="0" hangingPunct="1">
                        <a:spcBef>
                          <a:spcPts val="1200"/>
                        </a:spcBef>
                        <a:spcAft>
                          <a:spcPts val="0"/>
                        </a:spcAft>
                      </a:pPr>
                      <a:r>
                        <a:rPr lang="mt-MT" sz="1600" b="1" kern="1200" dirty="0">
                          <a:solidFill>
                            <a:schemeClr val="dk1"/>
                          </a:solidFill>
                          <a:effectLst/>
                          <a:latin typeface="+mj-lt"/>
                          <a:ea typeface="+mn-ea"/>
                          <a:cs typeface="+mn-cs"/>
                        </a:rPr>
                        <a:t>Block </a:t>
                      </a:r>
                      <a:r>
                        <a:rPr lang="en-GB" sz="1600" b="1" kern="1200" dirty="0">
                          <a:solidFill>
                            <a:schemeClr val="dk1"/>
                          </a:solidFill>
                          <a:effectLst/>
                          <a:latin typeface="+mj-lt"/>
                          <a:ea typeface="+mn-ea"/>
                          <a:cs typeface="+mn-cs"/>
                        </a:rPr>
                        <a:t>4</a:t>
                      </a:r>
                      <a:endParaRPr lang="mt-MT" sz="1600" b="1" kern="1200" dirty="0">
                        <a:solidFill>
                          <a:schemeClr val="dk1"/>
                        </a:solidFill>
                        <a:effectLst/>
                        <a:latin typeface="+mj-lt"/>
                        <a:ea typeface="+mn-ea"/>
                        <a:cs typeface="+mn-cs"/>
                      </a:endParaRPr>
                    </a:p>
                  </a:txBody>
                  <a:tcPr marL="68580" marR="68580" marT="0" marB="0"/>
                </a:tc>
                <a:extLst>
                  <a:ext uri="{0D108BD9-81ED-4DB2-BD59-A6C34878D82A}">
                    <a16:rowId xmlns:a16="http://schemas.microsoft.com/office/drawing/2014/main" val="10001"/>
                  </a:ext>
                </a:extLst>
              </a:tr>
              <a:tr h="767475">
                <a:tc>
                  <a:txBody>
                    <a:bodyPr/>
                    <a:lstStyle/>
                    <a:p>
                      <a:pPr algn="ctr">
                        <a:spcBef>
                          <a:spcPts val="1200"/>
                        </a:spcBef>
                        <a:spcAft>
                          <a:spcPts val="0"/>
                        </a:spcAft>
                      </a:pPr>
                      <a:r>
                        <a:rPr lang="en-GB" sz="1400" b="1" kern="1200" dirty="0">
                          <a:solidFill>
                            <a:schemeClr val="lt1"/>
                          </a:solidFill>
                          <a:effectLst/>
                          <a:latin typeface="+mj-lt"/>
                          <a:ea typeface="+mn-ea"/>
                          <a:cs typeface="+mn-cs"/>
                        </a:rPr>
                        <a:t>15</a:t>
                      </a:r>
                      <a:r>
                        <a:rPr lang="mt-MT" sz="1400" b="1" kern="1200" dirty="0">
                          <a:solidFill>
                            <a:schemeClr val="lt1"/>
                          </a:solidFill>
                          <a:effectLst/>
                          <a:latin typeface="+mj-lt"/>
                          <a:ea typeface="+mn-ea"/>
                          <a:cs typeface="+mn-cs"/>
                        </a:rPr>
                        <a:t>.0</a:t>
                      </a:r>
                      <a:r>
                        <a:rPr lang="en-GB" sz="1400" b="1" kern="1200" dirty="0">
                          <a:solidFill>
                            <a:schemeClr val="lt1"/>
                          </a:solidFill>
                          <a:effectLst/>
                          <a:latin typeface="+mj-lt"/>
                          <a:ea typeface="+mn-ea"/>
                          <a:cs typeface="+mn-cs"/>
                        </a:rPr>
                        <a:t>6</a:t>
                      </a:r>
                      <a:r>
                        <a:rPr lang="mt-MT" sz="1400" b="1" kern="1200" dirty="0">
                          <a:solidFill>
                            <a:schemeClr val="lt1"/>
                          </a:solidFill>
                          <a:effectLst/>
                          <a:latin typeface="+mj-lt"/>
                          <a:ea typeface="+mn-ea"/>
                          <a:cs typeface="+mn-cs"/>
                        </a:rPr>
                        <a:t>.</a:t>
                      </a:r>
                      <a:r>
                        <a:rPr lang="en-GB" sz="1400" b="1" kern="1200" dirty="0">
                          <a:solidFill>
                            <a:schemeClr val="lt1"/>
                          </a:solidFill>
                          <a:effectLst/>
                          <a:latin typeface="+mj-lt"/>
                          <a:ea typeface="+mn-ea"/>
                          <a:cs typeface="+mn-cs"/>
                        </a:rPr>
                        <a:t>22</a:t>
                      </a:r>
                      <a:endParaRPr lang="mt-MT" sz="1400" b="1" kern="1200" dirty="0">
                        <a:solidFill>
                          <a:schemeClr val="lt1"/>
                        </a:solidFill>
                        <a:effectLst/>
                        <a:latin typeface="+mj-lt"/>
                        <a:ea typeface="+mn-ea"/>
                        <a:cs typeface="+mn-cs"/>
                      </a:endParaRPr>
                    </a:p>
                  </a:txBody>
                  <a:tcPr marL="68580" marR="68580" marT="0" marB="0"/>
                </a:tc>
                <a:tc>
                  <a:txBody>
                    <a:bodyPr/>
                    <a:lstStyle/>
                    <a:p>
                      <a:pPr algn="ctr">
                        <a:spcBef>
                          <a:spcPts val="1200"/>
                        </a:spcBef>
                        <a:spcAft>
                          <a:spcPts val="0"/>
                        </a:spcAft>
                      </a:pPr>
                      <a:r>
                        <a:rPr lang="en-GB" sz="1600" b="1" dirty="0">
                          <a:effectLst/>
                          <a:latin typeface="+mj-lt"/>
                        </a:rPr>
                        <a:t>29</a:t>
                      </a:r>
                      <a:r>
                        <a:rPr lang="mt-MT" sz="1600" b="1" dirty="0">
                          <a:effectLst/>
                          <a:latin typeface="+mj-lt"/>
                        </a:rPr>
                        <a:t>.0</a:t>
                      </a:r>
                      <a:r>
                        <a:rPr lang="en-GB" sz="1600" b="1" dirty="0">
                          <a:effectLst/>
                          <a:latin typeface="+mj-lt"/>
                        </a:rPr>
                        <a:t>7</a:t>
                      </a:r>
                      <a:r>
                        <a:rPr lang="mt-MT" sz="1600" b="1" dirty="0">
                          <a:effectLst/>
                          <a:latin typeface="+mj-lt"/>
                        </a:rPr>
                        <a:t>.</a:t>
                      </a:r>
                      <a:r>
                        <a:rPr lang="en-GB" sz="1600" b="1" dirty="0">
                          <a:effectLst/>
                          <a:latin typeface="+mj-lt"/>
                        </a:rPr>
                        <a:t>22</a:t>
                      </a:r>
                      <a:r>
                        <a:rPr lang="mt-MT" sz="1600" b="1" dirty="0">
                          <a:effectLst/>
                          <a:latin typeface="+mj-lt"/>
                        </a:rPr>
                        <a:t> at noon</a:t>
                      </a:r>
                      <a:endParaRPr lang="mt-MT" sz="1600" b="1" dirty="0">
                        <a:effectLst/>
                        <a:latin typeface="+mj-lt"/>
                        <a:ea typeface="MS Mincho"/>
                        <a:cs typeface="Times New Roman"/>
                      </a:endParaRPr>
                    </a:p>
                  </a:txBody>
                  <a:tcPr marL="68580" marR="68580" marT="0" marB="0"/>
                </a:tc>
                <a:tc vMerge="1">
                  <a:txBody>
                    <a:bodyPr/>
                    <a:lstStyle/>
                    <a:p>
                      <a:endParaRPr lang="mt-MT"/>
                    </a:p>
                  </a:txBody>
                  <a:tcPr/>
                </a:tc>
                <a:tc>
                  <a:txBody>
                    <a:bodyPr/>
                    <a:lstStyle/>
                    <a:p>
                      <a:pPr marL="0" algn="ctr" defTabSz="914400" rtl="0" eaLnBrk="1" latinLnBrk="0" hangingPunct="1">
                        <a:spcBef>
                          <a:spcPts val="1200"/>
                        </a:spcBef>
                        <a:spcAft>
                          <a:spcPts val="0"/>
                        </a:spcAft>
                      </a:pPr>
                      <a:r>
                        <a:rPr lang="en-GB" sz="1600" b="1" kern="1200" dirty="0">
                          <a:solidFill>
                            <a:schemeClr val="dk1"/>
                          </a:solidFill>
                          <a:effectLst/>
                          <a:latin typeface="+mj-lt"/>
                          <a:ea typeface="+mn-ea"/>
                          <a:cs typeface="+mn-cs"/>
                        </a:rPr>
                        <a:t>31</a:t>
                      </a:r>
                      <a:r>
                        <a:rPr lang="mt-MT" sz="1600" b="1" kern="1200" dirty="0">
                          <a:solidFill>
                            <a:schemeClr val="dk1"/>
                          </a:solidFill>
                          <a:effectLst/>
                          <a:latin typeface="+mj-lt"/>
                          <a:ea typeface="+mn-ea"/>
                          <a:cs typeface="+mn-cs"/>
                        </a:rPr>
                        <a:t>.</a:t>
                      </a:r>
                      <a:r>
                        <a:rPr lang="en-GB" sz="1600" b="1" kern="1200" dirty="0">
                          <a:solidFill>
                            <a:schemeClr val="dk1"/>
                          </a:solidFill>
                          <a:effectLst/>
                          <a:latin typeface="+mj-lt"/>
                          <a:ea typeface="+mn-ea"/>
                          <a:cs typeface="+mn-cs"/>
                        </a:rPr>
                        <a:t>08</a:t>
                      </a:r>
                      <a:r>
                        <a:rPr lang="mt-MT" sz="1600" b="1" kern="1200" dirty="0">
                          <a:solidFill>
                            <a:schemeClr val="dk1"/>
                          </a:solidFill>
                          <a:effectLst/>
                          <a:latin typeface="+mj-lt"/>
                          <a:ea typeface="+mn-ea"/>
                          <a:cs typeface="+mn-cs"/>
                        </a:rPr>
                        <a:t>.</a:t>
                      </a:r>
                      <a:r>
                        <a:rPr lang="en-GB" sz="1600" b="1" kern="1200" dirty="0">
                          <a:solidFill>
                            <a:schemeClr val="dk1"/>
                          </a:solidFill>
                          <a:effectLst/>
                          <a:latin typeface="+mj-lt"/>
                          <a:ea typeface="+mn-ea"/>
                          <a:cs typeface="+mn-cs"/>
                        </a:rPr>
                        <a:t>22</a:t>
                      </a:r>
                      <a:r>
                        <a:rPr lang="mt-MT" sz="1600" b="1" kern="1200" dirty="0">
                          <a:solidFill>
                            <a:schemeClr val="dk1"/>
                          </a:solidFill>
                          <a:effectLst/>
                          <a:latin typeface="+mj-lt"/>
                          <a:ea typeface="+mn-ea"/>
                          <a:cs typeface="+mn-cs"/>
                        </a:rPr>
                        <a:t> at noon</a:t>
                      </a:r>
                    </a:p>
                  </a:txBody>
                  <a:tcPr marL="68580" marR="68580" marT="0" marB="0"/>
                </a:tc>
                <a:tc vMerge="1">
                  <a:txBody>
                    <a:bodyPr/>
                    <a:lstStyle/>
                    <a:p>
                      <a:endParaRPr lang="mt-MT"/>
                    </a:p>
                  </a:txBody>
                  <a:tcPr/>
                </a:tc>
                <a:tc>
                  <a:txBody>
                    <a:bodyPr/>
                    <a:lstStyle/>
                    <a:p>
                      <a:pPr marL="0" algn="ctr" defTabSz="914400" rtl="0" eaLnBrk="1" latinLnBrk="0" hangingPunct="1">
                        <a:spcBef>
                          <a:spcPts val="1200"/>
                        </a:spcBef>
                        <a:spcAft>
                          <a:spcPts val="0"/>
                        </a:spcAft>
                      </a:pPr>
                      <a:r>
                        <a:rPr lang="en-GB" sz="1600" b="1" kern="1200" dirty="0">
                          <a:solidFill>
                            <a:schemeClr val="dk1"/>
                          </a:solidFill>
                          <a:effectLst/>
                          <a:latin typeface="+mj-lt"/>
                          <a:ea typeface="+mn-ea"/>
                          <a:cs typeface="+mn-cs"/>
                        </a:rPr>
                        <a:t>30</a:t>
                      </a:r>
                      <a:r>
                        <a:rPr lang="mt-MT" sz="1600" b="1" kern="1200" dirty="0">
                          <a:solidFill>
                            <a:schemeClr val="dk1"/>
                          </a:solidFill>
                          <a:effectLst/>
                          <a:latin typeface="+mj-lt"/>
                          <a:ea typeface="+mn-ea"/>
                          <a:cs typeface="+mn-cs"/>
                        </a:rPr>
                        <a:t>.</a:t>
                      </a:r>
                      <a:r>
                        <a:rPr lang="en-GB" sz="1600" b="1" kern="1200" dirty="0">
                          <a:solidFill>
                            <a:schemeClr val="dk1"/>
                          </a:solidFill>
                          <a:effectLst/>
                          <a:latin typeface="+mj-lt"/>
                          <a:ea typeface="+mn-ea"/>
                          <a:cs typeface="+mn-cs"/>
                        </a:rPr>
                        <a:t>09</a:t>
                      </a:r>
                      <a:r>
                        <a:rPr lang="mt-MT" sz="1600" b="1" kern="1200" dirty="0">
                          <a:solidFill>
                            <a:schemeClr val="dk1"/>
                          </a:solidFill>
                          <a:effectLst/>
                          <a:latin typeface="+mj-lt"/>
                          <a:ea typeface="+mn-ea"/>
                          <a:cs typeface="+mn-cs"/>
                        </a:rPr>
                        <a:t>.</a:t>
                      </a:r>
                      <a:r>
                        <a:rPr lang="en-GB" sz="1600" b="1" kern="1200" dirty="0">
                          <a:solidFill>
                            <a:schemeClr val="dk1"/>
                          </a:solidFill>
                          <a:effectLst/>
                          <a:latin typeface="+mj-lt"/>
                          <a:ea typeface="+mn-ea"/>
                          <a:cs typeface="+mn-cs"/>
                        </a:rPr>
                        <a:t>22</a:t>
                      </a:r>
                      <a:r>
                        <a:rPr lang="mt-MT" sz="1600" b="1" kern="1200" dirty="0">
                          <a:solidFill>
                            <a:schemeClr val="dk1"/>
                          </a:solidFill>
                          <a:effectLst/>
                          <a:latin typeface="+mj-lt"/>
                          <a:ea typeface="+mn-ea"/>
                          <a:cs typeface="+mn-cs"/>
                        </a:rPr>
                        <a:t>at noon</a:t>
                      </a:r>
                    </a:p>
                  </a:txBody>
                  <a:tcPr marL="68580" marR="68580" marT="0" marB="0"/>
                </a:tc>
                <a:tc vMerge="1">
                  <a:txBody>
                    <a:bodyPr/>
                    <a:lstStyle/>
                    <a:p>
                      <a:endParaRPr lang="mt-MT"/>
                    </a:p>
                  </a:txBody>
                  <a:tcPr/>
                </a:tc>
                <a:tc>
                  <a:txBody>
                    <a:bodyPr/>
                    <a:lstStyle/>
                    <a:p>
                      <a:pPr marL="0" algn="ctr" defTabSz="914400" rtl="0" eaLnBrk="1" latinLnBrk="0" hangingPunct="1">
                        <a:spcBef>
                          <a:spcPts val="1200"/>
                        </a:spcBef>
                        <a:spcAft>
                          <a:spcPts val="0"/>
                        </a:spcAft>
                      </a:pPr>
                      <a:r>
                        <a:rPr lang="mt-MT" sz="1600" b="1" kern="1200" dirty="0">
                          <a:solidFill>
                            <a:schemeClr val="dk1"/>
                          </a:solidFill>
                          <a:effectLst/>
                          <a:latin typeface="+mj-lt"/>
                          <a:ea typeface="+mn-ea"/>
                          <a:cs typeface="+mn-cs"/>
                        </a:rPr>
                        <a:t>3</a:t>
                      </a:r>
                      <a:r>
                        <a:rPr lang="en-GB" sz="1600" b="1" kern="1200" dirty="0">
                          <a:solidFill>
                            <a:schemeClr val="dk1"/>
                          </a:solidFill>
                          <a:effectLst/>
                          <a:latin typeface="+mj-lt"/>
                          <a:ea typeface="+mn-ea"/>
                          <a:cs typeface="+mn-cs"/>
                        </a:rPr>
                        <a:t>1</a:t>
                      </a:r>
                      <a:r>
                        <a:rPr lang="mt-MT" sz="1600" b="1" kern="1200" dirty="0">
                          <a:solidFill>
                            <a:schemeClr val="dk1"/>
                          </a:solidFill>
                          <a:effectLst/>
                          <a:latin typeface="+mj-lt"/>
                          <a:ea typeface="+mn-ea"/>
                          <a:cs typeface="+mn-cs"/>
                        </a:rPr>
                        <a:t>.</a:t>
                      </a:r>
                      <a:r>
                        <a:rPr lang="en-GB" sz="1600" b="1" kern="1200" dirty="0">
                          <a:solidFill>
                            <a:schemeClr val="dk1"/>
                          </a:solidFill>
                          <a:effectLst/>
                          <a:latin typeface="+mj-lt"/>
                          <a:ea typeface="+mn-ea"/>
                          <a:cs typeface="+mn-cs"/>
                        </a:rPr>
                        <a:t>10</a:t>
                      </a:r>
                      <a:r>
                        <a:rPr lang="mt-MT" sz="1600" b="1" kern="1200" dirty="0">
                          <a:solidFill>
                            <a:schemeClr val="dk1"/>
                          </a:solidFill>
                          <a:effectLst/>
                          <a:latin typeface="+mj-lt"/>
                          <a:ea typeface="+mn-ea"/>
                          <a:cs typeface="+mn-cs"/>
                        </a:rPr>
                        <a:t>.</a:t>
                      </a:r>
                      <a:r>
                        <a:rPr lang="en-GB" sz="1600" b="1" kern="1200" dirty="0">
                          <a:solidFill>
                            <a:schemeClr val="dk1"/>
                          </a:solidFill>
                          <a:effectLst/>
                          <a:latin typeface="+mj-lt"/>
                          <a:ea typeface="+mn-ea"/>
                          <a:cs typeface="+mn-cs"/>
                        </a:rPr>
                        <a:t>22</a:t>
                      </a:r>
                      <a:r>
                        <a:rPr lang="mt-MT" sz="1600" b="1" kern="1200" dirty="0">
                          <a:solidFill>
                            <a:schemeClr val="dk1"/>
                          </a:solidFill>
                          <a:effectLst/>
                          <a:latin typeface="+mj-lt"/>
                          <a:ea typeface="+mn-ea"/>
                          <a:cs typeface="+mn-cs"/>
                        </a:rPr>
                        <a:t> </a:t>
                      </a:r>
                      <a:r>
                        <a:rPr lang="en-GB" sz="1600" b="1" kern="1200" dirty="0">
                          <a:solidFill>
                            <a:schemeClr val="dk1"/>
                          </a:solidFill>
                          <a:effectLst/>
                          <a:latin typeface="+mj-lt"/>
                          <a:ea typeface="+mn-ea"/>
                          <a:cs typeface="+mn-cs"/>
                        </a:rPr>
                        <a:t>a</a:t>
                      </a:r>
                      <a:r>
                        <a:rPr lang="mt-MT" sz="1600" b="1" kern="1200" dirty="0">
                          <a:solidFill>
                            <a:schemeClr val="dk1"/>
                          </a:solidFill>
                          <a:effectLst/>
                          <a:latin typeface="+mj-lt"/>
                          <a:ea typeface="+mn-ea"/>
                          <a:cs typeface="+mn-cs"/>
                        </a:rPr>
                        <a:t>t noon</a:t>
                      </a:r>
                    </a:p>
                  </a:txBody>
                  <a:tcPr marL="68580" marR="68580" marT="0" marB="0"/>
                </a:tc>
                <a:extLst>
                  <a:ext uri="{0D108BD9-81ED-4DB2-BD59-A6C34878D82A}">
                    <a16:rowId xmlns:a16="http://schemas.microsoft.com/office/drawing/2014/main" val="10002"/>
                  </a:ext>
                </a:extLst>
              </a:tr>
            </a:tbl>
          </a:graphicData>
        </a:graphic>
      </p:graphicFrame>
      <p:sp>
        <p:nvSpPr>
          <p:cNvPr id="12" name="Rectangle 11"/>
          <p:cNvSpPr/>
          <p:nvPr/>
        </p:nvSpPr>
        <p:spPr>
          <a:xfrm>
            <a:off x="1981200" y="2261772"/>
            <a:ext cx="8229600" cy="2031325"/>
          </a:xfrm>
          <a:prstGeom prst="rect">
            <a:avLst/>
          </a:prstGeom>
        </p:spPr>
        <p:txBody>
          <a:bodyPr wrap="square">
            <a:spAutoFit/>
          </a:bodyPr>
          <a:lstStyle/>
          <a:p>
            <a:pPr algn="just"/>
            <a:r>
              <a:rPr lang="mt-MT" dirty="0">
                <a:solidFill>
                  <a:schemeClr val="tx1">
                    <a:lumMod val="50000"/>
                    <a:lumOff val="50000"/>
                  </a:schemeClr>
                </a:solidFill>
                <a:latin typeface="+mj-lt"/>
              </a:rPr>
              <a:t>O</a:t>
            </a:r>
            <a:r>
              <a:rPr lang="en-US" dirty="0">
                <a:solidFill>
                  <a:schemeClr val="tx1">
                    <a:lumMod val="50000"/>
                    <a:lumOff val="50000"/>
                  </a:schemeClr>
                </a:solidFill>
                <a:latin typeface="+mj-lt"/>
              </a:rPr>
              <a:t>pen</a:t>
            </a:r>
            <a:r>
              <a:rPr lang="mt-MT" dirty="0">
                <a:solidFill>
                  <a:schemeClr val="tx1">
                    <a:lumMod val="50000"/>
                    <a:lumOff val="50000"/>
                  </a:schemeClr>
                </a:solidFill>
                <a:latin typeface="+mj-lt"/>
              </a:rPr>
              <a:t>ing</a:t>
            </a:r>
            <a:r>
              <a:rPr lang="en-US" dirty="0">
                <a:solidFill>
                  <a:schemeClr val="tx1">
                    <a:lumMod val="50000"/>
                    <a:lumOff val="50000"/>
                  </a:schemeClr>
                </a:solidFill>
                <a:latin typeface="+mj-lt"/>
              </a:rPr>
              <a:t> </a:t>
            </a:r>
            <a:r>
              <a:rPr lang="mt-MT" dirty="0">
                <a:solidFill>
                  <a:schemeClr val="tx1">
                    <a:lumMod val="50000"/>
                    <a:lumOff val="50000"/>
                  </a:schemeClr>
                </a:solidFill>
                <a:latin typeface="+mj-lt"/>
              </a:rPr>
              <a:t>of call </a:t>
            </a:r>
            <a:r>
              <a:rPr lang="en-US" dirty="0">
                <a:solidFill>
                  <a:schemeClr val="tx1">
                    <a:lumMod val="50000"/>
                    <a:lumOff val="50000"/>
                  </a:schemeClr>
                </a:solidFill>
                <a:latin typeface="+mj-lt"/>
              </a:rPr>
              <a:t>on </a:t>
            </a:r>
            <a:r>
              <a:rPr lang="en-GB" b="1" dirty="0">
                <a:solidFill>
                  <a:schemeClr val="tx1">
                    <a:lumMod val="50000"/>
                    <a:lumOff val="50000"/>
                  </a:schemeClr>
                </a:solidFill>
                <a:latin typeface="+mj-lt"/>
              </a:rPr>
              <a:t>22</a:t>
            </a:r>
            <a:r>
              <a:rPr lang="en-GB" b="1" baseline="30000" dirty="0">
                <a:solidFill>
                  <a:schemeClr val="tx1">
                    <a:lumMod val="50000"/>
                    <a:lumOff val="50000"/>
                  </a:schemeClr>
                </a:solidFill>
                <a:latin typeface="+mj-lt"/>
              </a:rPr>
              <a:t>nd</a:t>
            </a:r>
            <a:r>
              <a:rPr lang="en-GB" b="1" dirty="0">
                <a:solidFill>
                  <a:schemeClr val="tx1">
                    <a:lumMod val="50000"/>
                    <a:lumOff val="50000"/>
                  </a:schemeClr>
                </a:solidFill>
                <a:latin typeface="+mj-lt"/>
              </a:rPr>
              <a:t> June 2022</a:t>
            </a:r>
            <a:endParaRPr lang="mt-MT" b="1" dirty="0">
              <a:solidFill>
                <a:schemeClr val="tx1">
                  <a:lumMod val="50000"/>
                  <a:lumOff val="50000"/>
                </a:schemeClr>
              </a:solidFill>
              <a:latin typeface="+mj-lt"/>
            </a:endParaRPr>
          </a:p>
          <a:p>
            <a:pPr algn="just"/>
            <a:endParaRPr lang="mt-MT" b="1" dirty="0">
              <a:solidFill>
                <a:schemeClr val="tx1">
                  <a:lumMod val="50000"/>
                  <a:lumOff val="50000"/>
                </a:schemeClr>
              </a:solidFill>
              <a:latin typeface="+mj-lt"/>
            </a:endParaRPr>
          </a:p>
          <a:p>
            <a:pPr algn="just"/>
            <a:r>
              <a:rPr lang="mt-MT" dirty="0">
                <a:solidFill>
                  <a:schemeClr val="tx1">
                    <a:lumMod val="50000"/>
                    <a:lumOff val="50000"/>
                  </a:schemeClr>
                </a:solidFill>
                <a:latin typeface="+mj-lt"/>
              </a:rPr>
              <a:t>Closing through </a:t>
            </a:r>
            <a:r>
              <a:rPr lang="en-US" dirty="0">
                <a:solidFill>
                  <a:schemeClr val="tx1">
                    <a:lumMod val="50000"/>
                    <a:lumOff val="50000"/>
                  </a:schemeClr>
                </a:solidFill>
                <a:latin typeface="+mj-lt"/>
              </a:rPr>
              <a:t> </a:t>
            </a:r>
            <a:r>
              <a:rPr lang="mt-MT" dirty="0">
                <a:solidFill>
                  <a:schemeClr val="tx1">
                    <a:lumMod val="50000"/>
                    <a:lumOff val="50000"/>
                  </a:schemeClr>
                </a:solidFill>
                <a:latin typeface="+mj-lt"/>
              </a:rPr>
              <a:t>an </a:t>
            </a:r>
            <a:r>
              <a:rPr lang="en-US" b="1" dirty="0">
                <a:solidFill>
                  <a:schemeClr val="tx1">
                    <a:lumMod val="50000"/>
                    <a:lumOff val="50000"/>
                  </a:schemeClr>
                </a:solidFill>
                <a:latin typeface="+mj-lt"/>
              </a:rPr>
              <a:t>Open Block Calls Procedure</a:t>
            </a:r>
            <a:r>
              <a:rPr lang="mt-MT" dirty="0">
                <a:solidFill>
                  <a:schemeClr val="tx1">
                    <a:lumMod val="50000"/>
                    <a:lumOff val="50000"/>
                  </a:schemeClr>
                </a:solidFill>
                <a:latin typeface="+mj-lt"/>
              </a:rPr>
              <a:t>.</a:t>
            </a:r>
          </a:p>
          <a:p>
            <a:pPr algn="just"/>
            <a:endParaRPr lang="mt-MT" b="1" dirty="0">
              <a:solidFill>
                <a:schemeClr val="tx1">
                  <a:lumMod val="50000"/>
                  <a:lumOff val="50000"/>
                </a:schemeClr>
              </a:solidFill>
              <a:latin typeface="+mj-lt"/>
            </a:endParaRPr>
          </a:p>
          <a:p>
            <a:pPr algn="just"/>
            <a:r>
              <a:rPr lang="en-US" dirty="0">
                <a:solidFill>
                  <a:schemeClr val="tx1">
                    <a:lumMod val="50000"/>
                    <a:lumOff val="50000"/>
                  </a:schemeClr>
                </a:solidFill>
                <a:latin typeface="+mj-lt"/>
              </a:rPr>
              <a:t>The different time block periods are </a:t>
            </a:r>
            <a:r>
              <a:rPr lang="mt-MT" dirty="0">
                <a:solidFill>
                  <a:schemeClr val="tx1">
                    <a:lumMod val="50000"/>
                    <a:lumOff val="50000"/>
                  </a:schemeClr>
                </a:solidFill>
                <a:latin typeface="+mj-lt"/>
              </a:rPr>
              <a:t>subject to funds availibility. If funds are exhausted following a block period, the following block will not open and call will close.</a:t>
            </a:r>
          </a:p>
        </p:txBody>
      </p:sp>
      <p:cxnSp>
        <p:nvCxnSpPr>
          <p:cNvPr id="3" name="Straight Arrow Connector 2"/>
          <p:cNvCxnSpPr/>
          <p:nvPr/>
        </p:nvCxnSpPr>
        <p:spPr>
          <a:xfrm>
            <a:off x="4223792" y="5589240"/>
            <a:ext cx="720080"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a:off x="6240016" y="5589240"/>
            <a:ext cx="720080"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a:off x="8256240" y="5589240"/>
            <a:ext cx="720080"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8328405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981200" y="706686"/>
            <a:ext cx="8229600" cy="1066130"/>
          </a:xfrm>
          <a:prstGeom prst="rect">
            <a:avLst/>
          </a:prstGeom>
        </p:spPr>
        <p:txBody>
          <a:bodyPr vert="horz" lIns="91440" tIns="45720" rIns="91440" bIns="45720" rtlCol="0" anchor="b">
            <a:noAutofit/>
          </a:bodyPr>
          <a:lst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a:lstStyle>
          <a:p>
            <a:r>
              <a:rPr lang="en-GB" sz="4000" b="1" i="1" dirty="0"/>
              <a:t>Measure 3 - Promotion of the Cultural Heritage</a:t>
            </a:r>
            <a:endParaRPr lang="mt-MT" sz="4300" dirty="0"/>
          </a:p>
        </p:txBody>
      </p:sp>
      <p:graphicFrame>
        <p:nvGraphicFramePr>
          <p:cNvPr id="6" name="Table 5"/>
          <p:cNvGraphicFramePr>
            <a:graphicFrameLocks noGrp="1"/>
          </p:cNvGraphicFramePr>
          <p:nvPr/>
        </p:nvGraphicFramePr>
        <p:xfrm>
          <a:off x="2315580" y="1988841"/>
          <a:ext cx="7560840" cy="3966349"/>
        </p:xfrm>
        <a:graphic>
          <a:graphicData uri="http://schemas.openxmlformats.org/drawingml/2006/table">
            <a:tbl>
              <a:tblPr firstRow="1" firstCol="1" bandRow="1">
                <a:tableStyleId>{5C22544A-7EE6-4342-B048-85BDC9FD1C3A}</a:tableStyleId>
              </a:tblPr>
              <a:tblGrid>
                <a:gridCol w="481182">
                  <a:extLst>
                    <a:ext uri="{9D8B030D-6E8A-4147-A177-3AD203B41FA5}">
                      <a16:colId xmlns:a16="http://schemas.microsoft.com/office/drawing/2014/main" val="20000"/>
                    </a:ext>
                  </a:extLst>
                </a:gridCol>
                <a:gridCol w="5643733">
                  <a:extLst>
                    <a:ext uri="{9D8B030D-6E8A-4147-A177-3AD203B41FA5}">
                      <a16:colId xmlns:a16="http://schemas.microsoft.com/office/drawing/2014/main" val="20001"/>
                    </a:ext>
                  </a:extLst>
                </a:gridCol>
                <a:gridCol w="1435925">
                  <a:extLst>
                    <a:ext uri="{9D8B030D-6E8A-4147-A177-3AD203B41FA5}">
                      <a16:colId xmlns:a16="http://schemas.microsoft.com/office/drawing/2014/main" val="20002"/>
                    </a:ext>
                  </a:extLst>
                </a:gridCol>
              </a:tblGrid>
              <a:tr h="616051">
                <a:tc>
                  <a:txBody>
                    <a:bodyPr/>
                    <a:lstStyle/>
                    <a:p>
                      <a:pPr algn="ctr">
                        <a:spcAft>
                          <a:spcPts val="0"/>
                        </a:spcAft>
                      </a:pPr>
                      <a:r>
                        <a:rPr lang="mt-MT" sz="1400" dirty="0">
                          <a:effectLst/>
                          <a:latin typeface="+mj-lt"/>
                        </a:rPr>
                        <a:t> </a:t>
                      </a:r>
                      <a:endParaRPr lang="mt-MT" sz="1400" dirty="0">
                        <a:effectLst/>
                        <a:latin typeface="+mj-lt"/>
                        <a:ea typeface="MS Mincho"/>
                        <a:cs typeface="Times New Roman"/>
                      </a:endParaRPr>
                    </a:p>
                  </a:txBody>
                  <a:tcPr marL="68580" marR="68580" marT="0" marB="0"/>
                </a:tc>
                <a:tc>
                  <a:txBody>
                    <a:bodyPr/>
                    <a:lstStyle/>
                    <a:p>
                      <a:pPr algn="ctr">
                        <a:spcAft>
                          <a:spcPts val="0"/>
                        </a:spcAft>
                      </a:pPr>
                      <a:r>
                        <a:rPr lang="mt-MT" sz="1400" dirty="0">
                          <a:effectLst/>
                          <a:latin typeface="+mj-lt"/>
                        </a:rPr>
                        <a:t>SELECTION </a:t>
                      </a:r>
                      <a:r>
                        <a:rPr lang="en-US" sz="1400" dirty="0">
                          <a:effectLst/>
                          <a:latin typeface="+mj-lt"/>
                        </a:rPr>
                        <a:t>CRITERIA</a:t>
                      </a:r>
                      <a:endParaRPr lang="mt-MT" sz="1400" dirty="0">
                        <a:effectLst/>
                        <a:latin typeface="+mj-lt"/>
                        <a:ea typeface="MS Mincho"/>
                        <a:cs typeface="Times New Roman"/>
                      </a:endParaRPr>
                    </a:p>
                  </a:txBody>
                  <a:tcPr marL="68580" marR="68580" marT="0" marB="0"/>
                </a:tc>
                <a:tc>
                  <a:txBody>
                    <a:bodyPr/>
                    <a:lstStyle/>
                    <a:p>
                      <a:pPr algn="ctr">
                        <a:spcAft>
                          <a:spcPts val="0"/>
                        </a:spcAft>
                      </a:pPr>
                      <a:r>
                        <a:rPr lang="mt-MT" sz="1400" dirty="0">
                          <a:effectLst/>
                          <a:latin typeface="+mj-lt"/>
                        </a:rPr>
                        <a:t>Maximum </a:t>
                      </a:r>
                      <a:r>
                        <a:rPr lang="en-US" sz="1400" dirty="0">
                          <a:effectLst/>
                          <a:latin typeface="+mj-lt"/>
                        </a:rPr>
                        <a:t>POINTS</a:t>
                      </a:r>
                      <a:endParaRPr lang="mt-MT" sz="1400" dirty="0">
                        <a:effectLst/>
                        <a:latin typeface="+mj-lt"/>
                        <a:ea typeface="MS Mincho"/>
                        <a:cs typeface="Times New Roman"/>
                      </a:endParaRPr>
                    </a:p>
                  </a:txBody>
                  <a:tcPr marL="68580" marR="68580" marT="0" marB="0"/>
                </a:tc>
                <a:extLst>
                  <a:ext uri="{0D108BD9-81ED-4DB2-BD59-A6C34878D82A}">
                    <a16:rowId xmlns:a16="http://schemas.microsoft.com/office/drawing/2014/main" val="10000"/>
                  </a:ext>
                </a:extLst>
              </a:tr>
              <a:tr h="308026">
                <a:tc gridSpan="3">
                  <a:txBody>
                    <a:bodyPr/>
                    <a:lstStyle/>
                    <a:p>
                      <a:pPr algn="ctr">
                        <a:spcAft>
                          <a:spcPts val="0"/>
                        </a:spcAft>
                      </a:pPr>
                      <a:r>
                        <a:rPr lang="mt-MT" sz="1400" dirty="0">
                          <a:effectLst/>
                          <a:latin typeface="+mj-lt"/>
                        </a:rPr>
                        <a:t>1. Relevance to the objective of the measure (max. 2</a:t>
                      </a:r>
                      <a:r>
                        <a:rPr lang="en-GB" sz="1400" dirty="0">
                          <a:effectLst/>
                          <a:latin typeface="+mj-lt"/>
                        </a:rPr>
                        <a:t>0</a:t>
                      </a:r>
                      <a:r>
                        <a:rPr lang="mt-MT" sz="1400" dirty="0">
                          <a:effectLst/>
                          <a:latin typeface="+mj-lt"/>
                        </a:rPr>
                        <a:t> points)</a:t>
                      </a:r>
                      <a:endParaRPr lang="mt-MT" sz="1400" dirty="0">
                        <a:effectLst/>
                        <a:latin typeface="+mj-lt"/>
                        <a:ea typeface="MS Mincho"/>
                        <a:cs typeface="Times New Roman"/>
                      </a:endParaRPr>
                    </a:p>
                  </a:txBody>
                  <a:tcPr marL="68580" marR="68580" marT="0" marB="0"/>
                </a:tc>
                <a:tc hMerge="1">
                  <a:txBody>
                    <a:bodyPr/>
                    <a:lstStyle/>
                    <a:p>
                      <a:endParaRPr lang="mt-MT"/>
                    </a:p>
                  </a:txBody>
                  <a:tcPr/>
                </a:tc>
                <a:tc hMerge="1">
                  <a:txBody>
                    <a:bodyPr/>
                    <a:lstStyle/>
                    <a:p>
                      <a:endParaRPr lang="mt-MT"/>
                    </a:p>
                  </a:txBody>
                  <a:tcPr/>
                </a:tc>
                <a:extLst>
                  <a:ext uri="{0D108BD9-81ED-4DB2-BD59-A6C34878D82A}">
                    <a16:rowId xmlns:a16="http://schemas.microsoft.com/office/drawing/2014/main" val="10001"/>
                  </a:ext>
                </a:extLst>
              </a:tr>
              <a:tr h="1086526">
                <a:tc>
                  <a:txBody>
                    <a:bodyPr/>
                    <a:lstStyle/>
                    <a:p>
                      <a:pPr>
                        <a:spcAft>
                          <a:spcPts val="0"/>
                        </a:spcAft>
                      </a:pPr>
                      <a:r>
                        <a:rPr lang="en-US" sz="1400" dirty="0">
                          <a:effectLst/>
                          <a:latin typeface="+mj-lt"/>
                        </a:rPr>
                        <a:t>a</a:t>
                      </a:r>
                      <a:endParaRPr lang="mt-MT" sz="1400" dirty="0">
                        <a:effectLst/>
                        <a:latin typeface="+mj-lt"/>
                        <a:ea typeface="MS Mincho"/>
                        <a:cs typeface="Times New Roman"/>
                      </a:endParaRPr>
                    </a:p>
                  </a:txBody>
                  <a:tcPr marL="68580" marR="68580" marT="0" marB="0"/>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en-GB" sz="1400" b="1" kern="1200" dirty="0">
                          <a:solidFill>
                            <a:schemeClr val="dk1"/>
                          </a:solidFill>
                          <a:effectLst/>
                          <a:latin typeface="+mj-lt"/>
                          <a:ea typeface="+mn-ea"/>
                          <a:cs typeface="+mn-cs"/>
                        </a:rPr>
                        <a:t>Evidence of </a:t>
                      </a:r>
                      <a:r>
                        <a:rPr lang="mt-MT" sz="1400" b="1" kern="1200" dirty="0" err="1">
                          <a:solidFill>
                            <a:schemeClr val="dk1"/>
                          </a:solidFill>
                          <a:effectLst/>
                          <a:latin typeface="+mj-lt"/>
                          <a:ea typeface="+mn-ea"/>
                          <a:cs typeface="+mn-cs"/>
                        </a:rPr>
                        <a:t>touristic</a:t>
                      </a:r>
                      <a:r>
                        <a:rPr lang="en-GB" sz="1400" b="1" kern="1200" dirty="0">
                          <a:solidFill>
                            <a:schemeClr val="dk1"/>
                          </a:solidFill>
                          <a:effectLst/>
                          <a:latin typeface="+mj-lt"/>
                          <a:ea typeface="+mn-ea"/>
                          <a:cs typeface="+mn-cs"/>
                        </a:rPr>
                        <a:t> value of the </a:t>
                      </a:r>
                      <a:r>
                        <a:rPr lang="mt-MT" sz="1400" b="1" kern="1200" dirty="0" err="1">
                          <a:solidFill>
                            <a:schemeClr val="dk1"/>
                          </a:solidFill>
                          <a:effectLst/>
                          <a:latin typeface="+mj-lt"/>
                          <a:ea typeface="+mn-ea"/>
                          <a:cs typeface="+mn-cs"/>
                        </a:rPr>
                        <a:t>asp</a:t>
                      </a:r>
                      <a:r>
                        <a:rPr lang="en-GB" sz="1400" b="1" kern="1200" dirty="0">
                          <a:solidFill>
                            <a:schemeClr val="dk1"/>
                          </a:solidFill>
                          <a:effectLst/>
                          <a:latin typeface="+mj-lt"/>
                          <a:ea typeface="+mn-ea"/>
                          <a:cs typeface="+mn-cs"/>
                        </a:rPr>
                        <a:t>e</a:t>
                      </a:r>
                      <a:r>
                        <a:rPr lang="mt-MT" sz="1400" b="1" kern="1200" dirty="0" err="1">
                          <a:solidFill>
                            <a:schemeClr val="dk1"/>
                          </a:solidFill>
                          <a:effectLst/>
                          <a:latin typeface="+mj-lt"/>
                          <a:ea typeface="+mn-ea"/>
                          <a:cs typeface="+mn-cs"/>
                        </a:rPr>
                        <a:t>ct</a:t>
                      </a:r>
                      <a:r>
                        <a:rPr lang="en-GB" sz="1400" b="1" kern="1200" dirty="0">
                          <a:solidFill>
                            <a:schemeClr val="dk1"/>
                          </a:solidFill>
                          <a:effectLst/>
                          <a:latin typeface="+mj-lt"/>
                          <a:ea typeface="+mn-ea"/>
                          <a:cs typeface="+mn-cs"/>
                        </a:rPr>
                        <a:t>/asset </a:t>
                      </a:r>
                      <a:r>
                        <a:rPr lang="mt-MT" sz="1400" b="1" kern="1200" dirty="0" err="1">
                          <a:solidFill>
                            <a:schemeClr val="dk1"/>
                          </a:solidFill>
                          <a:effectLst/>
                          <a:latin typeface="+mj-lt"/>
                          <a:ea typeface="+mn-ea"/>
                          <a:cs typeface="+mn-cs"/>
                        </a:rPr>
                        <a:t>to</a:t>
                      </a:r>
                      <a:r>
                        <a:rPr lang="mt-MT" sz="1400" b="1" kern="1200" dirty="0">
                          <a:solidFill>
                            <a:schemeClr val="dk1"/>
                          </a:solidFill>
                          <a:effectLst/>
                          <a:latin typeface="+mj-lt"/>
                          <a:ea typeface="+mn-ea"/>
                          <a:cs typeface="+mn-cs"/>
                        </a:rPr>
                        <a:t> </a:t>
                      </a:r>
                      <a:r>
                        <a:rPr lang="mt-MT" sz="1400" b="1" kern="1200" dirty="0" err="1">
                          <a:solidFill>
                            <a:schemeClr val="dk1"/>
                          </a:solidFill>
                          <a:effectLst/>
                          <a:latin typeface="+mj-lt"/>
                          <a:ea typeface="+mn-ea"/>
                          <a:cs typeface="+mn-cs"/>
                        </a:rPr>
                        <a:t>be</a:t>
                      </a:r>
                      <a:r>
                        <a:rPr lang="mt-MT" sz="1400" b="1" kern="1200" dirty="0">
                          <a:solidFill>
                            <a:schemeClr val="dk1"/>
                          </a:solidFill>
                          <a:effectLst/>
                          <a:latin typeface="+mj-lt"/>
                          <a:ea typeface="+mn-ea"/>
                          <a:cs typeface="+mn-cs"/>
                        </a:rPr>
                        <a:t> </a:t>
                      </a:r>
                      <a:r>
                        <a:rPr lang="mt-MT" sz="1400" b="1" kern="1200" dirty="0" err="1">
                          <a:solidFill>
                            <a:schemeClr val="dk1"/>
                          </a:solidFill>
                          <a:effectLst/>
                          <a:latin typeface="+mj-lt"/>
                          <a:ea typeface="+mn-ea"/>
                          <a:cs typeface="+mn-cs"/>
                        </a:rPr>
                        <a:t>promoted</a:t>
                      </a:r>
                      <a:r>
                        <a:rPr lang="mt-MT" sz="1400" b="1" kern="1200" dirty="0">
                          <a:solidFill>
                            <a:schemeClr val="dk1"/>
                          </a:solidFill>
                          <a:effectLst/>
                          <a:latin typeface="+mj-lt"/>
                          <a:ea typeface="+mn-ea"/>
                          <a:cs typeface="+mn-cs"/>
                        </a:rPr>
                        <a:t> </a:t>
                      </a:r>
                      <a:r>
                        <a:rPr lang="mt-MT" sz="1400" kern="1200" dirty="0">
                          <a:solidFill>
                            <a:schemeClr val="dk1"/>
                          </a:solidFill>
                          <a:effectLst/>
                          <a:latin typeface="+mj-lt"/>
                          <a:ea typeface="+mn-ea"/>
                          <a:cs typeface="+mn-cs"/>
                        </a:rPr>
                        <a:t>- </a:t>
                      </a:r>
                      <a:r>
                        <a:rPr lang="en-GB" sz="1400" i="1" kern="1200" dirty="0">
                          <a:solidFill>
                            <a:schemeClr val="dk1"/>
                          </a:solidFill>
                          <a:effectLst/>
                          <a:latin typeface="+mj-lt"/>
                          <a:ea typeface="+mn-ea"/>
                          <a:cs typeface="+mn-cs"/>
                        </a:rPr>
                        <a:t>Is the proposed project intended to attract tourists to the locality/area/region through the restoration, activities, events, experiences being funded?</a:t>
                      </a:r>
                    </a:p>
                    <a:p>
                      <a:pPr marL="0" marR="0" indent="0" algn="just" defTabSz="914400" rtl="0" eaLnBrk="1" fontAlgn="auto" latinLnBrk="0" hangingPunct="1">
                        <a:lnSpc>
                          <a:spcPct val="100000"/>
                        </a:lnSpc>
                        <a:spcBef>
                          <a:spcPts val="0"/>
                        </a:spcBef>
                        <a:spcAft>
                          <a:spcPts val="0"/>
                        </a:spcAft>
                        <a:buClrTx/>
                        <a:buSzTx/>
                        <a:buFontTx/>
                        <a:buNone/>
                        <a:tabLst/>
                        <a:defRPr/>
                      </a:pPr>
                      <a:endParaRPr lang="mt-MT" sz="1400" i="1" kern="1200" dirty="0">
                        <a:solidFill>
                          <a:schemeClr val="dk1"/>
                        </a:solidFill>
                        <a:effectLst/>
                        <a:latin typeface="+mj-lt"/>
                        <a:ea typeface="+mn-ea"/>
                        <a:cs typeface="+mn-cs"/>
                      </a:endParaRPr>
                    </a:p>
                  </a:txBody>
                  <a:tcPr marL="68580" marR="68580" marT="0" marB="0"/>
                </a:tc>
                <a:tc>
                  <a:txBody>
                    <a:bodyPr/>
                    <a:lstStyle/>
                    <a:p>
                      <a:pPr algn="ctr">
                        <a:spcAft>
                          <a:spcPts val="0"/>
                        </a:spcAft>
                      </a:pPr>
                      <a:r>
                        <a:rPr lang="mt-MT" sz="1400" dirty="0">
                          <a:effectLst/>
                          <a:latin typeface="+mj-lt"/>
                        </a:rPr>
                        <a:t>10 points</a:t>
                      </a:r>
                      <a:endParaRPr lang="mt-MT" sz="1400" dirty="0">
                        <a:effectLst/>
                        <a:latin typeface="+mj-lt"/>
                        <a:ea typeface="MS Mincho"/>
                        <a:cs typeface="Times New Roman"/>
                      </a:endParaRPr>
                    </a:p>
                  </a:txBody>
                  <a:tcPr marL="68580" marR="68580" marT="0" marB="0"/>
                </a:tc>
                <a:extLst>
                  <a:ext uri="{0D108BD9-81ED-4DB2-BD59-A6C34878D82A}">
                    <a16:rowId xmlns:a16="http://schemas.microsoft.com/office/drawing/2014/main" val="10002"/>
                  </a:ext>
                </a:extLst>
              </a:tr>
              <a:tr h="1086526">
                <a:tc>
                  <a:txBody>
                    <a:bodyPr/>
                    <a:lstStyle/>
                    <a:p>
                      <a:pPr>
                        <a:spcAft>
                          <a:spcPts val="0"/>
                        </a:spcAft>
                      </a:pPr>
                      <a:r>
                        <a:rPr lang="en-US" sz="1400" dirty="0">
                          <a:effectLst/>
                          <a:latin typeface="+mj-lt"/>
                        </a:rPr>
                        <a:t>b</a:t>
                      </a:r>
                      <a:endParaRPr lang="mt-MT" sz="1400" dirty="0">
                        <a:effectLst/>
                        <a:latin typeface="+mj-lt"/>
                        <a:ea typeface="MS Mincho"/>
                        <a:cs typeface="Times New Roman"/>
                      </a:endParaRPr>
                    </a:p>
                  </a:txBody>
                  <a:tcPr marL="68580" marR="68580" marT="0" marB="0"/>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en-GB" sz="1400" b="1" dirty="0">
                          <a:effectLst/>
                          <a:latin typeface="+mj-lt"/>
                        </a:rPr>
                        <a:t>Evidence of the</a:t>
                      </a:r>
                      <a:r>
                        <a:rPr lang="mt-MT" sz="1400" b="1" dirty="0">
                          <a:effectLst/>
                          <a:latin typeface="+mj-lt"/>
                        </a:rPr>
                        <a:t> </a:t>
                      </a:r>
                      <a:r>
                        <a:rPr lang="en-GB" sz="1400" b="1" dirty="0">
                          <a:effectLst/>
                          <a:latin typeface="+mj-lt"/>
                        </a:rPr>
                        <a:t>cultural value of the aspect/ asset to be promoted </a:t>
                      </a:r>
                      <a:r>
                        <a:rPr lang="mt-MT" sz="1400" dirty="0">
                          <a:effectLst/>
                          <a:latin typeface="+mj-lt"/>
                        </a:rPr>
                        <a:t>- </a:t>
                      </a:r>
                      <a:r>
                        <a:rPr lang="en-GB" sz="1400" i="1" kern="1200" dirty="0">
                          <a:solidFill>
                            <a:schemeClr val="dk1"/>
                          </a:solidFill>
                          <a:effectLst/>
                          <a:latin typeface="+mj-lt"/>
                          <a:ea typeface="+mn-ea"/>
                          <a:cs typeface="+mn-cs"/>
                        </a:rPr>
                        <a:t>Will the proposed interventions promote, augment the visibility, enhance the socio-cultural fabric and heritage value of the locality, area or Majjistral region?</a:t>
                      </a:r>
                    </a:p>
                    <a:p>
                      <a:pPr marL="0" marR="0" indent="0" algn="just" defTabSz="914400" rtl="0" eaLnBrk="1" fontAlgn="auto" latinLnBrk="0" hangingPunct="1">
                        <a:lnSpc>
                          <a:spcPct val="100000"/>
                        </a:lnSpc>
                        <a:spcBef>
                          <a:spcPts val="0"/>
                        </a:spcBef>
                        <a:spcAft>
                          <a:spcPts val="0"/>
                        </a:spcAft>
                        <a:buClrTx/>
                        <a:buSzTx/>
                        <a:buFontTx/>
                        <a:buNone/>
                        <a:tabLst/>
                        <a:defRPr/>
                      </a:pPr>
                      <a:endParaRPr lang="mt-MT" sz="1400" dirty="0">
                        <a:effectLst/>
                        <a:latin typeface="+mj-lt"/>
                        <a:ea typeface="MS Mincho"/>
                        <a:cs typeface="Times New Roman"/>
                      </a:endParaRPr>
                    </a:p>
                  </a:txBody>
                  <a:tcPr marL="68580" marR="68580" marT="0" marB="0"/>
                </a:tc>
                <a:tc>
                  <a:txBody>
                    <a:bodyPr/>
                    <a:lstStyle/>
                    <a:p>
                      <a:pPr algn="ctr">
                        <a:spcAft>
                          <a:spcPts val="0"/>
                        </a:spcAft>
                      </a:pPr>
                      <a:r>
                        <a:rPr lang="mt-MT" sz="1400" dirty="0">
                          <a:effectLst/>
                          <a:latin typeface="+mj-lt"/>
                        </a:rPr>
                        <a:t>5 </a:t>
                      </a:r>
                      <a:r>
                        <a:rPr lang="mt-MT" sz="1400" dirty="0" err="1">
                          <a:effectLst/>
                          <a:latin typeface="+mj-lt"/>
                        </a:rPr>
                        <a:t>points</a:t>
                      </a:r>
                      <a:endParaRPr lang="mt-MT" sz="1400" dirty="0">
                        <a:effectLst/>
                        <a:latin typeface="+mj-lt"/>
                        <a:ea typeface="MS Mincho"/>
                        <a:cs typeface="Times New Roman"/>
                      </a:endParaRPr>
                    </a:p>
                  </a:txBody>
                  <a:tcPr marL="68580" marR="68580" marT="0" marB="0"/>
                </a:tc>
                <a:extLst>
                  <a:ext uri="{0D108BD9-81ED-4DB2-BD59-A6C34878D82A}">
                    <a16:rowId xmlns:a16="http://schemas.microsoft.com/office/drawing/2014/main" val="10003"/>
                  </a:ext>
                </a:extLst>
              </a:tr>
              <a:tr h="869220">
                <a:tc>
                  <a:txBody>
                    <a:bodyPr/>
                    <a:lstStyle/>
                    <a:p>
                      <a:pPr>
                        <a:spcAft>
                          <a:spcPts val="0"/>
                        </a:spcAft>
                      </a:pPr>
                      <a:r>
                        <a:rPr lang="en-US" sz="1400" dirty="0">
                          <a:effectLst/>
                          <a:latin typeface="+mj-lt"/>
                        </a:rPr>
                        <a:t>C</a:t>
                      </a:r>
                      <a:endParaRPr lang="mt-MT" sz="1400" dirty="0">
                        <a:effectLst/>
                        <a:latin typeface="+mj-lt"/>
                        <a:ea typeface="MS Mincho"/>
                        <a:cs typeface="Times New Roman"/>
                      </a:endParaRPr>
                    </a:p>
                  </a:txBody>
                  <a:tcPr marL="68580" marR="68580" marT="0" marB="0"/>
                </a:tc>
                <a:tc>
                  <a:txBody>
                    <a:bodyPr/>
                    <a:lstStyle/>
                    <a:p>
                      <a:pPr algn="just">
                        <a:spcAft>
                          <a:spcPts val="0"/>
                        </a:spcAft>
                      </a:pPr>
                      <a:r>
                        <a:rPr lang="en-GB" sz="1400" b="1" dirty="0">
                          <a:effectLst/>
                          <a:latin typeface="+mj-lt"/>
                        </a:rPr>
                        <a:t>Evidence</a:t>
                      </a:r>
                      <a:r>
                        <a:rPr lang="mt-MT" sz="1400" b="1" dirty="0">
                          <a:effectLst/>
                          <a:latin typeface="+mj-lt"/>
                        </a:rPr>
                        <a:t> </a:t>
                      </a:r>
                      <a:r>
                        <a:rPr lang="en-GB" sz="1400" b="1" dirty="0">
                          <a:effectLst/>
                          <a:latin typeface="+mj-lt"/>
                        </a:rPr>
                        <a:t>that the activity capitalises on local knowledge</a:t>
                      </a:r>
                      <a:r>
                        <a:rPr lang="mt-MT" sz="1400" b="1" dirty="0">
                          <a:effectLst/>
                          <a:latin typeface="+mj-lt"/>
                        </a:rPr>
                        <a:t> </a:t>
                      </a:r>
                      <a:r>
                        <a:rPr lang="mt-MT" sz="1400" dirty="0">
                          <a:effectLst/>
                          <a:latin typeface="+mj-lt"/>
                        </a:rPr>
                        <a:t>- </a:t>
                      </a:r>
                      <a:r>
                        <a:rPr lang="en-GB" sz="1400" i="1" dirty="0">
                          <a:effectLst/>
                          <a:latin typeface="+mj-lt"/>
                        </a:rPr>
                        <a:t>Will the proposed activity gain an advantage from the local knowledge people within the territory have developed over time?</a:t>
                      </a:r>
                      <a:endParaRPr lang="mt-MT" sz="1400" i="1" dirty="0">
                        <a:effectLst/>
                        <a:latin typeface="+mj-lt"/>
                        <a:ea typeface="MS Mincho"/>
                        <a:cs typeface="Times New Roman"/>
                      </a:endParaRPr>
                    </a:p>
                  </a:txBody>
                  <a:tcPr marL="68580" marR="68580" marT="0" marB="0"/>
                </a:tc>
                <a:tc>
                  <a:txBody>
                    <a:bodyPr/>
                    <a:lstStyle/>
                    <a:p>
                      <a:pPr algn="ctr">
                        <a:spcAft>
                          <a:spcPts val="0"/>
                        </a:spcAft>
                      </a:pPr>
                      <a:r>
                        <a:rPr lang="mt-MT" sz="1400" dirty="0">
                          <a:effectLst/>
                          <a:latin typeface="+mj-lt"/>
                        </a:rPr>
                        <a:t>5 points</a:t>
                      </a:r>
                      <a:endParaRPr lang="mt-MT" sz="1400" dirty="0">
                        <a:effectLst/>
                        <a:latin typeface="+mj-lt"/>
                        <a:ea typeface="MS Mincho"/>
                        <a:cs typeface="Times New Roman"/>
                      </a:endParaRPr>
                    </a:p>
                  </a:txBody>
                  <a:tcPr marL="68580" marR="68580" marT="0" marB="0"/>
                </a:tc>
                <a:extLst>
                  <a:ext uri="{0D108BD9-81ED-4DB2-BD59-A6C34878D82A}">
                    <a16:rowId xmlns:a16="http://schemas.microsoft.com/office/drawing/2014/main" val="10004"/>
                  </a:ext>
                </a:extLst>
              </a:tr>
            </a:tbl>
          </a:graphicData>
        </a:graphic>
      </p:graphicFrame>
      <p:sp>
        <p:nvSpPr>
          <p:cNvPr id="7" name="Rectangle 1"/>
          <p:cNvSpPr>
            <a:spLocks noChangeArrowheads="1"/>
          </p:cNvSpPr>
          <p:nvPr/>
        </p:nvSpPr>
        <p:spPr bwMode="auto">
          <a:xfrm>
            <a:off x="3260726" y="2991922"/>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fontAlgn="base">
              <a:spcBef>
                <a:spcPct val="0"/>
              </a:spcBef>
              <a:spcAft>
                <a:spcPct val="0"/>
              </a:spcAft>
            </a:pPr>
            <a:endParaRPr lang="mt-MT" altLang="mt-MT">
              <a:latin typeface="Arial" pitchFamily="34" charset="0"/>
              <a:cs typeface="Arial" pitchFamily="34" charset="0"/>
            </a:endParaRPr>
          </a:p>
        </p:txBody>
      </p:sp>
    </p:spTree>
    <p:extLst>
      <p:ext uri="{BB962C8B-B14F-4D97-AF65-F5344CB8AC3E}">
        <p14:creationId xmlns:p14="http://schemas.microsoft.com/office/powerpoint/2010/main" val="38103192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981200" y="706686"/>
            <a:ext cx="8229600" cy="1066130"/>
          </a:xfrm>
          <a:prstGeom prst="rect">
            <a:avLst/>
          </a:prstGeom>
        </p:spPr>
        <p:txBody>
          <a:bodyPr vert="horz" lIns="91440" tIns="45720" rIns="91440" bIns="45720" rtlCol="0" anchor="b">
            <a:noAutofit/>
          </a:bodyPr>
          <a:lst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a:lstStyle>
          <a:p>
            <a:r>
              <a:rPr lang="en-GB" sz="4000" b="1" i="1" dirty="0"/>
              <a:t>Measure 3 - Promotion of the Cultural Heritage</a:t>
            </a:r>
            <a:endParaRPr lang="mt-MT" sz="4300" dirty="0"/>
          </a:p>
        </p:txBody>
      </p:sp>
      <p:sp>
        <p:nvSpPr>
          <p:cNvPr id="6" name="Rectangle 1"/>
          <p:cNvSpPr>
            <a:spLocks noChangeArrowheads="1"/>
          </p:cNvSpPr>
          <p:nvPr/>
        </p:nvSpPr>
        <p:spPr bwMode="auto">
          <a:xfrm>
            <a:off x="3260726" y="2259699"/>
            <a:ext cx="184731"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fontAlgn="base">
              <a:spcBef>
                <a:spcPct val="0"/>
              </a:spcBef>
              <a:spcAft>
                <a:spcPct val="0"/>
              </a:spcAft>
            </a:pPr>
            <a:br>
              <a:rPr lang="mt-MT" altLang="mt-MT">
                <a:latin typeface="Arial" pitchFamily="34" charset="0"/>
                <a:cs typeface="Arial" pitchFamily="34" charset="0"/>
              </a:rPr>
            </a:br>
            <a:endParaRPr lang="mt-MT" altLang="mt-MT">
              <a:latin typeface="Arial" pitchFamily="34" charset="0"/>
              <a:cs typeface="Arial" pitchFamily="34" charset="0"/>
            </a:endParaRPr>
          </a:p>
        </p:txBody>
      </p:sp>
      <p:graphicFrame>
        <p:nvGraphicFramePr>
          <p:cNvPr id="9" name="Table 8"/>
          <p:cNvGraphicFramePr>
            <a:graphicFrameLocks noGrp="1"/>
          </p:cNvGraphicFramePr>
          <p:nvPr/>
        </p:nvGraphicFramePr>
        <p:xfrm>
          <a:off x="2351586" y="2060856"/>
          <a:ext cx="7560839" cy="4003367"/>
        </p:xfrm>
        <a:graphic>
          <a:graphicData uri="http://schemas.openxmlformats.org/drawingml/2006/table">
            <a:tbl>
              <a:tblPr firstRow="1" firstCol="1" bandRow="1">
                <a:tableStyleId>{5C22544A-7EE6-4342-B048-85BDC9FD1C3A}</a:tableStyleId>
              </a:tblPr>
              <a:tblGrid>
                <a:gridCol w="481182">
                  <a:extLst>
                    <a:ext uri="{9D8B030D-6E8A-4147-A177-3AD203B41FA5}">
                      <a16:colId xmlns:a16="http://schemas.microsoft.com/office/drawing/2014/main" val="20000"/>
                    </a:ext>
                  </a:extLst>
                </a:gridCol>
                <a:gridCol w="5643732">
                  <a:extLst>
                    <a:ext uri="{9D8B030D-6E8A-4147-A177-3AD203B41FA5}">
                      <a16:colId xmlns:a16="http://schemas.microsoft.com/office/drawing/2014/main" val="20001"/>
                    </a:ext>
                  </a:extLst>
                </a:gridCol>
                <a:gridCol w="1435925">
                  <a:extLst>
                    <a:ext uri="{9D8B030D-6E8A-4147-A177-3AD203B41FA5}">
                      <a16:colId xmlns:a16="http://schemas.microsoft.com/office/drawing/2014/main" val="20002"/>
                    </a:ext>
                  </a:extLst>
                </a:gridCol>
              </a:tblGrid>
              <a:tr h="628189">
                <a:tc>
                  <a:txBody>
                    <a:bodyPr/>
                    <a:lstStyle/>
                    <a:p>
                      <a:pPr algn="ctr">
                        <a:spcAft>
                          <a:spcPts val="0"/>
                        </a:spcAft>
                      </a:pPr>
                      <a:r>
                        <a:rPr lang="mt-MT" sz="1400" dirty="0">
                          <a:effectLst/>
                          <a:latin typeface="+mj-lt"/>
                        </a:rPr>
                        <a:t> </a:t>
                      </a:r>
                      <a:endParaRPr lang="mt-MT" sz="1400" dirty="0">
                        <a:effectLst/>
                        <a:latin typeface="+mj-lt"/>
                        <a:ea typeface="MS Mincho"/>
                        <a:cs typeface="Times New Roman"/>
                      </a:endParaRPr>
                    </a:p>
                  </a:txBody>
                  <a:tcPr marL="68580" marR="68580" marT="0" marB="0"/>
                </a:tc>
                <a:tc>
                  <a:txBody>
                    <a:bodyPr/>
                    <a:lstStyle/>
                    <a:p>
                      <a:pPr algn="ctr">
                        <a:spcAft>
                          <a:spcPts val="0"/>
                        </a:spcAft>
                      </a:pPr>
                      <a:r>
                        <a:rPr lang="mt-MT" sz="1400" dirty="0">
                          <a:effectLst/>
                          <a:latin typeface="+mj-lt"/>
                        </a:rPr>
                        <a:t>SELECTION </a:t>
                      </a:r>
                      <a:r>
                        <a:rPr lang="en-US" sz="1400" dirty="0">
                          <a:effectLst/>
                          <a:latin typeface="+mj-lt"/>
                        </a:rPr>
                        <a:t>CRITERIA</a:t>
                      </a:r>
                      <a:endParaRPr lang="mt-MT" sz="1400" dirty="0">
                        <a:effectLst/>
                        <a:latin typeface="+mj-lt"/>
                        <a:ea typeface="MS Mincho"/>
                        <a:cs typeface="Times New Roman"/>
                      </a:endParaRPr>
                    </a:p>
                  </a:txBody>
                  <a:tcPr marL="68580" marR="68580" marT="0" marB="0"/>
                </a:tc>
                <a:tc>
                  <a:txBody>
                    <a:bodyPr/>
                    <a:lstStyle/>
                    <a:p>
                      <a:pPr algn="ctr">
                        <a:spcAft>
                          <a:spcPts val="0"/>
                        </a:spcAft>
                      </a:pPr>
                      <a:r>
                        <a:rPr lang="mt-MT" sz="1400" dirty="0">
                          <a:effectLst/>
                          <a:latin typeface="+mj-lt"/>
                        </a:rPr>
                        <a:t>Maximum </a:t>
                      </a:r>
                      <a:r>
                        <a:rPr lang="en-US" sz="1400" dirty="0">
                          <a:effectLst/>
                          <a:latin typeface="+mj-lt"/>
                        </a:rPr>
                        <a:t>POINTS</a:t>
                      </a:r>
                      <a:endParaRPr lang="mt-MT" sz="1400" dirty="0">
                        <a:effectLst/>
                        <a:latin typeface="+mj-lt"/>
                        <a:ea typeface="MS Mincho"/>
                        <a:cs typeface="Times New Roman"/>
                      </a:endParaRPr>
                    </a:p>
                  </a:txBody>
                  <a:tcPr marL="68580" marR="68580" marT="0" marB="0"/>
                </a:tc>
                <a:extLst>
                  <a:ext uri="{0D108BD9-81ED-4DB2-BD59-A6C34878D82A}">
                    <a16:rowId xmlns:a16="http://schemas.microsoft.com/office/drawing/2014/main" val="10000"/>
                  </a:ext>
                </a:extLst>
              </a:tr>
              <a:tr h="314096">
                <a:tc gridSpan="3">
                  <a:txBody>
                    <a:bodyPr/>
                    <a:lstStyle/>
                    <a:p>
                      <a:pPr algn="ctr">
                        <a:spcAft>
                          <a:spcPts val="0"/>
                        </a:spcAft>
                      </a:pPr>
                      <a:r>
                        <a:rPr lang="en-US" sz="1400" dirty="0">
                          <a:effectLst/>
                          <a:latin typeface="+mj-lt"/>
                        </a:rPr>
                        <a:t>2. Link to the territory (max. 20 points)</a:t>
                      </a:r>
                      <a:endParaRPr lang="mt-MT" sz="1400" dirty="0">
                        <a:effectLst/>
                        <a:latin typeface="+mj-lt"/>
                        <a:ea typeface="MS Mincho"/>
                        <a:cs typeface="Times New Roman"/>
                      </a:endParaRPr>
                    </a:p>
                  </a:txBody>
                  <a:tcPr marL="68580" marR="68580" marT="0" marB="0"/>
                </a:tc>
                <a:tc hMerge="1">
                  <a:txBody>
                    <a:bodyPr/>
                    <a:lstStyle/>
                    <a:p>
                      <a:endParaRPr lang="mt-MT"/>
                    </a:p>
                  </a:txBody>
                  <a:tcPr/>
                </a:tc>
                <a:tc hMerge="1">
                  <a:txBody>
                    <a:bodyPr/>
                    <a:lstStyle/>
                    <a:p>
                      <a:endParaRPr lang="mt-MT"/>
                    </a:p>
                  </a:txBody>
                  <a:tcPr/>
                </a:tc>
                <a:extLst>
                  <a:ext uri="{0D108BD9-81ED-4DB2-BD59-A6C34878D82A}">
                    <a16:rowId xmlns:a16="http://schemas.microsoft.com/office/drawing/2014/main" val="10001"/>
                  </a:ext>
                </a:extLst>
              </a:tr>
              <a:tr h="886348">
                <a:tc>
                  <a:txBody>
                    <a:bodyPr/>
                    <a:lstStyle/>
                    <a:p>
                      <a:pPr>
                        <a:spcAft>
                          <a:spcPts val="0"/>
                        </a:spcAft>
                      </a:pPr>
                      <a:r>
                        <a:rPr lang="en-US" sz="1400" dirty="0">
                          <a:effectLst/>
                          <a:latin typeface="+mj-lt"/>
                        </a:rPr>
                        <a:t>a</a:t>
                      </a:r>
                      <a:endParaRPr lang="mt-MT" sz="1400" dirty="0">
                        <a:effectLst/>
                        <a:latin typeface="+mj-lt"/>
                        <a:ea typeface="MS Mincho"/>
                        <a:cs typeface="Times New Roman"/>
                      </a:endParaRPr>
                    </a:p>
                  </a:txBody>
                  <a:tcPr marL="68580" marR="68580" marT="0" marB="0"/>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en-GB" sz="1400" b="1" kern="1200" dirty="0">
                          <a:solidFill>
                            <a:schemeClr val="dk1"/>
                          </a:solidFill>
                          <a:effectLst/>
                          <a:latin typeface="+mj-lt"/>
                          <a:ea typeface="+mn-ea"/>
                          <a:cs typeface="+mn-cs"/>
                        </a:rPr>
                        <a:t>Evidence that the </a:t>
                      </a:r>
                      <a:r>
                        <a:rPr lang="mt-MT" sz="1400" b="1" kern="1200" dirty="0" err="1">
                          <a:solidFill>
                            <a:schemeClr val="dk1"/>
                          </a:solidFill>
                          <a:effectLst/>
                          <a:latin typeface="+mj-lt"/>
                          <a:ea typeface="+mn-ea"/>
                          <a:cs typeface="+mn-cs"/>
                        </a:rPr>
                        <a:t>aspect</a:t>
                      </a:r>
                      <a:r>
                        <a:rPr lang="en-GB" sz="1400" b="1" kern="1200" dirty="0">
                          <a:solidFill>
                            <a:schemeClr val="dk1"/>
                          </a:solidFill>
                          <a:effectLst/>
                          <a:latin typeface="+mj-lt"/>
                          <a:ea typeface="+mn-ea"/>
                          <a:cs typeface="+mn-cs"/>
                        </a:rPr>
                        <a:t>/asset to </a:t>
                      </a:r>
                      <a:r>
                        <a:rPr lang="mt-MT" sz="1400" b="1" kern="1200" dirty="0" err="1">
                          <a:solidFill>
                            <a:schemeClr val="dk1"/>
                          </a:solidFill>
                          <a:effectLst/>
                          <a:latin typeface="+mj-lt"/>
                          <a:ea typeface="+mn-ea"/>
                          <a:cs typeface="+mn-cs"/>
                        </a:rPr>
                        <a:t>be</a:t>
                      </a:r>
                      <a:r>
                        <a:rPr lang="mt-MT" sz="1400" b="1" kern="1200" dirty="0">
                          <a:solidFill>
                            <a:schemeClr val="dk1"/>
                          </a:solidFill>
                          <a:effectLst/>
                          <a:latin typeface="+mj-lt"/>
                          <a:ea typeface="+mn-ea"/>
                          <a:cs typeface="+mn-cs"/>
                        </a:rPr>
                        <a:t> </a:t>
                      </a:r>
                      <a:r>
                        <a:rPr lang="mt-MT" sz="1400" b="1" kern="1200" dirty="0" err="1">
                          <a:solidFill>
                            <a:schemeClr val="dk1"/>
                          </a:solidFill>
                          <a:effectLst/>
                          <a:latin typeface="+mj-lt"/>
                          <a:ea typeface="+mn-ea"/>
                          <a:cs typeface="+mn-cs"/>
                        </a:rPr>
                        <a:t>promoted</a:t>
                      </a:r>
                      <a:r>
                        <a:rPr lang="mt-MT" sz="1400" b="1" kern="1200" dirty="0">
                          <a:solidFill>
                            <a:schemeClr val="dk1"/>
                          </a:solidFill>
                          <a:effectLst/>
                          <a:latin typeface="+mj-lt"/>
                          <a:ea typeface="+mn-ea"/>
                          <a:cs typeface="+mn-cs"/>
                        </a:rPr>
                        <a:t> </a:t>
                      </a:r>
                      <a:r>
                        <a:rPr lang="en-GB" sz="1400" b="1" kern="1200" dirty="0">
                          <a:solidFill>
                            <a:schemeClr val="dk1"/>
                          </a:solidFill>
                          <a:effectLst/>
                          <a:latin typeface="+mj-lt"/>
                          <a:ea typeface="+mn-ea"/>
                          <a:cs typeface="+mn-cs"/>
                        </a:rPr>
                        <a:t>has a historical link to the area </a:t>
                      </a:r>
                      <a:r>
                        <a:rPr lang="mt-MT" sz="1400" kern="1200" dirty="0">
                          <a:solidFill>
                            <a:schemeClr val="dk1"/>
                          </a:solidFill>
                          <a:effectLst/>
                          <a:latin typeface="+mj-lt"/>
                          <a:ea typeface="+mn-ea"/>
                          <a:cs typeface="+mn-cs"/>
                        </a:rPr>
                        <a:t>- </a:t>
                      </a:r>
                      <a:r>
                        <a:rPr lang="en-GB" sz="1400" i="1" kern="1200" dirty="0">
                          <a:solidFill>
                            <a:schemeClr val="dk1"/>
                          </a:solidFill>
                          <a:effectLst/>
                          <a:latin typeface="+mj-lt"/>
                          <a:ea typeface="+mn-ea"/>
                          <a:cs typeface="+mn-cs"/>
                        </a:rPr>
                        <a:t>How is the aspect/asset being promoted linked to the history of the area?</a:t>
                      </a:r>
                      <a:endParaRPr lang="mt-MT" sz="1400" i="1" kern="1200" dirty="0">
                        <a:solidFill>
                          <a:schemeClr val="dk1"/>
                        </a:solidFill>
                        <a:effectLst/>
                        <a:latin typeface="+mj-lt"/>
                        <a:ea typeface="+mn-ea"/>
                        <a:cs typeface="+mn-cs"/>
                      </a:endParaRPr>
                    </a:p>
                  </a:txBody>
                  <a:tcPr marL="68580" marR="68580" marT="0" marB="0"/>
                </a:tc>
                <a:tc>
                  <a:txBody>
                    <a:bodyPr/>
                    <a:lstStyle/>
                    <a:p>
                      <a:pPr algn="ctr">
                        <a:spcAft>
                          <a:spcPts val="0"/>
                        </a:spcAft>
                      </a:pPr>
                      <a:r>
                        <a:rPr lang="en-GB" sz="1400" dirty="0">
                          <a:effectLst/>
                          <a:latin typeface="+mj-lt"/>
                        </a:rPr>
                        <a:t>10</a:t>
                      </a:r>
                      <a:r>
                        <a:rPr lang="mt-MT" sz="1400" dirty="0">
                          <a:effectLst/>
                          <a:latin typeface="+mj-lt"/>
                        </a:rPr>
                        <a:t> points</a:t>
                      </a:r>
                      <a:endParaRPr lang="mt-MT" sz="1400" dirty="0">
                        <a:effectLst/>
                        <a:latin typeface="+mj-lt"/>
                        <a:ea typeface="MS Mincho"/>
                        <a:cs typeface="Times New Roman"/>
                      </a:endParaRPr>
                    </a:p>
                  </a:txBody>
                  <a:tcPr marL="68580" marR="68580" marT="0" marB="0"/>
                </a:tc>
                <a:extLst>
                  <a:ext uri="{0D108BD9-81ED-4DB2-BD59-A6C34878D82A}">
                    <a16:rowId xmlns:a16="http://schemas.microsoft.com/office/drawing/2014/main" val="10002"/>
                  </a:ext>
                </a:extLst>
              </a:tr>
              <a:tr h="942285">
                <a:tc>
                  <a:txBody>
                    <a:bodyPr/>
                    <a:lstStyle/>
                    <a:p>
                      <a:pPr>
                        <a:spcAft>
                          <a:spcPts val="0"/>
                        </a:spcAft>
                      </a:pPr>
                      <a:r>
                        <a:rPr lang="en-US" sz="1400">
                          <a:effectLst/>
                          <a:latin typeface="+mj-lt"/>
                        </a:rPr>
                        <a:t>b</a:t>
                      </a:r>
                      <a:endParaRPr lang="mt-MT" sz="1400">
                        <a:effectLst/>
                        <a:latin typeface="+mj-lt"/>
                        <a:ea typeface="MS Mincho"/>
                        <a:cs typeface="Times New Roman"/>
                      </a:endParaRPr>
                    </a:p>
                  </a:txBody>
                  <a:tcPr marL="68580" marR="68580" marT="0" marB="0"/>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en-GB" sz="1400" b="1" dirty="0">
                          <a:effectLst/>
                          <a:latin typeface="+mj-lt"/>
                        </a:rPr>
                        <a:t>Evidence that the aspect/ asset to be promoted is/are linked to other objects of cultural value in the same area</a:t>
                      </a:r>
                      <a:r>
                        <a:rPr lang="mt-MT" sz="1400" b="1" dirty="0">
                          <a:effectLst/>
                          <a:latin typeface="+mj-lt"/>
                        </a:rPr>
                        <a:t> </a:t>
                      </a:r>
                      <a:r>
                        <a:rPr lang="mt-MT" sz="1400" dirty="0">
                          <a:effectLst/>
                          <a:latin typeface="+mj-lt"/>
                        </a:rPr>
                        <a:t>- </a:t>
                      </a:r>
                      <a:r>
                        <a:rPr lang="en-GB" sz="1400" i="1" kern="1200" dirty="0">
                          <a:solidFill>
                            <a:schemeClr val="dk1"/>
                          </a:solidFill>
                          <a:effectLst/>
                          <a:latin typeface="+mj-lt"/>
                          <a:ea typeface="+mn-ea"/>
                          <a:cs typeface="+mn-cs"/>
                        </a:rPr>
                        <a:t>What link is there between the object to be promoted and other assets of cultural value in the same area?</a:t>
                      </a:r>
                      <a:endParaRPr lang="mt-MT" sz="1400" i="1" kern="1200" dirty="0">
                        <a:solidFill>
                          <a:schemeClr val="dk1"/>
                        </a:solidFill>
                        <a:effectLst/>
                        <a:latin typeface="+mj-lt"/>
                        <a:ea typeface="+mn-ea"/>
                        <a:cs typeface="+mn-cs"/>
                      </a:endParaRPr>
                    </a:p>
                    <a:p>
                      <a:pPr marL="0" marR="0" indent="0" algn="just" defTabSz="914400" rtl="0" eaLnBrk="1" fontAlgn="auto" latinLnBrk="0" hangingPunct="1">
                        <a:lnSpc>
                          <a:spcPct val="100000"/>
                        </a:lnSpc>
                        <a:spcBef>
                          <a:spcPts val="0"/>
                        </a:spcBef>
                        <a:spcAft>
                          <a:spcPts val="0"/>
                        </a:spcAft>
                        <a:buClrTx/>
                        <a:buSzTx/>
                        <a:buFontTx/>
                        <a:buNone/>
                        <a:tabLst/>
                        <a:defRPr/>
                      </a:pPr>
                      <a:endParaRPr lang="mt-MT" sz="1400" dirty="0">
                        <a:effectLst/>
                        <a:latin typeface="+mj-lt"/>
                        <a:ea typeface="MS Mincho"/>
                        <a:cs typeface="Times New Roman"/>
                      </a:endParaRPr>
                    </a:p>
                  </a:txBody>
                  <a:tcPr marL="68580" marR="68580" marT="0" marB="0"/>
                </a:tc>
                <a:tc>
                  <a:txBody>
                    <a:bodyPr/>
                    <a:lstStyle/>
                    <a:p>
                      <a:pPr algn="ctr">
                        <a:spcAft>
                          <a:spcPts val="0"/>
                        </a:spcAft>
                      </a:pPr>
                      <a:r>
                        <a:rPr lang="mt-MT" sz="1400" dirty="0">
                          <a:effectLst/>
                          <a:latin typeface="+mj-lt"/>
                        </a:rPr>
                        <a:t>5 points</a:t>
                      </a:r>
                      <a:endParaRPr lang="mt-MT" sz="1400" dirty="0">
                        <a:effectLst/>
                        <a:latin typeface="+mj-lt"/>
                        <a:ea typeface="MS Mincho"/>
                        <a:cs typeface="Times New Roman"/>
                      </a:endParaRPr>
                    </a:p>
                  </a:txBody>
                  <a:tcPr marL="68580" marR="68580" marT="0" marB="0"/>
                </a:tc>
                <a:extLst>
                  <a:ext uri="{0D108BD9-81ED-4DB2-BD59-A6C34878D82A}">
                    <a16:rowId xmlns:a16="http://schemas.microsoft.com/office/drawing/2014/main" val="10003"/>
                  </a:ext>
                </a:extLst>
              </a:tr>
              <a:tr h="1107934">
                <a:tc>
                  <a:txBody>
                    <a:bodyPr/>
                    <a:lstStyle/>
                    <a:p>
                      <a:pPr>
                        <a:spcAft>
                          <a:spcPts val="0"/>
                        </a:spcAft>
                      </a:pPr>
                      <a:r>
                        <a:rPr lang="en-US" sz="1400" dirty="0">
                          <a:effectLst/>
                          <a:latin typeface="+mj-lt"/>
                        </a:rPr>
                        <a:t>c</a:t>
                      </a:r>
                      <a:endParaRPr lang="mt-MT" sz="1400" dirty="0">
                        <a:effectLst/>
                        <a:latin typeface="+mj-lt"/>
                        <a:ea typeface="MS Mincho"/>
                        <a:cs typeface="Times New Roman"/>
                      </a:endParaRPr>
                    </a:p>
                  </a:txBody>
                  <a:tcPr marL="68580" marR="68580" marT="0" marB="0"/>
                </a:tc>
                <a:tc>
                  <a:txBody>
                    <a:bodyPr/>
                    <a:lstStyle/>
                    <a:p>
                      <a:pPr algn="just">
                        <a:spcAft>
                          <a:spcPts val="0"/>
                        </a:spcAft>
                      </a:pPr>
                      <a:r>
                        <a:rPr lang="en-GB" sz="1400" b="1" dirty="0">
                          <a:effectLst/>
                          <a:latin typeface="+mj-lt"/>
                        </a:rPr>
                        <a:t>Evidence that the aspect/ asset to be promoted is/are linked to other objects of touristic value in the same area</a:t>
                      </a:r>
                      <a:r>
                        <a:rPr lang="mt-MT" sz="1400" b="1" dirty="0">
                          <a:effectLst/>
                          <a:latin typeface="+mj-lt"/>
                        </a:rPr>
                        <a:t> </a:t>
                      </a:r>
                      <a:r>
                        <a:rPr lang="mt-MT" sz="1400" dirty="0">
                          <a:effectLst/>
                          <a:latin typeface="+mj-lt"/>
                        </a:rPr>
                        <a:t>- </a:t>
                      </a:r>
                      <a:r>
                        <a:rPr lang="en-GB" sz="1400" i="1" dirty="0">
                          <a:effectLst/>
                          <a:latin typeface="+mj-lt"/>
                        </a:rPr>
                        <a:t>What link is there between the object to be promoted and other assets of touristic value in the same area?</a:t>
                      </a:r>
                      <a:endParaRPr lang="mt-MT" sz="1400" i="1" dirty="0">
                        <a:effectLst/>
                        <a:latin typeface="+mj-lt"/>
                        <a:ea typeface="MS Mincho"/>
                        <a:cs typeface="Times New Roman"/>
                      </a:endParaRPr>
                    </a:p>
                  </a:txBody>
                  <a:tcPr marL="68580" marR="68580" marT="0" marB="0"/>
                </a:tc>
                <a:tc>
                  <a:txBody>
                    <a:bodyPr/>
                    <a:lstStyle/>
                    <a:p>
                      <a:pPr algn="ctr">
                        <a:spcAft>
                          <a:spcPts val="0"/>
                        </a:spcAft>
                      </a:pPr>
                      <a:r>
                        <a:rPr lang="mt-MT" sz="1400" dirty="0">
                          <a:effectLst/>
                          <a:latin typeface="+mj-lt"/>
                        </a:rPr>
                        <a:t>5 points</a:t>
                      </a:r>
                      <a:endParaRPr lang="mt-MT" sz="1400" dirty="0">
                        <a:effectLst/>
                        <a:latin typeface="+mj-lt"/>
                        <a:ea typeface="MS Mincho"/>
                        <a:cs typeface="Times New Roman"/>
                      </a:endParaRPr>
                    </a:p>
                  </a:txBody>
                  <a:tcPr marL="68580" marR="68580" marT="0" marB="0"/>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276468829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981200" y="706686"/>
            <a:ext cx="8229600" cy="1066130"/>
          </a:xfrm>
          <a:prstGeom prst="rect">
            <a:avLst/>
          </a:prstGeom>
        </p:spPr>
        <p:txBody>
          <a:bodyPr vert="horz" lIns="91440" tIns="45720" rIns="91440" bIns="45720" rtlCol="0" anchor="b">
            <a:noAutofit/>
          </a:bodyPr>
          <a:lst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a:lstStyle>
          <a:p>
            <a:r>
              <a:rPr lang="en-GB" sz="4000" b="1" i="1" dirty="0"/>
              <a:t>Measure 3 - Promotion of the Cultural Heritage</a:t>
            </a:r>
            <a:endParaRPr lang="mt-MT" sz="4300" dirty="0"/>
          </a:p>
        </p:txBody>
      </p:sp>
      <p:graphicFrame>
        <p:nvGraphicFramePr>
          <p:cNvPr id="5" name="Table 4"/>
          <p:cNvGraphicFramePr>
            <a:graphicFrameLocks noGrp="1"/>
          </p:cNvGraphicFramePr>
          <p:nvPr/>
        </p:nvGraphicFramePr>
        <p:xfrm>
          <a:off x="2351585" y="2060848"/>
          <a:ext cx="7560840" cy="3955132"/>
        </p:xfrm>
        <a:graphic>
          <a:graphicData uri="http://schemas.openxmlformats.org/drawingml/2006/table">
            <a:tbl>
              <a:tblPr firstRow="1" firstCol="1" bandRow="1">
                <a:tableStyleId>{5C22544A-7EE6-4342-B048-85BDC9FD1C3A}</a:tableStyleId>
              </a:tblPr>
              <a:tblGrid>
                <a:gridCol w="481182">
                  <a:extLst>
                    <a:ext uri="{9D8B030D-6E8A-4147-A177-3AD203B41FA5}">
                      <a16:colId xmlns:a16="http://schemas.microsoft.com/office/drawing/2014/main" val="20000"/>
                    </a:ext>
                  </a:extLst>
                </a:gridCol>
                <a:gridCol w="5643733">
                  <a:extLst>
                    <a:ext uri="{9D8B030D-6E8A-4147-A177-3AD203B41FA5}">
                      <a16:colId xmlns:a16="http://schemas.microsoft.com/office/drawing/2014/main" val="20001"/>
                    </a:ext>
                  </a:extLst>
                </a:gridCol>
                <a:gridCol w="1435925">
                  <a:extLst>
                    <a:ext uri="{9D8B030D-6E8A-4147-A177-3AD203B41FA5}">
                      <a16:colId xmlns:a16="http://schemas.microsoft.com/office/drawing/2014/main" val="20002"/>
                    </a:ext>
                  </a:extLst>
                </a:gridCol>
              </a:tblGrid>
              <a:tr h="633015">
                <a:tc>
                  <a:txBody>
                    <a:bodyPr/>
                    <a:lstStyle/>
                    <a:p>
                      <a:pPr algn="ctr">
                        <a:spcAft>
                          <a:spcPts val="0"/>
                        </a:spcAft>
                      </a:pPr>
                      <a:r>
                        <a:rPr lang="mt-MT" sz="1400" dirty="0">
                          <a:effectLst/>
                          <a:latin typeface="+mj-lt"/>
                        </a:rPr>
                        <a:t> </a:t>
                      </a:r>
                      <a:endParaRPr lang="mt-MT" sz="1400" dirty="0">
                        <a:effectLst/>
                        <a:latin typeface="+mj-lt"/>
                        <a:ea typeface="MS Mincho"/>
                        <a:cs typeface="Times New Roman"/>
                      </a:endParaRPr>
                    </a:p>
                  </a:txBody>
                  <a:tcPr marL="68580" marR="68580" marT="0" marB="0"/>
                </a:tc>
                <a:tc>
                  <a:txBody>
                    <a:bodyPr/>
                    <a:lstStyle/>
                    <a:p>
                      <a:pPr algn="ctr">
                        <a:spcAft>
                          <a:spcPts val="0"/>
                        </a:spcAft>
                      </a:pPr>
                      <a:r>
                        <a:rPr lang="mt-MT" sz="1400" dirty="0">
                          <a:effectLst/>
                          <a:latin typeface="+mj-lt"/>
                        </a:rPr>
                        <a:t>SELECTION </a:t>
                      </a:r>
                      <a:r>
                        <a:rPr lang="en-US" sz="1400" dirty="0">
                          <a:effectLst/>
                          <a:latin typeface="+mj-lt"/>
                        </a:rPr>
                        <a:t>CRITERIA</a:t>
                      </a:r>
                      <a:endParaRPr lang="mt-MT" sz="1400" dirty="0">
                        <a:effectLst/>
                        <a:latin typeface="+mj-lt"/>
                        <a:ea typeface="MS Mincho"/>
                        <a:cs typeface="Times New Roman"/>
                      </a:endParaRPr>
                    </a:p>
                  </a:txBody>
                  <a:tcPr marL="68580" marR="68580" marT="0" marB="0"/>
                </a:tc>
                <a:tc>
                  <a:txBody>
                    <a:bodyPr/>
                    <a:lstStyle/>
                    <a:p>
                      <a:pPr algn="ctr">
                        <a:spcAft>
                          <a:spcPts val="0"/>
                        </a:spcAft>
                      </a:pPr>
                      <a:r>
                        <a:rPr lang="mt-MT" sz="1400" dirty="0">
                          <a:effectLst/>
                          <a:latin typeface="+mj-lt"/>
                        </a:rPr>
                        <a:t>Maximum </a:t>
                      </a:r>
                      <a:r>
                        <a:rPr lang="en-US" sz="1400" dirty="0">
                          <a:effectLst/>
                          <a:latin typeface="+mj-lt"/>
                        </a:rPr>
                        <a:t>POINTS</a:t>
                      </a:r>
                      <a:endParaRPr lang="mt-MT" sz="1400" dirty="0">
                        <a:effectLst/>
                        <a:latin typeface="+mj-lt"/>
                        <a:ea typeface="MS Mincho"/>
                        <a:cs typeface="Times New Roman"/>
                      </a:endParaRPr>
                    </a:p>
                  </a:txBody>
                  <a:tcPr marL="68580" marR="68580" marT="0" marB="0"/>
                </a:tc>
                <a:extLst>
                  <a:ext uri="{0D108BD9-81ED-4DB2-BD59-A6C34878D82A}">
                    <a16:rowId xmlns:a16="http://schemas.microsoft.com/office/drawing/2014/main" val="10000"/>
                  </a:ext>
                </a:extLst>
              </a:tr>
              <a:tr h="316508">
                <a:tc gridSpan="3">
                  <a:txBody>
                    <a:bodyPr/>
                    <a:lstStyle/>
                    <a:p>
                      <a:pPr algn="ctr">
                        <a:spcAft>
                          <a:spcPts val="0"/>
                        </a:spcAft>
                      </a:pPr>
                      <a:r>
                        <a:rPr lang="en-US" sz="1400" dirty="0">
                          <a:effectLst/>
                          <a:latin typeface="+mj-lt"/>
                        </a:rPr>
                        <a:t>3. Type of project (max. 20 points)</a:t>
                      </a:r>
                      <a:endParaRPr lang="mt-MT" sz="1400" dirty="0">
                        <a:effectLst/>
                        <a:latin typeface="+mj-lt"/>
                        <a:ea typeface="MS Mincho"/>
                        <a:cs typeface="Times New Roman"/>
                      </a:endParaRPr>
                    </a:p>
                  </a:txBody>
                  <a:tcPr marL="68580" marR="68580" marT="0" marB="0"/>
                </a:tc>
                <a:tc hMerge="1">
                  <a:txBody>
                    <a:bodyPr/>
                    <a:lstStyle/>
                    <a:p>
                      <a:endParaRPr lang="mt-MT"/>
                    </a:p>
                  </a:txBody>
                  <a:tcPr/>
                </a:tc>
                <a:tc hMerge="1">
                  <a:txBody>
                    <a:bodyPr/>
                    <a:lstStyle/>
                    <a:p>
                      <a:endParaRPr lang="mt-MT"/>
                    </a:p>
                  </a:txBody>
                  <a:tcPr/>
                </a:tc>
                <a:extLst>
                  <a:ext uri="{0D108BD9-81ED-4DB2-BD59-A6C34878D82A}">
                    <a16:rowId xmlns:a16="http://schemas.microsoft.com/office/drawing/2014/main" val="10001"/>
                  </a:ext>
                </a:extLst>
              </a:tr>
              <a:tr h="1138709">
                <a:tc>
                  <a:txBody>
                    <a:bodyPr/>
                    <a:lstStyle/>
                    <a:p>
                      <a:pPr>
                        <a:spcAft>
                          <a:spcPts val="0"/>
                        </a:spcAft>
                      </a:pPr>
                      <a:r>
                        <a:rPr lang="en-US" sz="1400" dirty="0">
                          <a:effectLst/>
                          <a:latin typeface="+mj-lt"/>
                        </a:rPr>
                        <a:t>a</a:t>
                      </a:r>
                      <a:endParaRPr lang="mt-MT" sz="1400" dirty="0">
                        <a:effectLst/>
                        <a:latin typeface="+mj-lt"/>
                        <a:ea typeface="MS Mincho"/>
                        <a:cs typeface="Times New Roman"/>
                      </a:endParaRPr>
                    </a:p>
                  </a:txBody>
                  <a:tcPr marL="68580" marR="68580" marT="0" marB="0"/>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en-GB" sz="1400" b="1" kern="1200" dirty="0">
                          <a:solidFill>
                            <a:schemeClr val="dk1"/>
                          </a:solidFill>
                          <a:effectLst/>
                          <a:latin typeface="+mj-lt"/>
                          <a:ea typeface="+mn-ea"/>
                          <a:cs typeface="+mn-cs"/>
                        </a:rPr>
                        <a:t>The project is an integrated project in that it incorporates the achievement of more than one objective </a:t>
                      </a:r>
                      <a:r>
                        <a:rPr lang="mt-MT" sz="1400" kern="1200" dirty="0">
                          <a:solidFill>
                            <a:schemeClr val="dk1"/>
                          </a:solidFill>
                          <a:effectLst/>
                          <a:latin typeface="+mj-lt"/>
                          <a:ea typeface="+mn-ea"/>
                          <a:cs typeface="+mn-cs"/>
                        </a:rPr>
                        <a:t>- </a:t>
                      </a:r>
                      <a:r>
                        <a:rPr lang="en-GB" sz="1400" i="1" kern="1200" dirty="0">
                          <a:solidFill>
                            <a:schemeClr val="dk1"/>
                          </a:solidFill>
                          <a:effectLst/>
                          <a:latin typeface="+mj-lt"/>
                          <a:ea typeface="+mn-ea"/>
                          <a:cs typeface="+mn-cs"/>
                        </a:rPr>
                        <a:t>Is the investment targeting the achievement of any of the following objectives? </a:t>
                      </a:r>
                      <a:r>
                        <a:rPr lang="en-US" sz="1400" i="1" kern="1200" dirty="0">
                          <a:solidFill>
                            <a:schemeClr val="dk1"/>
                          </a:solidFill>
                          <a:effectLst/>
                          <a:latin typeface="+mj-lt"/>
                          <a:ea typeface="+mn-ea"/>
                          <a:cs typeface="+mn-cs"/>
                        </a:rPr>
                        <a:t>(Refer to ‘The Local Development Strategy</a:t>
                      </a:r>
                      <a:r>
                        <a:rPr lang="mt-MT" sz="1400" i="1" kern="1200" dirty="0">
                          <a:solidFill>
                            <a:schemeClr val="dk1"/>
                          </a:solidFill>
                          <a:effectLst/>
                          <a:latin typeface="+mj-lt"/>
                          <a:ea typeface="+mn-ea"/>
                          <a:cs typeface="+mn-cs"/>
                        </a:rPr>
                        <a:t>’</a:t>
                      </a:r>
                      <a:r>
                        <a:rPr lang="en-US" sz="1400" i="1" kern="1200" dirty="0">
                          <a:solidFill>
                            <a:schemeClr val="dk1"/>
                          </a:solidFill>
                          <a:effectLst/>
                          <a:latin typeface="+mj-lt"/>
                          <a:ea typeface="+mn-ea"/>
                          <a:cs typeface="+mn-cs"/>
                        </a:rPr>
                        <a:t>)</a:t>
                      </a:r>
                    </a:p>
                  </a:txBody>
                  <a:tcPr marL="68580" marR="68580" marT="0" marB="0"/>
                </a:tc>
                <a:tc>
                  <a:txBody>
                    <a:bodyPr/>
                    <a:lstStyle/>
                    <a:p>
                      <a:pPr algn="ctr">
                        <a:spcAft>
                          <a:spcPts val="0"/>
                        </a:spcAft>
                      </a:pPr>
                      <a:r>
                        <a:rPr lang="en-GB" sz="1400" dirty="0">
                          <a:effectLst/>
                          <a:latin typeface="+mj-lt"/>
                        </a:rPr>
                        <a:t>5</a:t>
                      </a:r>
                      <a:r>
                        <a:rPr lang="mt-MT" sz="1400" dirty="0">
                          <a:effectLst/>
                          <a:latin typeface="+mj-lt"/>
                        </a:rPr>
                        <a:t> points</a:t>
                      </a:r>
                      <a:endParaRPr lang="mt-MT" sz="1400" dirty="0">
                        <a:effectLst/>
                        <a:latin typeface="+mj-lt"/>
                        <a:ea typeface="MS Mincho"/>
                        <a:cs typeface="Times New Roman"/>
                      </a:endParaRPr>
                    </a:p>
                  </a:txBody>
                  <a:tcPr marL="68580" marR="68580" marT="0" marB="0"/>
                </a:tc>
                <a:extLst>
                  <a:ext uri="{0D108BD9-81ED-4DB2-BD59-A6C34878D82A}">
                    <a16:rowId xmlns:a16="http://schemas.microsoft.com/office/drawing/2014/main" val="10002"/>
                  </a:ext>
                </a:extLst>
              </a:tr>
              <a:tr h="1066800">
                <a:tc>
                  <a:txBody>
                    <a:bodyPr/>
                    <a:lstStyle/>
                    <a:p>
                      <a:pPr>
                        <a:spcAft>
                          <a:spcPts val="0"/>
                        </a:spcAft>
                      </a:pPr>
                      <a:r>
                        <a:rPr lang="en-US" sz="1400" dirty="0">
                          <a:effectLst/>
                          <a:latin typeface="+mj-lt"/>
                        </a:rPr>
                        <a:t>b</a:t>
                      </a:r>
                      <a:endParaRPr lang="mt-MT" sz="1400" dirty="0">
                        <a:effectLst/>
                        <a:latin typeface="+mj-lt"/>
                        <a:ea typeface="MS Mincho"/>
                        <a:cs typeface="Times New Roman"/>
                      </a:endParaRPr>
                    </a:p>
                  </a:txBody>
                  <a:tcPr marL="68580" marR="68580" marT="0" marB="0"/>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en-GB" sz="1400" b="1" dirty="0">
                          <a:effectLst/>
                          <a:latin typeface="+mj-lt"/>
                        </a:rPr>
                        <a:t>The project is area-based and targets more than one </a:t>
                      </a:r>
                      <a:r>
                        <a:rPr lang="mt-MT" sz="1400" b="1" dirty="0" err="1">
                          <a:effectLst/>
                          <a:latin typeface="+mj-lt"/>
                        </a:rPr>
                        <a:t>object</a:t>
                      </a:r>
                      <a:r>
                        <a:rPr lang="mt-MT" sz="1400" b="1" dirty="0">
                          <a:effectLst/>
                          <a:latin typeface="+mj-lt"/>
                        </a:rPr>
                        <a:t>/</a:t>
                      </a:r>
                      <a:r>
                        <a:rPr lang="en-GB" sz="1400" b="1" dirty="0">
                          <a:effectLst/>
                          <a:latin typeface="+mj-lt"/>
                        </a:rPr>
                        <a:t>site </a:t>
                      </a:r>
                      <a:r>
                        <a:rPr lang="mt-MT" sz="1400" b="1" dirty="0">
                          <a:effectLst/>
                          <a:latin typeface="+mj-lt"/>
                        </a:rPr>
                        <a:t>of </a:t>
                      </a:r>
                      <a:r>
                        <a:rPr lang="mt-MT" sz="1400" b="1" dirty="0" err="1">
                          <a:effectLst/>
                          <a:latin typeface="+mj-lt"/>
                        </a:rPr>
                        <a:t>interest</a:t>
                      </a:r>
                      <a:r>
                        <a:rPr lang="mt-MT" sz="1400" b="1" dirty="0">
                          <a:effectLst/>
                          <a:latin typeface="+mj-lt"/>
                        </a:rPr>
                        <a:t> </a:t>
                      </a:r>
                      <a:r>
                        <a:rPr lang="en-GB" sz="1400" b="1" dirty="0">
                          <a:effectLst/>
                          <a:latin typeface="+mj-lt"/>
                        </a:rPr>
                        <a:t>within the same area </a:t>
                      </a:r>
                      <a:r>
                        <a:rPr lang="mt-MT" sz="1400" dirty="0">
                          <a:effectLst/>
                          <a:latin typeface="+mj-lt"/>
                        </a:rPr>
                        <a:t>- </a:t>
                      </a:r>
                      <a:r>
                        <a:rPr lang="en-GB" sz="1400" i="1" kern="1200" dirty="0">
                          <a:solidFill>
                            <a:schemeClr val="dk1"/>
                          </a:solidFill>
                          <a:effectLst/>
                          <a:latin typeface="+mj-lt"/>
                          <a:ea typeface="+mn-ea"/>
                          <a:cs typeface="+mn-cs"/>
                        </a:rPr>
                        <a:t>Is the area the primary focus point of the proposed investment and does it include different sites or assets?</a:t>
                      </a:r>
                      <a:endParaRPr lang="mt-MT" sz="1400" dirty="0">
                        <a:effectLst/>
                        <a:latin typeface="+mj-lt"/>
                        <a:ea typeface="MS Mincho"/>
                        <a:cs typeface="Times New Roman"/>
                      </a:endParaRPr>
                    </a:p>
                  </a:txBody>
                  <a:tcPr marL="68580" marR="68580" marT="0" marB="0"/>
                </a:tc>
                <a:tc>
                  <a:txBody>
                    <a:bodyPr/>
                    <a:lstStyle/>
                    <a:p>
                      <a:pPr algn="ctr">
                        <a:spcAft>
                          <a:spcPts val="0"/>
                        </a:spcAft>
                      </a:pPr>
                      <a:r>
                        <a:rPr lang="mt-MT" sz="1400" dirty="0">
                          <a:effectLst/>
                          <a:latin typeface="+mj-lt"/>
                        </a:rPr>
                        <a:t>5 points</a:t>
                      </a:r>
                      <a:endParaRPr lang="mt-MT" sz="1400" dirty="0">
                        <a:effectLst/>
                        <a:latin typeface="+mj-lt"/>
                        <a:ea typeface="MS Mincho"/>
                        <a:cs typeface="Times New Roman"/>
                      </a:endParaRPr>
                    </a:p>
                  </a:txBody>
                  <a:tcPr marL="68580" marR="68580" marT="0" marB="0"/>
                </a:tc>
                <a:extLst>
                  <a:ext uri="{0D108BD9-81ED-4DB2-BD59-A6C34878D82A}">
                    <a16:rowId xmlns:a16="http://schemas.microsoft.com/office/drawing/2014/main" val="10003"/>
                  </a:ext>
                </a:extLst>
              </a:tr>
              <a:tr h="800100">
                <a:tc>
                  <a:txBody>
                    <a:bodyPr/>
                    <a:lstStyle/>
                    <a:p>
                      <a:pPr>
                        <a:spcAft>
                          <a:spcPts val="0"/>
                        </a:spcAft>
                      </a:pPr>
                      <a:r>
                        <a:rPr lang="en-GB" sz="1400" dirty="0">
                          <a:effectLst/>
                          <a:latin typeface="+mj-lt"/>
                          <a:ea typeface="MS Mincho"/>
                          <a:cs typeface="Times New Roman"/>
                        </a:rPr>
                        <a:t>c</a:t>
                      </a:r>
                      <a:endParaRPr lang="mt-MT" sz="1400" dirty="0">
                        <a:effectLst/>
                        <a:latin typeface="+mj-lt"/>
                        <a:ea typeface="MS Mincho"/>
                        <a:cs typeface="Times New Roman"/>
                      </a:endParaRPr>
                    </a:p>
                  </a:txBody>
                  <a:tcPr marL="68580" marR="68580" marT="0" marB="0"/>
                </a:tc>
                <a:tc>
                  <a:txBody>
                    <a:bodyPr/>
                    <a:lstStyle/>
                    <a:p>
                      <a:pPr algn="just"/>
                      <a:r>
                        <a:rPr lang="en-GB" sz="1400" b="1" dirty="0">
                          <a:latin typeface="+mj-lt"/>
                        </a:rPr>
                        <a:t>The project is a co-operative project; in that it involves three or more local actors</a:t>
                      </a:r>
                      <a:r>
                        <a:rPr lang="mt-MT" sz="1400" b="1" dirty="0">
                          <a:latin typeface="+mj-lt"/>
                        </a:rPr>
                        <a:t> </a:t>
                      </a:r>
                      <a:r>
                        <a:rPr lang="en-GB" sz="1400" dirty="0">
                          <a:latin typeface="+mj-lt"/>
                        </a:rPr>
                        <a:t>- Will at least 3 local actors within the Majjistral territory be included as a co-operation partner?</a:t>
                      </a:r>
                      <a:endParaRPr lang="en-GB" dirty="0"/>
                    </a:p>
                  </a:txBody>
                  <a:tcPr marL="68580" marR="68580" marT="0" marB="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mt-MT" sz="1400" kern="1200" dirty="0">
                          <a:solidFill>
                            <a:schemeClr val="dk1"/>
                          </a:solidFill>
                          <a:effectLst/>
                          <a:latin typeface="+mj-lt"/>
                          <a:ea typeface="+mn-ea"/>
                          <a:cs typeface="+mn-cs"/>
                        </a:rPr>
                        <a:t>10 </a:t>
                      </a:r>
                      <a:r>
                        <a:rPr lang="mt-MT" sz="1400" kern="1200" dirty="0" err="1">
                          <a:solidFill>
                            <a:schemeClr val="dk1"/>
                          </a:solidFill>
                          <a:effectLst/>
                          <a:latin typeface="+mj-lt"/>
                          <a:ea typeface="+mn-ea"/>
                          <a:cs typeface="+mn-cs"/>
                        </a:rPr>
                        <a:t>points</a:t>
                      </a:r>
                      <a:endParaRPr lang="mt-MT" sz="1400" kern="1200" dirty="0">
                        <a:solidFill>
                          <a:schemeClr val="dk1"/>
                        </a:solidFill>
                        <a:effectLst/>
                        <a:latin typeface="+mj-lt"/>
                        <a:ea typeface="MS Mincho"/>
                        <a:cs typeface="Times New Roman"/>
                      </a:endParaRPr>
                    </a:p>
                    <a:p>
                      <a:endParaRPr lang="en-GB" dirty="0"/>
                    </a:p>
                  </a:txBody>
                  <a:tcPr marL="68580" marR="68580" marT="0" marB="0"/>
                </a:tc>
                <a:extLst>
                  <a:ext uri="{0D108BD9-81ED-4DB2-BD59-A6C34878D82A}">
                    <a16:rowId xmlns:a16="http://schemas.microsoft.com/office/drawing/2014/main" val="2953589425"/>
                  </a:ext>
                </a:extLst>
              </a:tr>
            </a:tbl>
          </a:graphicData>
        </a:graphic>
      </p:graphicFrame>
    </p:spTree>
    <p:extLst>
      <p:ext uri="{BB962C8B-B14F-4D97-AF65-F5344CB8AC3E}">
        <p14:creationId xmlns:p14="http://schemas.microsoft.com/office/powerpoint/2010/main" val="165615663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981200" y="706686"/>
            <a:ext cx="8229600" cy="1066130"/>
          </a:xfrm>
          <a:prstGeom prst="rect">
            <a:avLst/>
          </a:prstGeom>
        </p:spPr>
        <p:txBody>
          <a:bodyPr vert="horz" lIns="91440" tIns="45720" rIns="91440" bIns="45720" rtlCol="0" anchor="b">
            <a:noAutofit/>
          </a:bodyPr>
          <a:lst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a:lstStyle>
          <a:p>
            <a:r>
              <a:rPr lang="en-GB" sz="4000" b="1" i="1" dirty="0"/>
              <a:t>Measure 3 - Promotion of the Cultural Heritage</a:t>
            </a:r>
            <a:endParaRPr lang="mt-MT" sz="4300" dirty="0"/>
          </a:p>
        </p:txBody>
      </p:sp>
      <p:graphicFrame>
        <p:nvGraphicFramePr>
          <p:cNvPr id="5" name="Table 4"/>
          <p:cNvGraphicFramePr>
            <a:graphicFrameLocks noGrp="1"/>
          </p:cNvGraphicFramePr>
          <p:nvPr/>
        </p:nvGraphicFramePr>
        <p:xfrm>
          <a:off x="2351585" y="2060849"/>
          <a:ext cx="7560840" cy="2654105"/>
        </p:xfrm>
        <a:graphic>
          <a:graphicData uri="http://schemas.openxmlformats.org/drawingml/2006/table">
            <a:tbl>
              <a:tblPr firstRow="1" firstCol="1" bandRow="1">
                <a:tableStyleId>{5C22544A-7EE6-4342-B048-85BDC9FD1C3A}</a:tableStyleId>
              </a:tblPr>
              <a:tblGrid>
                <a:gridCol w="481182">
                  <a:extLst>
                    <a:ext uri="{9D8B030D-6E8A-4147-A177-3AD203B41FA5}">
                      <a16:colId xmlns:a16="http://schemas.microsoft.com/office/drawing/2014/main" val="20000"/>
                    </a:ext>
                  </a:extLst>
                </a:gridCol>
                <a:gridCol w="5643733">
                  <a:extLst>
                    <a:ext uri="{9D8B030D-6E8A-4147-A177-3AD203B41FA5}">
                      <a16:colId xmlns:a16="http://schemas.microsoft.com/office/drawing/2014/main" val="20001"/>
                    </a:ext>
                  </a:extLst>
                </a:gridCol>
                <a:gridCol w="1435925">
                  <a:extLst>
                    <a:ext uri="{9D8B030D-6E8A-4147-A177-3AD203B41FA5}">
                      <a16:colId xmlns:a16="http://schemas.microsoft.com/office/drawing/2014/main" val="20002"/>
                    </a:ext>
                  </a:extLst>
                </a:gridCol>
              </a:tblGrid>
              <a:tr h="631483">
                <a:tc>
                  <a:txBody>
                    <a:bodyPr/>
                    <a:lstStyle/>
                    <a:p>
                      <a:pPr algn="ctr">
                        <a:spcAft>
                          <a:spcPts val="0"/>
                        </a:spcAft>
                      </a:pPr>
                      <a:r>
                        <a:rPr lang="mt-MT" sz="1400" dirty="0">
                          <a:effectLst/>
                          <a:latin typeface="+mj-lt"/>
                        </a:rPr>
                        <a:t> </a:t>
                      </a:r>
                      <a:endParaRPr lang="mt-MT" sz="1400" dirty="0">
                        <a:effectLst/>
                        <a:latin typeface="+mj-lt"/>
                        <a:ea typeface="MS Mincho"/>
                        <a:cs typeface="Times New Roman"/>
                      </a:endParaRPr>
                    </a:p>
                  </a:txBody>
                  <a:tcPr marL="68580" marR="68580" marT="0" marB="0"/>
                </a:tc>
                <a:tc>
                  <a:txBody>
                    <a:bodyPr/>
                    <a:lstStyle/>
                    <a:p>
                      <a:pPr algn="ctr">
                        <a:spcAft>
                          <a:spcPts val="0"/>
                        </a:spcAft>
                      </a:pPr>
                      <a:r>
                        <a:rPr lang="mt-MT" sz="1400" dirty="0">
                          <a:effectLst/>
                          <a:latin typeface="+mj-lt"/>
                        </a:rPr>
                        <a:t>SELECTION </a:t>
                      </a:r>
                      <a:r>
                        <a:rPr lang="en-US" sz="1400" dirty="0">
                          <a:effectLst/>
                          <a:latin typeface="+mj-lt"/>
                        </a:rPr>
                        <a:t>CRITERIA</a:t>
                      </a:r>
                      <a:endParaRPr lang="mt-MT" sz="1400" dirty="0">
                        <a:effectLst/>
                        <a:latin typeface="+mj-lt"/>
                        <a:ea typeface="MS Mincho"/>
                        <a:cs typeface="Times New Roman"/>
                      </a:endParaRPr>
                    </a:p>
                  </a:txBody>
                  <a:tcPr marL="68580" marR="68580" marT="0" marB="0"/>
                </a:tc>
                <a:tc>
                  <a:txBody>
                    <a:bodyPr/>
                    <a:lstStyle/>
                    <a:p>
                      <a:pPr algn="ctr">
                        <a:spcAft>
                          <a:spcPts val="0"/>
                        </a:spcAft>
                      </a:pPr>
                      <a:r>
                        <a:rPr lang="mt-MT" sz="1400" dirty="0">
                          <a:effectLst/>
                          <a:latin typeface="+mj-lt"/>
                        </a:rPr>
                        <a:t>Maximum </a:t>
                      </a:r>
                      <a:r>
                        <a:rPr lang="en-US" sz="1400" dirty="0">
                          <a:effectLst/>
                          <a:latin typeface="+mj-lt"/>
                        </a:rPr>
                        <a:t>POINTS</a:t>
                      </a:r>
                      <a:endParaRPr lang="mt-MT" sz="1400" dirty="0">
                        <a:effectLst/>
                        <a:latin typeface="+mj-lt"/>
                        <a:ea typeface="MS Mincho"/>
                        <a:cs typeface="Times New Roman"/>
                      </a:endParaRPr>
                    </a:p>
                  </a:txBody>
                  <a:tcPr marL="68580" marR="68580" marT="0" marB="0"/>
                </a:tc>
                <a:extLst>
                  <a:ext uri="{0D108BD9-81ED-4DB2-BD59-A6C34878D82A}">
                    <a16:rowId xmlns:a16="http://schemas.microsoft.com/office/drawing/2014/main" val="10000"/>
                  </a:ext>
                </a:extLst>
              </a:tr>
              <a:tr h="315742">
                <a:tc gridSpan="3">
                  <a:txBody>
                    <a:bodyPr/>
                    <a:lstStyle/>
                    <a:p>
                      <a:pPr algn="ctr">
                        <a:spcAft>
                          <a:spcPts val="0"/>
                        </a:spcAft>
                      </a:pPr>
                      <a:r>
                        <a:rPr lang="en-US" sz="1400" dirty="0">
                          <a:effectLst/>
                          <a:latin typeface="+mj-lt"/>
                        </a:rPr>
                        <a:t>4. Social impact on the Community (max. 15 points)</a:t>
                      </a:r>
                      <a:endParaRPr lang="mt-MT" sz="1400" dirty="0">
                        <a:effectLst/>
                        <a:latin typeface="+mj-lt"/>
                        <a:ea typeface="MS Mincho"/>
                        <a:cs typeface="Times New Roman"/>
                      </a:endParaRPr>
                    </a:p>
                  </a:txBody>
                  <a:tcPr marL="68580" marR="68580" marT="0" marB="0"/>
                </a:tc>
                <a:tc hMerge="1">
                  <a:txBody>
                    <a:bodyPr/>
                    <a:lstStyle/>
                    <a:p>
                      <a:endParaRPr lang="mt-MT"/>
                    </a:p>
                  </a:txBody>
                  <a:tcPr/>
                </a:tc>
                <a:tc hMerge="1">
                  <a:txBody>
                    <a:bodyPr/>
                    <a:lstStyle/>
                    <a:p>
                      <a:endParaRPr lang="mt-MT"/>
                    </a:p>
                  </a:txBody>
                  <a:tcPr/>
                </a:tc>
                <a:extLst>
                  <a:ext uri="{0D108BD9-81ED-4DB2-BD59-A6C34878D82A}">
                    <a16:rowId xmlns:a16="http://schemas.microsoft.com/office/drawing/2014/main" val="10001"/>
                  </a:ext>
                </a:extLst>
              </a:tr>
              <a:tr h="631483">
                <a:tc>
                  <a:txBody>
                    <a:bodyPr/>
                    <a:lstStyle/>
                    <a:p>
                      <a:pPr>
                        <a:spcAft>
                          <a:spcPts val="0"/>
                        </a:spcAft>
                      </a:pPr>
                      <a:r>
                        <a:rPr lang="en-US" sz="1400" dirty="0">
                          <a:effectLst/>
                          <a:latin typeface="+mj-lt"/>
                        </a:rPr>
                        <a:t>a</a:t>
                      </a:r>
                      <a:endParaRPr lang="mt-MT" sz="1400" dirty="0">
                        <a:effectLst/>
                        <a:latin typeface="+mj-lt"/>
                        <a:ea typeface="MS Mincho"/>
                        <a:cs typeface="Times New Roman"/>
                      </a:endParaRPr>
                    </a:p>
                  </a:txBody>
                  <a:tcPr marL="68580" marR="68580" marT="0" marB="0"/>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en-GB" sz="1400" b="1" kern="1200" dirty="0">
                          <a:solidFill>
                            <a:schemeClr val="dk1"/>
                          </a:solidFill>
                          <a:effectLst/>
                          <a:latin typeface="+mj-lt"/>
                          <a:ea typeface="+mn-ea"/>
                          <a:cs typeface="+mn-cs"/>
                        </a:rPr>
                        <a:t>The project shall result in an increase in revenue for businesses</a:t>
                      </a:r>
                      <a:r>
                        <a:rPr lang="mt-MT" sz="1400" b="1" kern="1200" dirty="0">
                          <a:solidFill>
                            <a:schemeClr val="dk1"/>
                          </a:solidFill>
                          <a:effectLst/>
                          <a:latin typeface="+mj-lt"/>
                          <a:ea typeface="+mn-ea"/>
                          <a:cs typeface="+mn-cs"/>
                        </a:rPr>
                        <a:t> </a:t>
                      </a:r>
                      <a:r>
                        <a:rPr lang="mt-MT" sz="1400" kern="1200" dirty="0">
                          <a:solidFill>
                            <a:schemeClr val="dk1"/>
                          </a:solidFill>
                          <a:effectLst/>
                          <a:latin typeface="+mj-lt"/>
                          <a:ea typeface="+mn-ea"/>
                          <a:cs typeface="+mn-cs"/>
                        </a:rPr>
                        <a:t>- </a:t>
                      </a:r>
                      <a:r>
                        <a:rPr lang="en-GB" sz="1400" i="1" kern="1200" dirty="0">
                          <a:solidFill>
                            <a:schemeClr val="dk1"/>
                          </a:solidFill>
                          <a:effectLst/>
                          <a:latin typeface="+mj-lt"/>
                          <a:ea typeface="+mn-ea"/>
                          <a:cs typeface="+mn-cs"/>
                        </a:rPr>
                        <a:t>Will the proposed project provide a positive financial impact on the businesses within the community? How?</a:t>
                      </a:r>
                      <a:endParaRPr lang="mt-MT" sz="1400" i="1" kern="1200" dirty="0">
                        <a:solidFill>
                          <a:schemeClr val="dk1"/>
                        </a:solidFill>
                        <a:effectLst/>
                        <a:latin typeface="+mj-lt"/>
                        <a:ea typeface="+mn-ea"/>
                        <a:cs typeface="+mn-cs"/>
                      </a:endParaRPr>
                    </a:p>
                    <a:p>
                      <a:pPr marL="0" marR="0" indent="0" algn="just" defTabSz="914400" rtl="0" eaLnBrk="1" fontAlgn="auto" latinLnBrk="0" hangingPunct="1">
                        <a:lnSpc>
                          <a:spcPct val="100000"/>
                        </a:lnSpc>
                        <a:spcBef>
                          <a:spcPts val="0"/>
                        </a:spcBef>
                        <a:spcAft>
                          <a:spcPts val="0"/>
                        </a:spcAft>
                        <a:buClrTx/>
                        <a:buSzTx/>
                        <a:buFontTx/>
                        <a:buNone/>
                        <a:tabLst/>
                        <a:defRPr/>
                      </a:pPr>
                      <a:endParaRPr lang="mt-MT" sz="1400" i="1" kern="1200" dirty="0">
                        <a:solidFill>
                          <a:schemeClr val="dk1"/>
                        </a:solidFill>
                        <a:effectLst/>
                        <a:latin typeface="+mj-lt"/>
                        <a:ea typeface="+mn-ea"/>
                        <a:cs typeface="+mn-cs"/>
                      </a:endParaRPr>
                    </a:p>
                  </a:txBody>
                  <a:tcPr marL="68580" marR="68580" marT="0" marB="0"/>
                </a:tc>
                <a:tc>
                  <a:txBody>
                    <a:bodyPr/>
                    <a:lstStyle/>
                    <a:p>
                      <a:pPr algn="ctr">
                        <a:spcAft>
                          <a:spcPts val="0"/>
                        </a:spcAft>
                      </a:pPr>
                      <a:r>
                        <a:rPr lang="mt-MT" sz="1400" dirty="0">
                          <a:effectLst/>
                          <a:latin typeface="+mj-lt"/>
                        </a:rPr>
                        <a:t>10 points</a:t>
                      </a:r>
                      <a:endParaRPr lang="mt-MT" sz="1400" dirty="0">
                        <a:effectLst/>
                        <a:latin typeface="+mj-lt"/>
                        <a:ea typeface="MS Mincho"/>
                        <a:cs typeface="Times New Roman"/>
                      </a:endParaRPr>
                    </a:p>
                  </a:txBody>
                  <a:tcPr marL="68580" marR="68580" marT="0" marB="0"/>
                </a:tc>
                <a:extLst>
                  <a:ext uri="{0D108BD9-81ED-4DB2-BD59-A6C34878D82A}">
                    <a16:rowId xmlns:a16="http://schemas.microsoft.com/office/drawing/2014/main" val="10002"/>
                  </a:ext>
                </a:extLst>
              </a:tr>
              <a:tr h="725548">
                <a:tc>
                  <a:txBody>
                    <a:bodyPr/>
                    <a:lstStyle/>
                    <a:p>
                      <a:pPr>
                        <a:spcAft>
                          <a:spcPts val="0"/>
                        </a:spcAft>
                      </a:pPr>
                      <a:r>
                        <a:rPr lang="en-US" sz="1400" dirty="0">
                          <a:effectLst/>
                          <a:latin typeface="+mj-lt"/>
                        </a:rPr>
                        <a:t>b</a:t>
                      </a:r>
                      <a:endParaRPr lang="mt-MT" sz="1400" dirty="0">
                        <a:effectLst/>
                        <a:latin typeface="+mj-lt"/>
                        <a:ea typeface="MS Mincho"/>
                        <a:cs typeface="Times New Roman"/>
                      </a:endParaRPr>
                    </a:p>
                  </a:txBody>
                  <a:tcPr marL="68580" marR="68580" marT="0" marB="0"/>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en-GB" sz="1400" b="1" dirty="0">
                          <a:effectLst/>
                          <a:latin typeface="+mj-lt"/>
                        </a:rPr>
                        <a:t>The project shall include initiatives favouring vulnerable groups</a:t>
                      </a:r>
                      <a:r>
                        <a:rPr lang="mt-MT" sz="1400" b="1" dirty="0">
                          <a:effectLst/>
                          <a:latin typeface="+mj-lt"/>
                        </a:rPr>
                        <a:t> </a:t>
                      </a:r>
                      <a:r>
                        <a:rPr lang="mt-MT" sz="1400" dirty="0">
                          <a:effectLst/>
                          <a:latin typeface="+mj-lt"/>
                        </a:rPr>
                        <a:t>- </a:t>
                      </a:r>
                      <a:r>
                        <a:rPr lang="en-GB" sz="1400" dirty="0">
                          <a:effectLst/>
                          <a:latin typeface="+mj-lt"/>
                        </a:rPr>
                        <a:t>Will the proposed project provide initiatives towards vulnerable persons? How?</a:t>
                      </a:r>
                      <a:endParaRPr lang="mt-MT" sz="1400" dirty="0">
                        <a:effectLst/>
                        <a:latin typeface="+mj-lt"/>
                      </a:endParaRPr>
                    </a:p>
                    <a:p>
                      <a:pPr marL="0" marR="0" indent="0" algn="just" defTabSz="914400" rtl="0" eaLnBrk="1" fontAlgn="auto" latinLnBrk="0" hangingPunct="1">
                        <a:lnSpc>
                          <a:spcPct val="100000"/>
                        </a:lnSpc>
                        <a:spcBef>
                          <a:spcPts val="0"/>
                        </a:spcBef>
                        <a:spcAft>
                          <a:spcPts val="0"/>
                        </a:spcAft>
                        <a:buClrTx/>
                        <a:buSzTx/>
                        <a:buFontTx/>
                        <a:buNone/>
                        <a:tabLst/>
                        <a:defRPr/>
                      </a:pPr>
                      <a:endParaRPr lang="mt-MT" sz="1400" dirty="0">
                        <a:effectLst/>
                        <a:latin typeface="+mj-lt"/>
                        <a:ea typeface="MS Mincho"/>
                        <a:cs typeface="Times New Roman"/>
                      </a:endParaRPr>
                    </a:p>
                  </a:txBody>
                  <a:tcPr marL="68580" marR="68580" marT="0" marB="0"/>
                </a:tc>
                <a:tc>
                  <a:txBody>
                    <a:bodyPr/>
                    <a:lstStyle/>
                    <a:p>
                      <a:pPr algn="ctr">
                        <a:spcAft>
                          <a:spcPts val="0"/>
                        </a:spcAft>
                      </a:pPr>
                      <a:r>
                        <a:rPr lang="mt-MT" sz="1400" dirty="0">
                          <a:effectLst/>
                          <a:latin typeface="+mj-lt"/>
                        </a:rPr>
                        <a:t>5 points</a:t>
                      </a:r>
                      <a:endParaRPr lang="mt-MT" sz="1400" dirty="0">
                        <a:effectLst/>
                        <a:latin typeface="+mj-lt"/>
                        <a:ea typeface="MS Mincho"/>
                        <a:cs typeface="Times New Roman"/>
                      </a:endParaRPr>
                    </a:p>
                  </a:txBody>
                  <a:tcPr marL="68580" marR="68580" marT="0" marB="0"/>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77449880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981200" y="706686"/>
            <a:ext cx="8229600" cy="1066130"/>
          </a:xfrm>
          <a:prstGeom prst="rect">
            <a:avLst/>
          </a:prstGeom>
        </p:spPr>
        <p:txBody>
          <a:bodyPr vert="horz" lIns="91440" tIns="45720" rIns="91440" bIns="45720" rtlCol="0" anchor="b">
            <a:noAutofit/>
          </a:bodyPr>
          <a:lst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a:lstStyle>
          <a:p>
            <a:r>
              <a:rPr lang="en-GB" sz="4000" b="1" i="1" dirty="0"/>
              <a:t>Measure 3 - Promotion of the Cultural Heritage</a:t>
            </a:r>
            <a:endParaRPr lang="mt-MT" sz="4300" dirty="0"/>
          </a:p>
        </p:txBody>
      </p:sp>
      <p:graphicFrame>
        <p:nvGraphicFramePr>
          <p:cNvPr id="5" name="Table 4"/>
          <p:cNvGraphicFramePr>
            <a:graphicFrameLocks noGrp="1"/>
          </p:cNvGraphicFramePr>
          <p:nvPr/>
        </p:nvGraphicFramePr>
        <p:xfrm>
          <a:off x="2351585" y="2060849"/>
          <a:ext cx="7560840" cy="3762969"/>
        </p:xfrm>
        <a:graphic>
          <a:graphicData uri="http://schemas.openxmlformats.org/drawingml/2006/table">
            <a:tbl>
              <a:tblPr firstRow="1" firstCol="1" bandRow="1">
                <a:tableStyleId>{5C22544A-7EE6-4342-B048-85BDC9FD1C3A}</a:tableStyleId>
              </a:tblPr>
              <a:tblGrid>
                <a:gridCol w="481182">
                  <a:extLst>
                    <a:ext uri="{9D8B030D-6E8A-4147-A177-3AD203B41FA5}">
                      <a16:colId xmlns:a16="http://schemas.microsoft.com/office/drawing/2014/main" val="20000"/>
                    </a:ext>
                  </a:extLst>
                </a:gridCol>
                <a:gridCol w="5643733">
                  <a:extLst>
                    <a:ext uri="{9D8B030D-6E8A-4147-A177-3AD203B41FA5}">
                      <a16:colId xmlns:a16="http://schemas.microsoft.com/office/drawing/2014/main" val="20001"/>
                    </a:ext>
                  </a:extLst>
                </a:gridCol>
                <a:gridCol w="1435925">
                  <a:extLst>
                    <a:ext uri="{9D8B030D-6E8A-4147-A177-3AD203B41FA5}">
                      <a16:colId xmlns:a16="http://schemas.microsoft.com/office/drawing/2014/main" val="20002"/>
                    </a:ext>
                  </a:extLst>
                </a:gridCol>
              </a:tblGrid>
              <a:tr h="629988">
                <a:tc>
                  <a:txBody>
                    <a:bodyPr/>
                    <a:lstStyle/>
                    <a:p>
                      <a:pPr algn="ctr">
                        <a:spcAft>
                          <a:spcPts val="0"/>
                        </a:spcAft>
                      </a:pPr>
                      <a:r>
                        <a:rPr lang="mt-MT" sz="1400" dirty="0">
                          <a:effectLst/>
                          <a:latin typeface="+mj-lt"/>
                        </a:rPr>
                        <a:t> </a:t>
                      </a:r>
                      <a:endParaRPr lang="mt-MT" sz="1400" dirty="0">
                        <a:effectLst/>
                        <a:latin typeface="+mj-lt"/>
                        <a:ea typeface="MS Mincho"/>
                        <a:cs typeface="Times New Roman"/>
                      </a:endParaRPr>
                    </a:p>
                  </a:txBody>
                  <a:tcPr marL="68580" marR="68580" marT="0" marB="0"/>
                </a:tc>
                <a:tc>
                  <a:txBody>
                    <a:bodyPr/>
                    <a:lstStyle/>
                    <a:p>
                      <a:pPr algn="ctr">
                        <a:spcAft>
                          <a:spcPts val="0"/>
                        </a:spcAft>
                      </a:pPr>
                      <a:r>
                        <a:rPr lang="mt-MT" sz="1400" dirty="0">
                          <a:effectLst/>
                          <a:latin typeface="+mj-lt"/>
                        </a:rPr>
                        <a:t>SELECTION </a:t>
                      </a:r>
                      <a:r>
                        <a:rPr lang="en-US" sz="1400" dirty="0">
                          <a:effectLst/>
                          <a:latin typeface="+mj-lt"/>
                        </a:rPr>
                        <a:t>CRITERIA</a:t>
                      </a:r>
                      <a:endParaRPr lang="mt-MT" sz="1400" dirty="0">
                        <a:effectLst/>
                        <a:latin typeface="+mj-lt"/>
                        <a:ea typeface="MS Mincho"/>
                        <a:cs typeface="Times New Roman"/>
                      </a:endParaRPr>
                    </a:p>
                  </a:txBody>
                  <a:tcPr marL="68580" marR="68580" marT="0" marB="0"/>
                </a:tc>
                <a:tc>
                  <a:txBody>
                    <a:bodyPr/>
                    <a:lstStyle/>
                    <a:p>
                      <a:pPr algn="ctr">
                        <a:spcAft>
                          <a:spcPts val="0"/>
                        </a:spcAft>
                      </a:pPr>
                      <a:r>
                        <a:rPr lang="mt-MT" sz="1400" dirty="0">
                          <a:effectLst/>
                          <a:latin typeface="+mj-lt"/>
                        </a:rPr>
                        <a:t>Maximum </a:t>
                      </a:r>
                      <a:r>
                        <a:rPr lang="en-US" sz="1400" dirty="0">
                          <a:effectLst/>
                          <a:latin typeface="+mj-lt"/>
                        </a:rPr>
                        <a:t>POINTS</a:t>
                      </a:r>
                      <a:endParaRPr lang="mt-MT" sz="1400" dirty="0">
                        <a:effectLst/>
                        <a:latin typeface="+mj-lt"/>
                        <a:ea typeface="MS Mincho"/>
                        <a:cs typeface="Times New Roman"/>
                      </a:endParaRPr>
                    </a:p>
                  </a:txBody>
                  <a:tcPr marL="68580" marR="68580" marT="0" marB="0"/>
                </a:tc>
                <a:extLst>
                  <a:ext uri="{0D108BD9-81ED-4DB2-BD59-A6C34878D82A}">
                    <a16:rowId xmlns:a16="http://schemas.microsoft.com/office/drawing/2014/main" val="10000"/>
                  </a:ext>
                </a:extLst>
              </a:tr>
              <a:tr h="314995">
                <a:tc gridSpan="3">
                  <a:txBody>
                    <a:bodyPr/>
                    <a:lstStyle/>
                    <a:p>
                      <a:pPr algn="ctr">
                        <a:spcAft>
                          <a:spcPts val="0"/>
                        </a:spcAft>
                      </a:pPr>
                      <a:r>
                        <a:rPr lang="en-US" sz="1400" dirty="0">
                          <a:effectLst/>
                          <a:latin typeface="+mj-lt"/>
                        </a:rPr>
                        <a:t>5. Preparedness (max. 15 points)</a:t>
                      </a:r>
                      <a:endParaRPr lang="mt-MT" sz="1400" dirty="0">
                        <a:effectLst/>
                        <a:latin typeface="+mj-lt"/>
                        <a:ea typeface="MS Mincho"/>
                        <a:cs typeface="Times New Roman"/>
                      </a:endParaRPr>
                    </a:p>
                  </a:txBody>
                  <a:tcPr marL="68580" marR="68580" marT="0" marB="0"/>
                </a:tc>
                <a:tc hMerge="1">
                  <a:txBody>
                    <a:bodyPr/>
                    <a:lstStyle/>
                    <a:p>
                      <a:endParaRPr lang="mt-MT"/>
                    </a:p>
                  </a:txBody>
                  <a:tcPr/>
                </a:tc>
                <a:tc hMerge="1">
                  <a:txBody>
                    <a:bodyPr/>
                    <a:lstStyle/>
                    <a:p>
                      <a:endParaRPr lang="mt-MT"/>
                    </a:p>
                  </a:txBody>
                  <a:tcPr/>
                </a:tc>
                <a:extLst>
                  <a:ext uri="{0D108BD9-81ED-4DB2-BD59-A6C34878D82A}">
                    <a16:rowId xmlns:a16="http://schemas.microsoft.com/office/drawing/2014/main" val="10001"/>
                  </a:ext>
                </a:extLst>
              </a:tr>
              <a:tr h="1111106">
                <a:tc>
                  <a:txBody>
                    <a:bodyPr/>
                    <a:lstStyle/>
                    <a:p>
                      <a:pPr>
                        <a:spcAft>
                          <a:spcPts val="0"/>
                        </a:spcAft>
                      </a:pPr>
                      <a:r>
                        <a:rPr lang="en-US" sz="1400" dirty="0">
                          <a:effectLst/>
                          <a:latin typeface="+mj-lt"/>
                        </a:rPr>
                        <a:t>a</a:t>
                      </a:r>
                      <a:endParaRPr lang="mt-MT" sz="1400" dirty="0">
                        <a:effectLst/>
                        <a:latin typeface="+mj-lt"/>
                        <a:ea typeface="MS Mincho"/>
                        <a:cs typeface="Times New Roman"/>
                      </a:endParaRPr>
                    </a:p>
                  </a:txBody>
                  <a:tcPr marL="68580" marR="68580" marT="0" marB="0"/>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en-GB" sz="1400" b="1" kern="1200" dirty="0">
                          <a:solidFill>
                            <a:schemeClr val="dk1"/>
                          </a:solidFill>
                          <a:effectLst/>
                          <a:latin typeface="+mj-lt"/>
                          <a:ea typeface="+mn-ea"/>
                          <a:cs typeface="+mn-cs"/>
                        </a:rPr>
                        <a:t>Evidence that the necessary consultation with stakeholders and business operators (e.g. in tourism sector) has taken place </a:t>
                      </a:r>
                      <a:r>
                        <a:rPr lang="mt-MT" sz="1400" kern="1200" dirty="0">
                          <a:solidFill>
                            <a:schemeClr val="dk1"/>
                          </a:solidFill>
                          <a:effectLst/>
                          <a:latin typeface="+mj-lt"/>
                          <a:ea typeface="+mn-ea"/>
                          <a:cs typeface="+mn-cs"/>
                        </a:rPr>
                        <a:t>- </a:t>
                      </a:r>
                      <a:r>
                        <a:rPr lang="en-GB" sz="1400" i="1" kern="1200" dirty="0">
                          <a:solidFill>
                            <a:schemeClr val="dk1"/>
                          </a:solidFill>
                          <a:effectLst/>
                          <a:latin typeface="+mj-lt"/>
                          <a:ea typeface="+mn-ea"/>
                          <a:cs typeface="+mn-cs"/>
                        </a:rPr>
                        <a:t>All correspondence on project with regulatory entities is to be submitted</a:t>
                      </a:r>
                      <a:endParaRPr lang="mt-MT" sz="1400" i="1" kern="1200" dirty="0">
                        <a:solidFill>
                          <a:schemeClr val="dk1"/>
                        </a:solidFill>
                        <a:effectLst/>
                        <a:latin typeface="+mj-lt"/>
                        <a:ea typeface="+mn-ea"/>
                        <a:cs typeface="+mn-cs"/>
                      </a:endParaRPr>
                    </a:p>
                  </a:txBody>
                  <a:tcPr marL="68580" marR="68580" marT="0" marB="0"/>
                </a:tc>
                <a:tc>
                  <a:txBody>
                    <a:bodyPr/>
                    <a:lstStyle/>
                    <a:p>
                      <a:pPr algn="ctr">
                        <a:spcAft>
                          <a:spcPts val="0"/>
                        </a:spcAft>
                      </a:pPr>
                      <a:r>
                        <a:rPr lang="en-GB" sz="1400" dirty="0">
                          <a:effectLst/>
                          <a:latin typeface="+mj-lt"/>
                        </a:rPr>
                        <a:t>10</a:t>
                      </a:r>
                      <a:r>
                        <a:rPr lang="mt-MT" sz="1400" dirty="0">
                          <a:effectLst/>
                          <a:latin typeface="+mj-lt"/>
                        </a:rPr>
                        <a:t> points</a:t>
                      </a:r>
                      <a:endParaRPr lang="mt-MT" sz="1400" dirty="0">
                        <a:effectLst/>
                        <a:latin typeface="+mj-lt"/>
                        <a:ea typeface="MS Mincho"/>
                        <a:cs typeface="Times New Roman"/>
                      </a:endParaRPr>
                    </a:p>
                  </a:txBody>
                  <a:tcPr marL="68580" marR="68580" marT="0" marB="0"/>
                </a:tc>
                <a:extLst>
                  <a:ext uri="{0D108BD9-81ED-4DB2-BD59-A6C34878D82A}">
                    <a16:rowId xmlns:a16="http://schemas.microsoft.com/office/drawing/2014/main" val="10002"/>
                  </a:ext>
                </a:extLst>
              </a:tr>
              <a:tr h="1555548">
                <a:tc>
                  <a:txBody>
                    <a:bodyPr/>
                    <a:lstStyle/>
                    <a:p>
                      <a:pPr>
                        <a:spcAft>
                          <a:spcPts val="0"/>
                        </a:spcAft>
                      </a:pPr>
                      <a:r>
                        <a:rPr lang="en-US" sz="1400">
                          <a:effectLst/>
                          <a:latin typeface="+mj-lt"/>
                        </a:rPr>
                        <a:t>b</a:t>
                      </a:r>
                      <a:endParaRPr lang="mt-MT" sz="1400">
                        <a:effectLst/>
                        <a:latin typeface="+mj-lt"/>
                        <a:ea typeface="MS Mincho"/>
                        <a:cs typeface="Times New Roman"/>
                      </a:endParaRPr>
                    </a:p>
                  </a:txBody>
                  <a:tcPr marL="68580" marR="68580" marT="0" marB="0"/>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en-GB" sz="1400" b="1" dirty="0">
                          <a:effectLst/>
                          <a:latin typeface="+mj-lt"/>
                        </a:rPr>
                        <a:t>Evidence that the proposed project is fully compatible with the policies and objectives of Malta’s tourism policy, including rural tourism policies, on the basis of consultations and communications with the relevant competent authorities</a:t>
                      </a:r>
                      <a:r>
                        <a:rPr lang="mt-MT" sz="1400" b="1" dirty="0">
                          <a:effectLst/>
                          <a:latin typeface="+mj-lt"/>
                        </a:rPr>
                        <a:t> </a:t>
                      </a:r>
                      <a:r>
                        <a:rPr lang="mt-MT" sz="1400" dirty="0">
                          <a:effectLst/>
                          <a:latin typeface="+mj-lt"/>
                        </a:rPr>
                        <a:t>- </a:t>
                      </a:r>
                      <a:r>
                        <a:rPr lang="en-GB" sz="1400" dirty="0">
                          <a:effectLst/>
                          <a:latin typeface="+mj-lt"/>
                        </a:rPr>
                        <a:t>Are all PA / DNO permits and other relevant permits in hand or in the application process? </a:t>
                      </a:r>
                      <a:r>
                        <a:rPr lang="en-US" sz="1400" dirty="0">
                          <a:effectLst/>
                          <a:latin typeface="+mj-lt"/>
                        </a:rPr>
                        <a:t>Project will not be eligible for funding if the required Application for Permits are not in hand</a:t>
                      </a:r>
                    </a:p>
                    <a:p>
                      <a:pPr marL="0" marR="0" indent="0" algn="just" defTabSz="914400" rtl="0" eaLnBrk="1" fontAlgn="auto" latinLnBrk="0" hangingPunct="1">
                        <a:lnSpc>
                          <a:spcPct val="100000"/>
                        </a:lnSpc>
                        <a:spcBef>
                          <a:spcPts val="0"/>
                        </a:spcBef>
                        <a:spcAft>
                          <a:spcPts val="0"/>
                        </a:spcAft>
                        <a:buClrTx/>
                        <a:buSzTx/>
                        <a:buFontTx/>
                        <a:buNone/>
                        <a:tabLst/>
                        <a:defRPr/>
                      </a:pPr>
                      <a:endParaRPr lang="mt-MT" sz="1400" dirty="0">
                        <a:effectLst/>
                        <a:latin typeface="+mj-lt"/>
                        <a:ea typeface="MS Mincho"/>
                        <a:cs typeface="Times New Roman"/>
                      </a:endParaRPr>
                    </a:p>
                  </a:txBody>
                  <a:tcPr marL="68580" marR="68580" marT="0" marB="0"/>
                </a:tc>
                <a:tc>
                  <a:txBody>
                    <a:bodyPr/>
                    <a:lstStyle/>
                    <a:p>
                      <a:pPr algn="ctr">
                        <a:spcAft>
                          <a:spcPts val="0"/>
                        </a:spcAft>
                      </a:pPr>
                      <a:r>
                        <a:rPr lang="en-GB" sz="1400" dirty="0">
                          <a:effectLst/>
                          <a:latin typeface="+mj-lt"/>
                        </a:rPr>
                        <a:t>5</a:t>
                      </a:r>
                      <a:r>
                        <a:rPr lang="mt-MT" sz="1400" dirty="0">
                          <a:effectLst/>
                          <a:latin typeface="+mj-lt"/>
                        </a:rPr>
                        <a:t> points</a:t>
                      </a:r>
                      <a:endParaRPr lang="mt-MT" sz="1400" dirty="0">
                        <a:effectLst/>
                        <a:latin typeface="+mj-lt"/>
                        <a:ea typeface="MS Mincho"/>
                        <a:cs typeface="Times New Roman"/>
                      </a:endParaRPr>
                    </a:p>
                  </a:txBody>
                  <a:tcPr marL="68580" marR="68580" marT="0" marB="0"/>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92980235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981200" y="706686"/>
            <a:ext cx="8229600" cy="1066130"/>
          </a:xfrm>
          <a:prstGeom prst="rect">
            <a:avLst/>
          </a:prstGeom>
        </p:spPr>
        <p:txBody>
          <a:bodyPr vert="horz" lIns="91440" tIns="45720" rIns="91440" bIns="45720" rtlCol="0" anchor="b">
            <a:noAutofit/>
          </a:bodyPr>
          <a:lst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a:lstStyle>
          <a:p>
            <a:r>
              <a:rPr lang="en-GB" sz="4000" b="1" i="1" dirty="0"/>
              <a:t>Measure 3 - Promotion of the Cultural Heritage</a:t>
            </a:r>
            <a:endParaRPr lang="mt-MT" sz="4300" dirty="0"/>
          </a:p>
        </p:txBody>
      </p:sp>
      <p:graphicFrame>
        <p:nvGraphicFramePr>
          <p:cNvPr id="5" name="Table 4"/>
          <p:cNvGraphicFramePr>
            <a:graphicFrameLocks noGrp="1"/>
          </p:cNvGraphicFramePr>
          <p:nvPr/>
        </p:nvGraphicFramePr>
        <p:xfrm>
          <a:off x="2351585" y="2060849"/>
          <a:ext cx="7560840" cy="3184917"/>
        </p:xfrm>
        <a:graphic>
          <a:graphicData uri="http://schemas.openxmlformats.org/drawingml/2006/table">
            <a:tbl>
              <a:tblPr firstRow="1" firstCol="1" bandRow="1">
                <a:tableStyleId>{5C22544A-7EE6-4342-B048-85BDC9FD1C3A}</a:tableStyleId>
              </a:tblPr>
              <a:tblGrid>
                <a:gridCol w="481182">
                  <a:extLst>
                    <a:ext uri="{9D8B030D-6E8A-4147-A177-3AD203B41FA5}">
                      <a16:colId xmlns:a16="http://schemas.microsoft.com/office/drawing/2014/main" val="20000"/>
                    </a:ext>
                  </a:extLst>
                </a:gridCol>
                <a:gridCol w="5643733">
                  <a:extLst>
                    <a:ext uri="{9D8B030D-6E8A-4147-A177-3AD203B41FA5}">
                      <a16:colId xmlns:a16="http://schemas.microsoft.com/office/drawing/2014/main" val="20001"/>
                    </a:ext>
                  </a:extLst>
                </a:gridCol>
                <a:gridCol w="1435925">
                  <a:extLst>
                    <a:ext uri="{9D8B030D-6E8A-4147-A177-3AD203B41FA5}">
                      <a16:colId xmlns:a16="http://schemas.microsoft.com/office/drawing/2014/main" val="20002"/>
                    </a:ext>
                  </a:extLst>
                </a:gridCol>
              </a:tblGrid>
              <a:tr h="633513">
                <a:tc>
                  <a:txBody>
                    <a:bodyPr/>
                    <a:lstStyle/>
                    <a:p>
                      <a:pPr algn="ctr">
                        <a:spcAft>
                          <a:spcPts val="0"/>
                        </a:spcAft>
                      </a:pPr>
                      <a:r>
                        <a:rPr lang="mt-MT" sz="1400" dirty="0">
                          <a:effectLst/>
                          <a:latin typeface="+mj-lt"/>
                        </a:rPr>
                        <a:t> </a:t>
                      </a:r>
                      <a:endParaRPr lang="mt-MT" sz="1400" dirty="0">
                        <a:effectLst/>
                        <a:latin typeface="+mj-lt"/>
                        <a:ea typeface="MS Mincho"/>
                        <a:cs typeface="Times New Roman"/>
                      </a:endParaRPr>
                    </a:p>
                  </a:txBody>
                  <a:tcPr marL="68580" marR="68580" marT="0" marB="0"/>
                </a:tc>
                <a:tc>
                  <a:txBody>
                    <a:bodyPr/>
                    <a:lstStyle/>
                    <a:p>
                      <a:pPr algn="ctr">
                        <a:spcAft>
                          <a:spcPts val="0"/>
                        </a:spcAft>
                      </a:pPr>
                      <a:r>
                        <a:rPr lang="mt-MT" sz="1400" dirty="0">
                          <a:effectLst/>
                          <a:latin typeface="+mj-lt"/>
                        </a:rPr>
                        <a:t>SELECTION </a:t>
                      </a:r>
                      <a:r>
                        <a:rPr lang="en-US" sz="1400" dirty="0">
                          <a:effectLst/>
                          <a:latin typeface="+mj-lt"/>
                        </a:rPr>
                        <a:t>CRITERIA</a:t>
                      </a:r>
                      <a:endParaRPr lang="mt-MT" sz="1400" dirty="0">
                        <a:effectLst/>
                        <a:latin typeface="+mj-lt"/>
                        <a:ea typeface="MS Mincho"/>
                        <a:cs typeface="Times New Roman"/>
                      </a:endParaRPr>
                    </a:p>
                  </a:txBody>
                  <a:tcPr marL="68580" marR="68580" marT="0" marB="0"/>
                </a:tc>
                <a:tc>
                  <a:txBody>
                    <a:bodyPr/>
                    <a:lstStyle/>
                    <a:p>
                      <a:pPr algn="ctr">
                        <a:spcAft>
                          <a:spcPts val="0"/>
                        </a:spcAft>
                      </a:pPr>
                      <a:r>
                        <a:rPr lang="mt-MT" sz="1400" dirty="0">
                          <a:effectLst/>
                          <a:latin typeface="+mj-lt"/>
                        </a:rPr>
                        <a:t>Maximum </a:t>
                      </a:r>
                      <a:r>
                        <a:rPr lang="en-US" sz="1400" dirty="0">
                          <a:effectLst/>
                          <a:latin typeface="+mj-lt"/>
                        </a:rPr>
                        <a:t>POINTS</a:t>
                      </a:r>
                      <a:endParaRPr lang="mt-MT" sz="1400" dirty="0">
                        <a:effectLst/>
                        <a:latin typeface="+mj-lt"/>
                        <a:ea typeface="MS Mincho"/>
                        <a:cs typeface="Times New Roman"/>
                      </a:endParaRPr>
                    </a:p>
                  </a:txBody>
                  <a:tcPr marL="68580" marR="68580" marT="0" marB="0"/>
                </a:tc>
                <a:extLst>
                  <a:ext uri="{0D108BD9-81ED-4DB2-BD59-A6C34878D82A}">
                    <a16:rowId xmlns:a16="http://schemas.microsoft.com/office/drawing/2014/main" val="10000"/>
                  </a:ext>
                </a:extLst>
              </a:tr>
              <a:tr h="316757">
                <a:tc gridSpan="3">
                  <a:txBody>
                    <a:bodyPr/>
                    <a:lstStyle/>
                    <a:p>
                      <a:pPr algn="ctr">
                        <a:spcAft>
                          <a:spcPts val="0"/>
                        </a:spcAft>
                      </a:pPr>
                      <a:r>
                        <a:rPr lang="en-US" sz="1400" dirty="0">
                          <a:effectLst/>
                          <a:latin typeface="+mj-lt"/>
                        </a:rPr>
                        <a:t>6. Sustainability of the Project (max. 10 points)</a:t>
                      </a:r>
                      <a:endParaRPr lang="mt-MT" sz="1400" dirty="0">
                        <a:effectLst/>
                        <a:latin typeface="+mj-lt"/>
                        <a:ea typeface="MS Mincho"/>
                        <a:cs typeface="Times New Roman"/>
                      </a:endParaRPr>
                    </a:p>
                  </a:txBody>
                  <a:tcPr marL="68580" marR="68580" marT="0" marB="0"/>
                </a:tc>
                <a:tc hMerge="1">
                  <a:txBody>
                    <a:bodyPr/>
                    <a:lstStyle/>
                    <a:p>
                      <a:endParaRPr lang="mt-MT"/>
                    </a:p>
                  </a:txBody>
                  <a:tcPr/>
                </a:tc>
                <a:tc hMerge="1">
                  <a:txBody>
                    <a:bodyPr/>
                    <a:lstStyle/>
                    <a:p>
                      <a:endParaRPr lang="mt-MT"/>
                    </a:p>
                  </a:txBody>
                  <a:tcPr/>
                </a:tc>
                <a:extLst>
                  <a:ext uri="{0D108BD9-81ED-4DB2-BD59-A6C34878D82A}">
                    <a16:rowId xmlns:a16="http://schemas.microsoft.com/office/drawing/2014/main" val="10001"/>
                  </a:ext>
                </a:extLst>
              </a:tr>
              <a:tr h="893859">
                <a:tc>
                  <a:txBody>
                    <a:bodyPr/>
                    <a:lstStyle/>
                    <a:p>
                      <a:pPr>
                        <a:spcAft>
                          <a:spcPts val="0"/>
                        </a:spcAft>
                      </a:pPr>
                      <a:r>
                        <a:rPr lang="en-US" sz="1400" dirty="0">
                          <a:effectLst/>
                          <a:latin typeface="+mj-lt"/>
                        </a:rPr>
                        <a:t>a</a:t>
                      </a:r>
                      <a:endParaRPr lang="mt-MT" sz="1400" dirty="0">
                        <a:effectLst/>
                        <a:latin typeface="+mj-lt"/>
                        <a:ea typeface="MS Mincho"/>
                        <a:cs typeface="Times New Roman"/>
                      </a:endParaRPr>
                    </a:p>
                  </a:txBody>
                  <a:tcPr marL="68580" marR="68580" marT="0" marB="0"/>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en-GB" sz="1400" b="1" kern="1200" dirty="0">
                          <a:solidFill>
                            <a:schemeClr val="dk1"/>
                          </a:solidFill>
                          <a:effectLst/>
                          <a:latin typeface="+mj-lt"/>
                          <a:ea typeface="+mn-ea"/>
                          <a:cs typeface="+mn-cs"/>
                        </a:rPr>
                        <a:t>Evidence that the project has a neutral or positive impact on the environment and the climate </a:t>
                      </a:r>
                      <a:r>
                        <a:rPr lang="mt-MT" sz="1400" kern="1200" dirty="0">
                          <a:solidFill>
                            <a:schemeClr val="dk1"/>
                          </a:solidFill>
                          <a:effectLst/>
                          <a:latin typeface="+mj-lt"/>
                          <a:ea typeface="+mn-ea"/>
                          <a:cs typeface="+mn-cs"/>
                        </a:rPr>
                        <a:t>- </a:t>
                      </a:r>
                      <a:r>
                        <a:rPr lang="en-GB" sz="1400" i="1" kern="1200" dirty="0">
                          <a:solidFill>
                            <a:schemeClr val="dk1"/>
                          </a:solidFill>
                          <a:effectLst/>
                          <a:latin typeface="+mj-lt"/>
                          <a:ea typeface="+mn-ea"/>
                          <a:cs typeface="+mn-cs"/>
                        </a:rPr>
                        <a:t>Will the proposed project positively impact the environment and climate? How?</a:t>
                      </a:r>
                    </a:p>
                    <a:p>
                      <a:pPr marL="0" marR="0" indent="0" algn="just" defTabSz="914400" rtl="0" eaLnBrk="1" fontAlgn="auto" latinLnBrk="0" hangingPunct="1">
                        <a:lnSpc>
                          <a:spcPct val="100000"/>
                        </a:lnSpc>
                        <a:spcBef>
                          <a:spcPts val="0"/>
                        </a:spcBef>
                        <a:spcAft>
                          <a:spcPts val="0"/>
                        </a:spcAft>
                        <a:buClrTx/>
                        <a:buSzTx/>
                        <a:buFontTx/>
                        <a:buNone/>
                        <a:tabLst/>
                        <a:defRPr/>
                      </a:pPr>
                      <a:endParaRPr lang="mt-MT" sz="1400" i="1" kern="1200" dirty="0">
                        <a:solidFill>
                          <a:schemeClr val="dk1"/>
                        </a:solidFill>
                        <a:effectLst/>
                        <a:latin typeface="+mj-lt"/>
                        <a:ea typeface="+mn-ea"/>
                        <a:cs typeface="+mn-cs"/>
                      </a:endParaRPr>
                    </a:p>
                  </a:txBody>
                  <a:tcPr marL="68580" marR="68580" marT="0" marB="0"/>
                </a:tc>
                <a:tc>
                  <a:txBody>
                    <a:bodyPr/>
                    <a:lstStyle/>
                    <a:p>
                      <a:pPr algn="ctr">
                        <a:spcAft>
                          <a:spcPts val="0"/>
                        </a:spcAft>
                      </a:pPr>
                      <a:r>
                        <a:rPr lang="mt-MT" sz="1400" dirty="0">
                          <a:effectLst/>
                          <a:latin typeface="+mj-lt"/>
                        </a:rPr>
                        <a:t>5 points</a:t>
                      </a:r>
                      <a:endParaRPr lang="mt-MT" sz="1400" dirty="0">
                        <a:effectLst/>
                        <a:latin typeface="+mj-lt"/>
                        <a:ea typeface="MS Mincho"/>
                        <a:cs typeface="Times New Roman"/>
                      </a:endParaRPr>
                    </a:p>
                  </a:txBody>
                  <a:tcPr marL="68580" marR="68580" marT="0" marB="0"/>
                </a:tc>
                <a:extLst>
                  <a:ext uri="{0D108BD9-81ED-4DB2-BD59-A6C34878D82A}">
                    <a16:rowId xmlns:a16="http://schemas.microsoft.com/office/drawing/2014/main" val="10002"/>
                  </a:ext>
                </a:extLst>
              </a:tr>
              <a:tr h="1340788">
                <a:tc>
                  <a:txBody>
                    <a:bodyPr/>
                    <a:lstStyle/>
                    <a:p>
                      <a:pPr>
                        <a:spcAft>
                          <a:spcPts val="0"/>
                        </a:spcAft>
                      </a:pPr>
                      <a:r>
                        <a:rPr lang="en-US" sz="1400">
                          <a:effectLst/>
                          <a:latin typeface="+mj-lt"/>
                        </a:rPr>
                        <a:t>b</a:t>
                      </a:r>
                      <a:endParaRPr lang="mt-MT" sz="1400">
                        <a:effectLst/>
                        <a:latin typeface="+mj-lt"/>
                        <a:ea typeface="MS Mincho"/>
                        <a:cs typeface="Times New Roman"/>
                      </a:endParaRPr>
                    </a:p>
                  </a:txBody>
                  <a:tcPr marL="68580" marR="68580" marT="0" marB="0"/>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en-GB" sz="1400" b="1" dirty="0">
                          <a:effectLst/>
                          <a:latin typeface="+mj-lt"/>
                        </a:rPr>
                        <a:t>Evidence that the project has a neutral or positive impact on gender and other forms of non-discrimination policies </a:t>
                      </a:r>
                      <a:r>
                        <a:rPr lang="mt-MT" sz="1400" dirty="0">
                          <a:effectLst/>
                          <a:latin typeface="+mj-lt"/>
                        </a:rPr>
                        <a:t>- </a:t>
                      </a:r>
                      <a:r>
                        <a:rPr lang="en-GB" sz="1400" dirty="0">
                          <a:effectLst/>
                          <a:latin typeface="+mj-lt"/>
                        </a:rPr>
                        <a:t>How will the proposed project support policies against discrimination like disability, race, religion, sex, sexual orientation, gender identity, political, etc.</a:t>
                      </a:r>
                    </a:p>
                    <a:p>
                      <a:pPr marL="0" marR="0" indent="0" algn="just" defTabSz="914400" rtl="0" eaLnBrk="1" fontAlgn="auto" latinLnBrk="0" hangingPunct="1">
                        <a:lnSpc>
                          <a:spcPct val="100000"/>
                        </a:lnSpc>
                        <a:spcBef>
                          <a:spcPts val="0"/>
                        </a:spcBef>
                        <a:spcAft>
                          <a:spcPts val="0"/>
                        </a:spcAft>
                        <a:buClrTx/>
                        <a:buSzTx/>
                        <a:buFontTx/>
                        <a:buNone/>
                        <a:tabLst/>
                        <a:defRPr/>
                      </a:pPr>
                      <a:endParaRPr lang="mt-MT" sz="1400" dirty="0">
                        <a:effectLst/>
                        <a:latin typeface="+mj-lt"/>
                        <a:ea typeface="MS Mincho"/>
                        <a:cs typeface="Times New Roman"/>
                      </a:endParaRPr>
                    </a:p>
                  </a:txBody>
                  <a:tcPr marL="68580" marR="68580" marT="0" marB="0"/>
                </a:tc>
                <a:tc>
                  <a:txBody>
                    <a:bodyPr/>
                    <a:lstStyle/>
                    <a:p>
                      <a:pPr algn="ctr">
                        <a:spcAft>
                          <a:spcPts val="0"/>
                        </a:spcAft>
                      </a:pPr>
                      <a:r>
                        <a:rPr lang="mt-MT" sz="1400" dirty="0">
                          <a:effectLst/>
                          <a:latin typeface="+mj-lt"/>
                        </a:rPr>
                        <a:t>5 points</a:t>
                      </a:r>
                      <a:endParaRPr lang="mt-MT" sz="1400" dirty="0">
                        <a:effectLst/>
                        <a:latin typeface="+mj-lt"/>
                        <a:ea typeface="MS Mincho"/>
                        <a:cs typeface="Times New Roman"/>
                      </a:endParaRPr>
                    </a:p>
                  </a:txBody>
                  <a:tcPr marL="68580" marR="68580" marT="0" marB="0"/>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27485848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706686"/>
            <a:ext cx="8229600" cy="1066130"/>
          </a:xfrm>
        </p:spPr>
        <p:txBody>
          <a:bodyPr/>
          <a:lstStyle/>
          <a:p>
            <a:r>
              <a:rPr lang="en-GB" b="1" i="1" dirty="0"/>
              <a:t>Measure 4: Development of Green Infrastructure</a:t>
            </a:r>
            <a:endParaRPr lang="mt-MT" dirty="0"/>
          </a:p>
        </p:txBody>
      </p:sp>
      <p:sp>
        <p:nvSpPr>
          <p:cNvPr id="6" name="Content Placeholder 2"/>
          <p:cNvSpPr>
            <a:spLocks noGrp="1"/>
          </p:cNvSpPr>
          <p:nvPr>
            <p:ph idx="1"/>
          </p:nvPr>
        </p:nvSpPr>
        <p:spPr>
          <a:xfrm>
            <a:off x="1981200" y="2276873"/>
            <a:ext cx="8229600" cy="3849291"/>
          </a:xfrm>
        </p:spPr>
        <p:txBody>
          <a:bodyPr/>
          <a:lstStyle/>
          <a:p>
            <a:pPr marL="0" indent="0" algn="just">
              <a:buNone/>
            </a:pPr>
            <a:r>
              <a:rPr lang="en-US" b="1" dirty="0"/>
              <a:t>The general aim of this measure is to invest in green infrastructure of the territory as a means to develop the touristic product of the area.</a:t>
            </a:r>
            <a:endParaRPr lang="mt-MT" b="1" dirty="0"/>
          </a:p>
          <a:p>
            <a:pPr marL="0" indent="0" algn="just">
              <a:buNone/>
            </a:pPr>
            <a:endParaRPr lang="mt-MT" b="1" dirty="0"/>
          </a:p>
          <a:p>
            <a:pPr marL="0" indent="0" algn="just">
              <a:buNone/>
            </a:pPr>
            <a:r>
              <a:rPr lang="en-US" b="1" dirty="0"/>
              <a:t>The purpose is to support the development of green infrastructure within the LAG territory through the management and protection of biodiversity in urban and rural areas and embellishment of open spaces.</a:t>
            </a:r>
            <a:endParaRPr lang="mt-MT" b="1" dirty="0"/>
          </a:p>
        </p:txBody>
      </p:sp>
    </p:spTree>
    <p:extLst>
      <p:ext uri="{BB962C8B-B14F-4D97-AF65-F5344CB8AC3E}">
        <p14:creationId xmlns:p14="http://schemas.microsoft.com/office/powerpoint/2010/main" val="69604943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981200" y="706686"/>
            <a:ext cx="8229600" cy="1066130"/>
          </a:xfrm>
          <a:prstGeom prst="rect">
            <a:avLst/>
          </a:prstGeom>
        </p:spPr>
        <p:txBody>
          <a:bodyPr vert="horz" lIns="91440" tIns="45720" rIns="91440" bIns="45720" rtlCol="0" anchor="b">
            <a:noAutofit/>
          </a:bodyPr>
          <a:lst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a:lstStyle>
          <a:p>
            <a:r>
              <a:rPr lang="en-GB" b="1" i="1" dirty="0"/>
              <a:t>Measure 4: Development of Green Infrastructure</a:t>
            </a:r>
            <a:endParaRPr lang="mt-MT" dirty="0"/>
          </a:p>
        </p:txBody>
      </p:sp>
      <p:sp>
        <p:nvSpPr>
          <p:cNvPr id="5" name="Content Placeholder 2"/>
          <p:cNvSpPr>
            <a:spLocks noGrp="1"/>
          </p:cNvSpPr>
          <p:nvPr>
            <p:ph idx="1"/>
          </p:nvPr>
        </p:nvSpPr>
        <p:spPr>
          <a:xfrm>
            <a:off x="1981200" y="2276475"/>
            <a:ext cx="8229600" cy="3849688"/>
          </a:xfrm>
        </p:spPr>
        <p:txBody>
          <a:bodyPr>
            <a:normAutofit fontScale="92500" lnSpcReduction="20000"/>
          </a:bodyPr>
          <a:lstStyle/>
          <a:p>
            <a:pPr marL="0" indent="0" algn="just">
              <a:buNone/>
            </a:pPr>
            <a:r>
              <a:rPr lang="mt-MT" dirty="0"/>
              <a:t>Scope of action:</a:t>
            </a:r>
          </a:p>
          <a:p>
            <a:pPr marL="0" indent="0" algn="just">
              <a:buNone/>
            </a:pPr>
            <a:endParaRPr lang="mt-MT" dirty="0"/>
          </a:p>
          <a:p>
            <a:pPr marL="0" indent="0" algn="just">
              <a:buNone/>
            </a:pPr>
            <a:r>
              <a:rPr lang="en-US" dirty="0"/>
              <a:t>the installation of </a:t>
            </a:r>
            <a:r>
              <a:rPr lang="en-US" b="1" dirty="0"/>
              <a:t>green infrastructure components </a:t>
            </a:r>
            <a:r>
              <a:rPr lang="en-US" dirty="0"/>
              <a:t>and </a:t>
            </a:r>
            <a:r>
              <a:rPr lang="en-US" b="1" dirty="0"/>
              <a:t>related ancillary works </a:t>
            </a:r>
            <a:r>
              <a:rPr lang="en-US" dirty="0"/>
              <a:t>and </a:t>
            </a:r>
            <a:r>
              <a:rPr lang="en-US" b="1" dirty="0"/>
              <a:t>educational/information actions </a:t>
            </a:r>
            <a:r>
              <a:rPr lang="en-US" dirty="0"/>
              <a:t>as a type of </a:t>
            </a:r>
            <a:r>
              <a:rPr lang="en-US" b="1" dirty="0"/>
              <a:t>non-productive investment </a:t>
            </a:r>
            <a:r>
              <a:rPr lang="en-US" dirty="0"/>
              <a:t>with a clear benefit for biodiversity, society and climate change adaptation.</a:t>
            </a:r>
            <a:endParaRPr lang="mt-MT" dirty="0"/>
          </a:p>
          <a:p>
            <a:pPr marL="0" indent="0" algn="just">
              <a:buNone/>
            </a:pPr>
            <a:endParaRPr lang="mt-MT" dirty="0"/>
          </a:p>
          <a:p>
            <a:pPr marL="0" indent="0" algn="just">
              <a:buNone/>
            </a:pPr>
            <a:r>
              <a:rPr lang="en-US" dirty="0"/>
              <a:t>the </a:t>
            </a:r>
            <a:r>
              <a:rPr lang="en-US" b="1" dirty="0"/>
              <a:t>restoration</a:t>
            </a:r>
            <a:r>
              <a:rPr lang="en-US" dirty="0"/>
              <a:t> and </a:t>
            </a:r>
            <a:r>
              <a:rPr lang="en-US" b="1" dirty="0"/>
              <a:t>establishment of infrastructure </a:t>
            </a:r>
            <a:r>
              <a:rPr lang="en-US" dirty="0"/>
              <a:t>needed for the management of habitats, such as </a:t>
            </a:r>
            <a:r>
              <a:rPr lang="en-US" b="1" dirty="0"/>
              <a:t>urban landscape features</a:t>
            </a:r>
            <a:r>
              <a:rPr lang="en-US" dirty="0"/>
              <a:t>, </a:t>
            </a:r>
            <a:r>
              <a:rPr lang="en-US" b="1" dirty="0"/>
              <a:t>soil conservation </a:t>
            </a:r>
            <a:r>
              <a:rPr lang="en-US" dirty="0"/>
              <a:t>and </a:t>
            </a:r>
            <a:r>
              <a:rPr lang="en-US" b="1" dirty="0"/>
              <a:t>water management</a:t>
            </a:r>
            <a:r>
              <a:rPr lang="en-US" dirty="0"/>
              <a:t>, the </a:t>
            </a:r>
            <a:r>
              <a:rPr lang="en-US" b="1" dirty="0"/>
              <a:t>removal of alien species </a:t>
            </a:r>
            <a:r>
              <a:rPr lang="en-US" dirty="0"/>
              <a:t>and the </a:t>
            </a:r>
            <a:r>
              <a:rPr lang="en-US" b="1" dirty="0"/>
              <a:t>planting</a:t>
            </a:r>
            <a:r>
              <a:rPr lang="en-US" dirty="0"/>
              <a:t> of new vegetation.</a:t>
            </a:r>
            <a:endParaRPr lang="mt-MT" dirty="0"/>
          </a:p>
        </p:txBody>
      </p:sp>
    </p:spTree>
    <p:extLst>
      <p:ext uri="{BB962C8B-B14F-4D97-AF65-F5344CB8AC3E}">
        <p14:creationId xmlns:p14="http://schemas.microsoft.com/office/powerpoint/2010/main" val="230071354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981200" y="706686"/>
            <a:ext cx="8229600" cy="1066130"/>
          </a:xfrm>
          <a:prstGeom prst="rect">
            <a:avLst/>
          </a:prstGeom>
        </p:spPr>
        <p:txBody>
          <a:bodyPr vert="horz" lIns="91440" tIns="45720" rIns="91440" bIns="45720" rtlCol="0" anchor="b">
            <a:noAutofit/>
          </a:bodyPr>
          <a:lst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a:lstStyle>
          <a:p>
            <a:r>
              <a:rPr lang="en-GB" b="1" i="1" dirty="0"/>
              <a:t>Measure 4: Development of Green Infrastructure</a:t>
            </a:r>
            <a:endParaRPr lang="mt-MT" dirty="0"/>
          </a:p>
        </p:txBody>
      </p:sp>
      <p:sp>
        <p:nvSpPr>
          <p:cNvPr id="5" name="Content Placeholder 2"/>
          <p:cNvSpPr>
            <a:spLocks noGrp="1"/>
          </p:cNvSpPr>
          <p:nvPr>
            <p:ph idx="1"/>
          </p:nvPr>
        </p:nvSpPr>
        <p:spPr>
          <a:xfrm>
            <a:off x="1981200" y="2276475"/>
            <a:ext cx="8229600" cy="3849688"/>
          </a:xfrm>
        </p:spPr>
        <p:txBody>
          <a:bodyPr>
            <a:normAutofit fontScale="92500" lnSpcReduction="20000"/>
          </a:bodyPr>
          <a:lstStyle/>
          <a:p>
            <a:pPr marL="0" indent="0" algn="just">
              <a:buNone/>
            </a:pPr>
            <a:r>
              <a:rPr lang="mt-MT" b="1" dirty="0"/>
              <a:t>Indicative list of the type of operations that are likely to be supported through this measure:</a:t>
            </a:r>
          </a:p>
          <a:p>
            <a:pPr marL="0" indent="0" algn="just">
              <a:buNone/>
            </a:pPr>
            <a:endParaRPr lang="mt-MT" b="1" dirty="0"/>
          </a:p>
          <a:p>
            <a:pPr lvl="0" algn="just"/>
            <a:r>
              <a:rPr lang="mt-MT" b="1" dirty="0"/>
              <a:t>The use of native vegetation and trees in the landscaping of open areas for the creation of recreational spaces, whilst promoting informal education about the biodiversity on the MAGF’s territory;</a:t>
            </a:r>
          </a:p>
          <a:p>
            <a:pPr marL="0" indent="0" algn="just">
              <a:buNone/>
            </a:pPr>
            <a:endParaRPr lang="mt-MT" b="1" dirty="0"/>
          </a:p>
          <a:p>
            <a:pPr lvl="0" algn="just"/>
            <a:r>
              <a:rPr lang="mt-MT" b="1" dirty="0"/>
              <a:t>The regenaration and/or embellishment of open spaces in village core areas and rural outskirts through the development of green infrastructure, accompanied by information on the benefits of green infrastructure within the built environment;</a:t>
            </a:r>
          </a:p>
        </p:txBody>
      </p:sp>
    </p:spTree>
    <p:extLst>
      <p:ext uri="{BB962C8B-B14F-4D97-AF65-F5344CB8AC3E}">
        <p14:creationId xmlns:p14="http://schemas.microsoft.com/office/powerpoint/2010/main" val="113277613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981200" y="706686"/>
            <a:ext cx="8229600" cy="1066130"/>
          </a:xfrm>
          <a:prstGeom prst="rect">
            <a:avLst/>
          </a:prstGeom>
        </p:spPr>
        <p:txBody>
          <a:bodyPr vert="horz" lIns="91440" tIns="45720" rIns="91440" bIns="45720" rtlCol="0" anchor="b">
            <a:noAutofit/>
          </a:bodyPr>
          <a:lst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a:lstStyle>
          <a:p>
            <a:r>
              <a:rPr lang="en-GB" b="1" i="1" dirty="0"/>
              <a:t>Measure 4: Development of Green Infrastructure</a:t>
            </a:r>
            <a:endParaRPr lang="mt-MT" dirty="0"/>
          </a:p>
        </p:txBody>
      </p:sp>
      <p:sp>
        <p:nvSpPr>
          <p:cNvPr id="5" name="Content Placeholder 2"/>
          <p:cNvSpPr>
            <a:spLocks noGrp="1"/>
          </p:cNvSpPr>
          <p:nvPr>
            <p:ph idx="1"/>
          </p:nvPr>
        </p:nvSpPr>
        <p:spPr>
          <a:xfrm>
            <a:off x="1981200" y="2276475"/>
            <a:ext cx="8229600" cy="3849688"/>
          </a:xfrm>
        </p:spPr>
        <p:txBody>
          <a:bodyPr>
            <a:normAutofit fontScale="85000" lnSpcReduction="20000"/>
          </a:bodyPr>
          <a:lstStyle/>
          <a:p>
            <a:pPr marL="0" indent="0" algn="just">
              <a:buNone/>
            </a:pPr>
            <a:r>
              <a:rPr lang="mt-MT" b="1" dirty="0"/>
              <a:t>Indicative list of the type of operations that are likely to be supported through this measure:</a:t>
            </a:r>
          </a:p>
          <a:p>
            <a:pPr marL="0" indent="0" algn="just">
              <a:buNone/>
            </a:pPr>
            <a:endParaRPr lang="mt-MT" b="1" dirty="0"/>
          </a:p>
          <a:p>
            <a:pPr lvl="0" algn="just"/>
            <a:r>
              <a:rPr lang="mt-MT" b="1" dirty="0"/>
              <a:t>The upgrading and embellishment, through the use of natural and eco-friendly materials, of open green spaces such as gardens, together with programmes for the promotion of benefits of biodiversity and the ecosystem services which it supports;</a:t>
            </a:r>
          </a:p>
          <a:p>
            <a:pPr lvl="0" algn="just"/>
            <a:endParaRPr lang="mt-MT" b="1" dirty="0"/>
          </a:p>
          <a:p>
            <a:pPr lvl="0" algn="just"/>
            <a:r>
              <a:rPr lang="mt-MT" b="1" dirty="0"/>
              <a:t>The creation of green belts and green corridors within the territory, linking different localities, and providing a means of educating and interpreting the importance of green infrastructure for biodiversity, climate and air quality;</a:t>
            </a:r>
          </a:p>
        </p:txBody>
      </p:sp>
    </p:spTree>
    <p:extLst>
      <p:ext uri="{BB962C8B-B14F-4D97-AF65-F5344CB8AC3E}">
        <p14:creationId xmlns:p14="http://schemas.microsoft.com/office/powerpoint/2010/main" val="374332436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981200" y="706686"/>
            <a:ext cx="8229600" cy="1066130"/>
          </a:xfrm>
          <a:prstGeom prst="rect">
            <a:avLst/>
          </a:prstGeom>
        </p:spPr>
        <p:txBody>
          <a:bodyPr vert="horz" lIns="91440" tIns="45720" rIns="91440" bIns="45720" rtlCol="0" anchor="b">
            <a:noAutofit/>
          </a:bodyPr>
          <a:lst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a:lstStyle>
          <a:p>
            <a:r>
              <a:rPr lang="en-GB" b="1" i="1" dirty="0"/>
              <a:t>Measure 4: Development of Green Infrastructure</a:t>
            </a:r>
            <a:endParaRPr lang="mt-MT" dirty="0"/>
          </a:p>
        </p:txBody>
      </p:sp>
      <p:sp>
        <p:nvSpPr>
          <p:cNvPr id="5" name="Content Placeholder 2"/>
          <p:cNvSpPr>
            <a:spLocks noGrp="1"/>
          </p:cNvSpPr>
          <p:nvPr>
            <p:ph idx="1"/>
          </p:nvPr>
        </p:nvSpPr>
        <p:spPr>
          <a:xfrm>
            <a:off x="1981200" y="2276475"/>
            <a:ext cx="8229600" cy="3849688"/>
          </a:xfrm>
        </p:spPr>
        <p:txBody>
          <a:bodyPr>
            <a:normAutofit/>
          </a:bodyPr>
          <a:lstStyle/>
          <a:p>
            <a:pPr marL="0" indent="0" algn="just">
              <a:buNone/>
            </a:pPr>
            <a:r>
              <a:rPr lang="en-US" dirty="0"/>
              <a:t>Support through this action shall be </a:t>
            </a:r>
            <a:r>
              <a:rPr lang="en-US" b="1" dirty="0"/>
              <a:t>limited to Capital Expenditure</a:t>
            </a:r>
            <a:r>
              <a:rPr lang="en-US" dirty="0"/>
              <a:t> undertaken by</a:t>
            </a:r>
            <a:r>
              <a:rPr lang="mt-MT" dirty="0"/>
              <a:t>:</a:t>
            </a:r>
          </a:p>
          <a:p>
            <a:pPr marL="0" indent="0" algn="just">
              <a:buNone/>
            </a:pPr>
            <a:r>
              <a:rPr lang="en-US" b="1" dirty="0"/>
              <a:t>Local Councils, State and Private Schools </a:t>
            </a:r>
            <a:r>
              <a:rPr lang="en-US" dirty="0"/>
              <a:t>and</a:t>
            </a:r>
            <a:r>
              <a:rPr lang="mt-MT" dirty="0"/>
              <a:t>;</a:t>
            </a:r>
          </a:p>
          <a:p>
            <a:pPr marL="0" indent="0" algn="just">
              <a:buNone/>
            </a:pPr>
            <a:r>
              <a:rPr lang="en-US" b="1" dirty="0"/>
              <a:t>Registered Voluntary </a:t>
            </a:r>
            <a:r>
              <a:rPr lang="en-US" b="1" dirty="0" err="1"/>
              <a:t>Organisations</a:t>
            </a:r>
            <a:r>
              <a:rPr lang="en-US" dirty="0"/>
              <a:t> </a:t>
            </a:r>
            <a:r>
              <a:rPr lang="en-US" b="1" dirty="0"/>
              <a:t>that do not carry out an economic activity within the meaning of Article 107 TFEU (regularly registered with the Office of the Commissioner for Voluntary </a:t>
            </a:r>
            <a:r>
              <a:rPr lang="en-US" b="1" dirty="0" err="1"/>
              <a:t>Organisations</a:t>
            </a:r>
            <a:r>
              <a:rPr lang="en-US" b="1" dirty="0"/>
              <a:t>, in line with the Voluntary </a:t>
            </a:r>
            <a:r>
              <a:rPr lang="en-US" b="1" dirty="0" err="1"/>
              <a:t>Organisations</a:t>
            </a:r>
            <a:r>
              <a:rPr lang="en-US" b="1" dirty="0"/>
              <a:t> Act 2007, and regularly operating within the Majjistral territory)</a:t>
            </a:r>
            <a:r>
              <a:rPr lang="en-US" dirty="0"/>
              <a:t>. </a:t>
            </a:r>
            <a:endParaRPr lang="mt-MT" b="1" dirty="0"/>
          </a:p>
        </p:txBody>
      </p:sp>
    </p:spTree>
    <p:extLst>
      <p:ext uri="{BB962C8B-B14F-4D97-AF65-F5344CB8AC3E}">
        <p14:creationId xmlns:p14="http://schemas.microsoft.com/office/powerpoint/2010/main" val="391162346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981200" y="706686"/>
            <a:ext cx="8229600" cy="1066130"/>
          </a:xfrm>
          <a:prstGeom prst="rect">
            <a:avLst/>
          </a:prstGeom>
        </p:spPr>
        <p:txBody>
          <a:bodyPr vert="horz" lIns="91440" tIns="45720" rIns="91440" bIns="45720" rtlCol="0" anchor="b">
            <a:noAutofit/>
          </a:bodyPr>
          <a:lst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a:lstStyle>
          <a:p>
            <a:r>
              <a:rPr lang="en-GB" b="1" i="1" dirty="0"/>
              <a:t>Measure 4: Development of Green Infrastructure</a:t>
            </a:r>
            <a:endParaRPr lang="mt-MT" dirty="0"/>
          </a:p>
        </p:txBody>
      </p:sp>
      <p:sp>
        <p:nvSpPr>
          <p:cNvPr id="5" name="Content Placeholder 2"/>
          <p:cNvSpPr>
            <a:spLocks noGrp="1"/>
          </p:cNvSpPr>
          <p:nvPr>
            <p:ph idx="1"/>
          </p:nvPr>
        </p:nvSpPr>
        <p:spPr>
          <a:xfrm>
            <a:off x="1981200" y="2276475"/>
            <a:ext cx="8229600" cy="3849688"/>
          </a:xfrm>
        </p:spPr>
        <p:txBody>
          <a:bodyPr>
            <a:normAutofit/>
          </a:bodyPr>
          <a:lstStyle/>
          <a:p>
            <a:pPr lvl="0" algn="just"/>
            <a:r>
              <a:rPr lang="en-US" b="1" dirty="0"/>
              <a:t>Eligibility Criteria</a:t>
            </a:r>
            <a:endParaRPr lang="mt-MT" b="1" dirty="0"/>
          </a:p>
          <a:p>
            <a:pPr lvl="0" algn="just"/>
            <a:r>
              <a:rPr lang="en-US" dirty="0"/>
              <a:t>The project area does not exceed 1 hectares (10,000sq</a:t>
            </a:r>
            <a:r>
              <a:rPr lang="en-US" baseline="30000" dirty="0"/>
              <a:t>m</a:t>
            </a:r>
            <a:r>
              <a:rPr lang="en-US" dirty="0"/>
              <a:t>);</a:t>
            </a:r>
            <a:endParaRPr lang="mt-MT" dirty="0"/>
          </a:p>
          <a:p>
            <a:pPr lvl="0" algn="just"/>
            <a:r>
              <a:rPr lang="en-US" dirty="0"/>
              <a:t>The project is not on agricultural land or any other site of national importance;</a:t>
            </a:r>
            <a:endParaRPr lang="mt-MT" dirty="0"/>
          </a:p>
          <a:p>
            <a:pPr lvl="0" algn="just"/>
            <a:r>
              <a:rPr lang="en-US" dirty="0"/>
              <a:t>The applicant is able to demonstrate evidence of sufficient financial capacity required to finance the project and to fund the private financial component</a:t>
            </a:r>
            <a:r>
              <a:rPr lang="mt-MT" dirty="0"/>
              <a:t>;</a:t>
            </a:r>
            <a:endParaRPr lang="mt-MT" b="1" dirty="0"/>
          </a:p>
          <a:p>
            <a:pPr lvl="0" algn="just"/>
            <a:endParaRPr lang="mt-MT" dirty="0"/>
          </a:p>
        </p:txBody>
      </p:sp>
    </p:spTree>
    <p:extLst>
      <p:ext uri="{BB962C8B-B14F-4D97-AF65-F5344CB8AC3E}">
        <p14:creationId xmlns:p14="http://schemas.microsoft.com/office/powerpoint/2010/main" val="298518398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981200" y="706686"/>
            <a:ext cx="8229600" cy="1066130"/>
          </a:xfrm>
          <a:prstGeom prst="rect">
            <a:avLst/>
          </a:prstGeom>
        </p:spPr>
        <p:txBody>
          <a:bodyPr vert="horz" lIns="91440" tIns="45720" rIns="91440" bIns="45720" rtlCol="0" anchor="b">
            <a:noAutofit/>
          </a:bodyPr>
          <a:lst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a:lstStyle>
          <a:p>
            <a:r>
              <a:rPr lang="en-GB" b="1" i="1" dirty="0"/>
              <a:t>Measure 4: Development of Green Infrastructure</a:t>
            </a:r>
            <a:endParaRPr lang="mt-MT" dirty="0"/>
          </a:p>
        </p:txBody>
      </p:sp>
      <p:sp>
        <p:nvSpPr>
          <p:cNvPr id="5" name="Content Placeholder 2"/>
          <p:cNvSpPr>
            <a:spLocks noGrp="1"/>
          </p:cNvSpPr>
          <p:nvPr>
            <p:ph idx="1"/>
          </p:nvPr>
        </p:nvSpPr>
        <p:spPr>
          <a:xfrm>
            <a:off x="1981200" y="2276475"/>
            <a:ext cx="8229600" cy="3849688"/>
          </a:xfrm>
        </p:spPr>
        <p:txBody>
          <a:bodyPr>
            <a:normAutofit lnSpcReduction="10000"/>
          </a:bodyPr>
          <a:lstStyle/>
          <a:p>
            <a:pPr lvl="0" algn="just"/>
            <a:r>
              <a:rPr lang="en-US" b="1" dirty="0"/>
              <a:t>Eligibility Criteria</a:t>
            </a:r>
            <a:r>
              <a:rPr lang="mt-MT" b="1" dirty="0"/>
              <a:t> cont.</a:t>
            </a:r>
          </a:p>
          <a:p>
            <a:pPr lvl="0" algn="just"/>
            <a:endParaRPr lang="mt-MT" b="1" dirty="0"/>
          </a:p>
          <a:p>
            <a:pPr lvl="0" algn="just"/>
            <a:r>
              <a:rPr lang="en-US" dirty="0"/>
              <a:t>The proposed project contributes to the general and specific objectives of the measure; </a:t>
            </a:r>
            <a:endParaRPr lang="mt-MT" dirty="0"/>
          </a:p>
          <a:p>
            <a:pPr algn="just"/>
            <a:r>
              <a:rPr lang="en-US" dirty="0"/>
              <a:t>The proposed project contributes to at least one indicator target</a:t>
            </a:r>
            <a:r>
              <a:rPr lang="mt-MT" dirty="0"/>
              <a:t>;</a:t>
            </a:r>
          </a:p>
          <a:p>
            <a:pPr algn="just"/>
            <a:r>
              <a:rPr lang="en-US" dirty="0"/>
              <a:t>The project includes investment in environmental education, awareness, information and communication initiatives (between 5% and 10% of the total project costs);</a:t>
            </a:r>
            <a:endParaRPr lang="mt-MT" dirty="0"/>
          </a:p>
          <a:p>
            <a:pPr lvl="0" algn="just"/>
            <a:endParaRPr lang="mt-MT" dirty="0"/>
          </a:p>
        </p:txBody>
      </p:sp>
    </p:spTree>
    <p:extLst>
      <p:ext uri="{BB962C8B-B14F-4D97-AF65-F5344CB8AC3E}">
        <p14:creationId xmlns:p14="http://schemas.microsoft.com/office/powerpoint/2010/main" val="205313232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981200" y="706686"/>
            <a:ext cx="8229600" cy="1066130"/>
          </a:xfrm>
          <a:prstGeom prst="rect">
            <a:avLst/>
          </a:prstGeom>
        </p:spPr>
        <p:txBody>
          <a:bodyPr vert="horz" lIns="91440" tIns="45720" rIns="91440" bIns="45720" rtlCol="0" anchor="b">
            <a:noAutofit/>
          </a:bodyPr>
          <a:lst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a:lstStyle>
          <a:p>
            <a:r>
              <a:rPr lang="en-GB" b="1" i="1" dirty="0"/>
              <a:t>Measure 4: Development of Green Infrastructure</a:t>
            </a:r>
            <a:endParaRPr lang="mt-MT" dirty="0"/>
          </a:p>
        </p:txBody>
      </p:sp>
      <p:sp>
        <p:nvSpPr>
          <p:cNvPr id="5" name="Content Placeholder 2"/>
          <p:cNvSpPr>
            <a:spLocks noGrp="1"/>
          </p:cNvSpPr>
          <p:nvPr>
            <p:ph idx="1"/>
          </p:nvPr>
        </p:nvSpPr>
        <p:spPr>
          <a:xfrm>
            <a:off x="1981200" y="2276475"/>
            <a:ext cx="8229600" cy="3849688"/>
          </a:xfrm>
        </p:spPr>
        <p:txBody>
          <a:bodyPr>
            <a:normAutofit/>
          </a:bodyPr>
          <a:lstStyle/>
          <a:p>
            <a:pPr lvl="0" algn="just"/>
            <a:r>
              <a:rPr lang="en-US" b="1" dirty="0"/>
              <a:t>Eligibility Criteria</a:t>
            </a:r>
            <a:r>
              <a:rPr lang="mt-MT" b="1" dirty="0"/>
              <a:t> cont.</a:t>
            </a:r>
          </a:p>
          <a:p>
            <a:pPr lvl="0" algn="just"/>
            <a:endParaRPr lang="mt-MT" b="1" dirty="0"/>
          </a:p>
          <a:p>
            <a:pPr lvl="0" algn="just"/>
            <a:r>
              <a:rPr lang="en-US" dirty="0"/>
              <a:t>The proposed project </a:t>
            </a:r>
            <a:r>
              <a:rPr lang="mt-MT" dirty="0"/>
              <a:t>i</a:t>
            </a:r>
            <a:r>
              <a:rPr lang="en-US" dirty="0"/>
              <a:t>s freely accessible to the public;</a:t>
            </a:r>
            <a:endParaRPr lang="mt-MT" dirty="0"/>
          </a:p>
          <a:p>
            <a:pPr lvl="0" algn="just"/>
            <a:r>
              <a:rPr lang="mt-MT" dirty="0"/>
              <a:t>If the</a:t>
            </a:r>
            <a:r>
              <a:rPr lang="en-US" dirty="0"/>
              <a:t> Project require</a:t>
            </a:r>
            <a:r>
              <a:rPr lang="mt-MT" dirty="0"/>
              <a:t>s</a:t>
            </a:r>
            <a:r>
              <a:rPr lang="en-US" dirty="0"/>
              <a:t> any PA/DNO permits </a:t>
            </a:r>
            <a:r>
              <a:rPr lang="mt-MT" dirty="0"/>
              <a:t>or </a:t>
            </a:r>
            <a:r>
              <a:rPr lang="en-US" dirty="0"/>
              <a:t>other relevant permits</a:t>
            </a:r>
            <a:r>
              <a:rPr lang="mt-MT" dirty="0"/>
              <a:t>, said permits or application for said permits is in hand.</a:t>
            </a:r>
          </a:p>
        </p:txBody>
      </p:sp>
    </p:spTree>
    <p:extLst>
      <p:ext uri="{BB962C8B-B14F-4D97-AF65-F5344CB8AC3E}">
        <p14:creationId xmlns:p14="http://schemas.microsoft.com/office/powerpoint/2010/main" val="327852080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981200" y="706686"/>
            <a:ext cx="8229600" cy="1066130"/>
          </a:xfrm>
          <a:prstGeom prst="rect">
            <a:avLst/>
          </a:prstGeom>
        </p:spPr>
        <p:txBody>
          <a:bodyPr vert="horz" lIns="91440" tIns="45720" rIns="91440" bIns="45720" rtlCol="0" anchor="b">
            <a:noAutofit/>
          </a:bodyPr>
          <a:lst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a:lstStyle>
          <a:p>
            <a:r>
              <a:rPr lang="en-GB" b="1" i="1" dirty="0"/>
              <a:t>Measure 4: Development of Green Infrastructure</a:t>
            </a:r>
            <a:endParaRPr lang="mt-MT" dirty="0"/>
          </a:p>
        </p:txBody>
      </p:sp>
      <p:sp>
        <p:nvSpPr>
          <p:cNvPr id="5" name="Content Placeholder 2"/>
          <p:cNvSpPr>
            <a:spLocks noGrp="1"/>
          </p:cNvSpPr>
          <p:nvPr>
            <p:ph idx="1"/>
          </p:nvPr>
        </p:nvSpPr>
        <p:spPr>
          <a:xfrm>
            <a:off x="1981200" y="2276475"/>
            <a:ext cx="8229600" cy="3849688"/>
          </a:xfrm>
        </p:spPr>
        <p:txBody>
          <a:bodyPr>
            <a:normAutofit fontScale="92500"/>
          </a:bodyPr>
          <a:lstStyle/>
          <a:p>
            <a:pPr lvl="0" algn="just"/>
            <a:r>
              <a:rPr lang="en-US" b="1" dirty="0"/>
              <a:t>Eligibility </a:t>
            </a:r>
            <a:r>
              <a:rPr lang="en-US" b="1" dirty="0" err="1"/>
              <a:t>i</a:t>
            </a:r>
            <a:r>
              <a:rPr lang="mt-MT" b="1" dirty="0"/>
              <a:t>nvestments</a:t>
            </a:r>
          </a:p>
          <a:p>
            <a:pPr lvl="0" algn="just"/>
            <a:endParaRPr lang="mt-MT" b="1" dirty="0"/>
          </a:p>
          <a:p>
            <a:pPr lvl="0" algn="just"/>
            <a:r>
              <a:rPr lang="mt-MT" dirty="0"/>
              <a:t>Construction or improvement of immoveable property costs;</a:t>
            </a:r>
          </a:p>
          <a:p>
            <a:pPr lvl="0" algn="just"/>
            <a:r>
              <a:rPr lang="mt-MT" dirty="0"/>
              <a:t>General costs such as architects, irrigation/water engineers, project management costs and consultantion fees, feasibility studies, the acquisition of patent rights and licences – </a:t>
            </a:r>
            <a:r>
              <a:rPr lang="mt-MT" b="1" dirty="0"/>
              <a:t>ceiling up to 10% of the total eligible cost</a:t>
            </a:r>
            <a:r>
              <a:rPr lang="mt-MT" dirty="0"/>
              <a:t>;</a:t>
            </a:r>
          </a:p>
          <a:p>
            <a:pPr lvl="0" algn="just"/>
            <a:r>
              <a:rPr lang="en-US" dirty="0"/>
              <a:t>The costs of establishing green infrastructure/landscape/soil management plans;</a:t>
            </a:r>
            <a:endParaRPr lang="mt-MT" dirty="0"/>
          </a:p>
        </p:txBody>
      </p:sp>
    </p:spTree>
    <p:extLst>
      <p:ext uri="{BB962C8B-B14F-4D97-AF65-F5344CB8AC3E}">
        <p14:creationId xmlns:p14="http://schemas.microsoft.com/office/powerpoint/2010/main" val="422225271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981200" y="706686"/>
            <a:ext cx="8229600" cy="1066130"/>
          </a:xfrm>
          <a:prstGeom prst="rect">
            <a:avLst/>
          </a:prstGeom>
        </p:spPr>
        <p:txBody>
          <a:bodyPr vert="horz" lIns="91440" tIns="45720" rIns="91440" bIns="45720" rtlCol="0" anchor="b">
            <a:noAutofit/>
          </a:bodyPr>
          <a:lst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a:lstStyle>
          <a:p>
            <a:r>
              <a:rPr lang="en-GB" b="1" i="1" dirty="0"/>
              <a:t>Measure 4: Development of Green Infrastructure</a:t>
            </a:r>
            <a:endParaRPr lang="mt-MT" dirty="0"/>
          </a:p>
        </p:txBody>
      </p:sp>
      <p:sp>
        <p:nvSpPr>
          <p:cNvPr id="5" name="Content Placeholder 2"/>
          <p:cNvSpPr>
            <a:spLocks noGrp="1"/>
          </p:cNvSpPr>
          <p:nvPr>
            <p:ph idx="1"/>
          </p:nvPr>
        </p:nvSpPr>
        <p:spPr>
          <a:xfrm>
            <a:off x="1981200" y="2276475"/>
            <a:ext cx="8229600" cy="3849688"/>
          </a:xfrm>
        </p:spPr>
        <p:txBody>
          <a:bodyPr>
            <a:normAutofit/>
          </a:bodyPr>
          <a:lstStyle/>
          <a:p>
            <a:pPr lvl="0" algn="just"/>
            <a:r>
              <a:rPr lang="en-US" b="1" dirty="0"/>
              <a:t>Eligibility </a:t>
            </a:r>
            <a:r>
              <a:rPr lang="en-US" b="1" dirty="0" err="1"/>
              <a:t>i</a:t>
            </a:r>
            <a:r>
              <a:rPr lang="mt-MT" b="1" dirty="0"/>
              <a:t>nvestments cont.</a:t>
            </a:r>
          </a:p>
          <a:p>
            <a:pPr lvl="0" algn="just"/>
            <a:endParaRPr lang="mt-MT" b="1" dirty="0"/>
          </a:p>
          <a:p>
            <a:pPr lvl="0" algn="just"/>
            <a:r>
              <a:rPr lang="en-US" dirty="0"/>
              <a:t>Restoration costs of ecological habitats and landscapes and features;</a:t>
            </a:r>
            <a:endParaRPr lang="mt-MT" dirty="0"/>
          </a:p>
          <a:p>
            <a:pPr lvl="0" algn="just"/>
            <a:r>
              <a:rPr lang="en-US" dirty="0"/>
              <a:t>The costs of propagation material (seeds, seedlings, saplings etc.) and the related plant prevention, (e.g. poles, irrigation equipment</a:t>
            </a:r>
            <a:r>
              <a:rPr lang="mt-MT" dirty="0"/>
              <a:t> etc.</a:t>
            </a:r>
            <a:r>
              <a:rPr lang="en-US" dirty="0"/>
              <a:t>);</a:t>
            </a:r>
            <a:endParaRPr lang="mt-MT" dirty="0"/>
          </a:p>
        </p:txBody>
      </p:sp>
    </p:spTree>
    <p:extLst>
      <p:ext uri="{BB962C8B-B14F-4D97-AF65-F5344CB8AC3E}">
        <p14:creationId xmlns:p14="http://schemas.microsoft.com/office/powerpoint/2010/main" val="310306853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981200" y="706686"/>
            <a:ext cx="8229600" cy="1066130"/>
          </a:xfrm>
          <a:prstGeom prst="rect">
            <a:avLst/>
          </a:prstGeom>
        </p:spPr>
        <p:txBody>
          <a:bodyPr vert="horz" lIns="91440" tIns="45720" rIns="91440" bIns="45720" rtlCol="0" anchor="b">
            <a:noAutofit/>
          </a:bodyPr>
          <a:lst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a:lstStyle>
          <a:p>
            <a:r>
              <a:rPr lang="en-GB" b="1" i="1" dirty="0"/>
              <a:t>Measure 4: Development of Green Infrastructure</a:t>
            </a:r>
            <a:endParaRPr lang="mt-MT" dirty="0"/>
          </a:p>
        </p:txBody>
      </p:sp>
      <p:sp>
        <p:nvSpPr>
          <p:cNvPr id="5" name="Content Placeholder 2"/>
          <p:cNvSpPr>
            <a:spLocks noGrp="1"/>
          </p:cNvSpPr>
          <p:nvPr>
            <p:ph idx="1"/>
          </p:nvPr>
        </p:nvSpPr>
        <p:spPr>
          <a:xfrm>
            <a:off x="1981200" y="2276475"/>
            <a:ext cx="8229600" cy="3849688"/>
          </a:xfrm>
        </p:spPr>
        <p:txBody>
          <a:bodyPr>
            <a:noAutofit/>
          </a:bodyPr>
          <a:lstStyle/>
          <a:p>
            <a:pPr lvl="0" algn="just"/>
            <a:r>
              <a:rPr lang="en-US" b="1" dirty="0"/>
              <a:t>Eligibility </a:t>
            </a:r>
            <a:r>
              <a:rPr lang="en-US" b="1" dirty="0" err="1"/>
              <a:t>i</a:t>
            </a:r>
            <a:r>
              <a:rPr lang="mt-MT" b="1" dirty="0"/>
              <a:t>nvestments cont.</a:t>
            </a:r>
          </a:p>
          <a:p>
            <a:pPr lvl="0" algn="just"/>
            <a:endParaRPr lang="mt-MT" b="1" dirty="0"/>
          </a:p>
          <a:p>
            <a:pPr lvl="0" algn="just"/>
            <a:r>
              <a:rPr lang="ga-IE" dirty="0"/>
              <a:t>The costs of materials and/or services/labour;</a:t>
            </a:r>
            <a:endParaRPr lang="mt-MT" dirty="0"/>
          </a:p>
          <a:p>
            <a:pPr lvl="0" algn="just"/>
            <a:r>
              <a:rPr lang="ga-IE" dirty="0"/>
              <a:t>The cost and installation of street furniture, lights, bins amongst others;</a:t>
            </a:r>
            <a:endParaRPr lang="mt-MT" dirty="0"/>
          </a:p>
          <a:p>
            <a:pPr lvl="0" algn="just"/>
            <a:r>
              <a:rPr lang="ga-IE" dirty="0"/>
              <a:t>The cost of purchasing and planting of native species of trees and plants/shrubs. </a:t>
            </a:r>
            <a:r>
              <a:rPr lang="ga-IE" b="1" dirty="0"/>
              <a:t>(Plants are capped at a rate of €100 per plant).</a:t>
            </a:r>
            <a:endParaRPr lang="mt-MT" b="1" dirty="0"/>
          </a:p>
        </p:txBody>
      </p:sp>
    </p:spTree>
    <p:extLst>
      <p:ext uri="{BB962C8B-B14F-4D97-AF65-F5344CB8AC3E}">
        <p14:creationId xmlns:p14="http://schemas.microsoft.com/office/powerpoint/2010/main" val="351271247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981200" y="706686"/>
            <a:ext cx="8229600" cy="1066130"/>
          </a:xfrm>
          <a:prstGeom prst="rect">
            <a:avLst/>
          </a:prstGeom>
        </p:spPr>
        <p:txBody>
          <a:bodyPr vert="horz" lIns="91440" tIns="45720" rIns="91440" bIns="45720" rtlCol="0" anchor="b">
            <a:noAutofit/>
          </a:bodyPr>
          <a:lst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a:lstStyle>
          <a:p>
            <a:r>
              <a:rPr lang="en-GB" b="1" i="1" dirty="0"/>
              <a:t>Measure 4: Development of Green Infrastructure</a:t>
            </a:r>
            <a:endParaRPr lang="mt-MT" dirty="0"/>
          </a:p>
        </p:txBody>
      </p:sp>
      <p:sp>
        <p:nvSpPr>
          <p:cNvPr id="5" name="Content Placeholder 2"/>
          <p:cNvSpPr>
            <a:spLocks noGrp="1"/>
          </p:cNvSpPr>
          <p:nvPr>
            <p:ph idx="1"/>
          </p:nvPr>
        </p:nvSpPr>
        <p:spPr>
          <a:xfrm>
            <a:off x="1981200" y="2276475"/>
            <a:ext cx="8229600" cy="3849688"/>
          </a:xfrm>
        </p:spPr>
        <p:txBody>
          <a:bodyPr>
            <a:noAutofit/>
          </a:bodyPr>
          <a:lstStyle/>
          <a:p>
            <a:pPr lvl="0" algn="just"/>
            <a:r>
              <a:rPr lang="mt-MT" sz="1800" b="1" dirty="0"/>
              <a:t>Non-</a:t>
            </a:r>
            <a:r>
              <a:rPr lang="en-US" sz="1800" b="1" dirty="0"/>
              <a:t>Eligibility </a:t>
            </a:r>
            <a:r>
              <a:rPr lang="en-US" sz="1800" b="1" dirty="0" err="1"/>
              <a:t>i</a:t>
            </a:r>
            <a:r>
              <a:rPr lang="mt-MT" sz="1800" b="1" dirty="0"/>
              <a:t>nvestments</a:t>
            </a:r>
          </a:p>
          <a:p>
            <a:pPr lvl="0" algn="just"/>
            <a:endParaRPr lang="mt-MT" sz="1800" b="1" dirty="0"/>
          </a:p>
          <a:p>
            <a:pPr lvl="0" algn="just"/>
            <a:r>
              <a:rPr lang="en-US" sz="1800" dirty="0"/>
              <a:t>Purchase of machinery and real estate;</a:t>
            </a:r>
            <a:endParaRPr lang="mt-MT" sz="1800" dirty="0"/>
          </a:p>
          <a:p>
            <a:pPr lvl="0" algn="just"/>
            <a:r>
              <a:rPr lang="mt-MT" sz="1800" dirty="0"/>
              <a:t>Purchase and </a:t>
            </a:r>
            <a:r>
              <a:rPr lang="en-US" sz="1800" dirty="0"/>
              <a:t>planting of non-native species of trees/plants/shrubs</a:t>
            </a:r>
            <a:r>
              <a:rPr lang="mt-MT" sz="1800" dirty="0"/>
              <a:t>;</a:t>
            </a:r>
          </a:p>
          <a:p>
            <a:pPr lvl="0" algn="just"/>
            <a:r>
              <a:rPr lang="mt-MT" sz="1800" dirty="0"/>
              <a:t>Maintenance costs;</a:t>
            </a:r>
          </a:p>
          <a:p>
            <a:pPr lvl="0" algn="just"/>
            <a:r>
              <a:rPr lang="en-US" sz="1800" dirty="0"/>
              <a:t>Provisional installations that are not directly related to the investment (e.g. warehouses for keeping materials for the construction);</a:t>
            </a:r>
            <a:endParaRPr lang="mt-MT" sz="1800" dirty="0"/>
          </a:p>
          <a:p>
            <a:pPr lvl="0" algn="just"/>
            <a:r>
              <a:rPr lang="en-US" sz="1800" dirty="0"/>
              <a:t>Inputs which are the subject of a contribution in kind;</a:t>
            </a:r>
            <a:endParaRPr lang="mt-MT" sz="1800" dirty="0"/>
          </a:p>
          <a:p>
            <a:pPr lvl="0" algn="just"/>
            <a:r>
              <a:rPr lang="en-US" sz="1800" dirty="0"/>
              <a:t>Building and/or restoration of rubble walls</a:t>
            </a:r>
            <a:endParaRPr lang="mt-MT" sz="1800" dirty="0"/>
          </a:p>
          <a:p>
            <a:pPr lvl="0" algn="just"/>
            <a:r>
              <a:rPr lang="en-US" sz="1800" dirty="0"/>
              <a:t>Administration fees (salaries, insurance obligations and running costs);</a:t>
            </a:r>
            <a:endParaRPr lang="mt-MT" sz="1800" dirty="0"/>
          </a:p>
          <a:p>
            <a:pPr lvl="0" algn="just"/>
            <a:r>
              <a:rPr lang="en-US" sz="1800" dirty="0"/>
              <a:t>Second-hand equipment;</a:t>
            </a:r>
            <a:endParaRPr lang="mt-MT" sz="1800" dirty="0"/>
          </a:p>
        </p:txBody>
      </p:sp>
    </p:spTree>
    <p:extLst>
      <p:ext uri="{BB962C8B-B14F-4D97-AF65-F5344CB8AC3E}">
        <p14:creationId xmlns:p14="http://schemas.microsoft.com/office/powerpoint/2010/main" val="43898556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981200" y="706686"/>
            <a:ext cx="8229600" cy="1066130"/>
          </a:xfrm>
          <a:prstGeom prst="rect">
            <a:avLst/>
          </a:prstGeom>
        </p:spPr>
        <p:txBody>
          <a:bodyPr vert="horz" lIns="91440" tIns="45720" rIns="91440" bIns="45720" rtlCol="0" anchor="b">
            <a:noAutofit/>
          </a:bodyPr>
          <a:lst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a:lstStyle>
          <a:p>
            <a:r>
              <a:rPr lang="en-GB" b="1" i="1" dirty="0"/>
              <a:t>Measure 4: Development of Green Infrastructure</a:t>
            </a:r>
            <a:endParaRPr lang="mt-MT" dirty="0"/>
          </a:p>
        </p:txBody>
      </p:sp>
      <p:sp>
        <p:nvSpPr>
          <p:cNvPr id="5" name="Content Placeholder 2"/>
          <p:cNvSpPr>
            <a:spLocks noGrp="1"/>
          </p:cNvSpPr>
          <p:nvPr>
            <p:ph idx="1"/>
          </p:nvPr>
        </p:nvSpPr>
        <p:spPr>
          <a:xfrm>
            <a:off x="1981200" y="2276475"/>
            <a:ext cx="8229600" cy="3849688"/>
          </a:xfrm>
        </p:spPr>
        <p:txBody>
          <a:bodyPr>
            <a:noAutofit/>
          </a:bodyPr>
          <a:lstStyle/>
          <a:p>
            <a:r>
              <a:rPr lang="en-US" sz="1800" b="1" dirty="0"/>
              <a:t>Aid Intensities</a:t>
            </a:r>
            <a:endParaRPr lang="mt-MT" sz="1800" b="1" dirty="0"/>
          </a:p>
          <a:p>
            <a:endParaRPr lang="mt-MT" sz="1800" dirty="0"/>
          </a:p>
          <a:p>
            <a:r>
              <a:rPr lang="en-US" sz="1800" dirty="0"/>
              <a:t>A beneficiary will be granted the following financial assistance should the proposed investment be selected:</a:t>
            </a:r>
            <a:endParaRPr lang="mt-MT" sz="1800" dirty="0"/>
          </a:p>
          <a:p>
            <a:endParaRPr lang="mt-MT" sz="1800" dirty="0"/>
          </a:p>
          <a:p>
            <a:pPr lvl="0"/>
            <a:r>
              <a:rPr lang="en-US" sz="1800" dirty="0"/>
              <a:t>80% of the total eligible expenditure. </a:t>
            </a:r>
            <a:endParaRPr lang="mt-MT" sz="1800" dirty="0"/>
          </a:p>
          <a:p>
            <a:pPr lvl="0"/>
            <a:endParaRPr lang="mt-MT" sz="1800" dirty="0"/>
          </a:p>
          <a:p>
            <a:r>
              <a:rPr lang="en-US" sz="1800" dirty="0"/>
              <a:t>The other 20% of the total eligible expenditure must be borne by the applicant.</a:t>
            </a:r>
            <a:endParaRPr lang="mt-MT" sz="1800" dirty="0"/>
          </a:p>
          <a:p>
            <a:endParaRPr lang="mt-MT" sz="1800" dirty="0"/>
          </a:p>
          <a:p>
            <a:r>
              <a:rPr lang="en-US" sz="1800" b="1" dirty="0"/>
              <a:t>The VAT element has to be borne by the applicant (except where it is non-recoverable under National VAT legislation)</a:t>
            </a:r>
            <a:endParaRPr lang="mt-MT" sz="1800" dirty="0"/>
          </a:p>
        </p:txBody>
      </p:sp>
    </p:spTree>
    <p:extLst>
      <p:ext uri="{BB962C8B-B14F-4D97-AF65-F5344CB8AC3E}">
        <p14:creationId xmlns:p14="http://schemas.microsoft.com/office/powerpoint/2010/main" val="37501975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981200" y="706686"/>
            <a:ext cx="8229600" cy="1066130"/>
          </a:xfrm>
          <a:prstGeom prst="rect">
            <a:avLst/>
          </a:prstGeom>
        </p:spPr>
        <p:txBody>
          <a:bodyPr vert="horz" lIns="91440" tIns="45720" rIns="91440" bIns="45720" rtlCol="0" anchor="b">
            <a:noAutofit/>
          </a:bodyPr>
          <a:lst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a:lstStyle>
          <a:p>
            <a:r>
              <a:rPr lang="en-GB" b="1" i="1" dirty="0"/>
              <a:t>Measure 4: Development of Green Infrastructure</a:t>
            </a:r>
            <a:endParaRPr lang="mt-MT" dirty="0"/>
          </a:p>
        </p:txBody>
      </p:sp>
      <p:sp>
        <p:nvSpPr>
          <p:cNvPr id="5" name="Content Placeholder 2"/>
          <p:cNvSpPr>
            <a:spLocks noGrp="1"/>
          </p:cNvSpPr>
          <p:nvPr>
            <p:ph idx="1"/>
          </p:nvPr>
        </p:nvSpPr>
        <p:spPr>
          <a:xfrm>
            <a:off x="1981200" y="2276475"/>
            <a:ext cx="8229600" cy="3849688"/>
          </a:xfrm>
        </p:spPr>
        <p:txBody>
          <a:bodyPr>
            <a:noAutofit/>
          </a:bodyPr>
          <a:lstStyle/>
          <a:p>
            <a:pPr algn="just"/>
            <a:r>
              <a:rPr lang="en-US" sz="1800" b="1" dirty="0"/>
              <a:t>Budget</a:t>
            </a:r>
            <a:endParaRPr lang="mt-MT" sz="1800" b="1" dirty="0"/>
          </a:p>
          <a:p>
            <a:pPr algn="just"/>
            <a:endParaRPr lang="mt-MT" sz="1800" dirty="0"/>
          </a:p>
          <a:p>
            <a:pPr algn="just"/>
            <a:r>
              <a:rPr lang="en-US" sz="1800" dirty="0"/>
              <a:t>The total allocated funds for this call is set at </a:t>
            </a:r>
            <a:r>
              <a:rPr lang="en-US" sz="1800" b="1" dirty="0"/>
              <a:t>€</a:t>
            </a:r>
            <a:r>
              <a:rPr lang="en-GB" sz="1800" b="1" dirty="0"/>
              <a:t>273,485.46 </a:t>
            </a:r>
            <a:r>
              <a:rPr lang="en-US" sz="1800" dirty="0"/>
              <a:t>of which 80% will be financed through the EAFRD whilst the remaining 20% will be financed by the Beneficiary. </a:t>
            </a:r>
            <a:endParaRPr lang="mt-MT" sz="1800" dirty="0"/>
          </a:p>
          <a:p>
            <a:pPr algn="just"/>
            <a:endParaRPr lang="mt-MT" sz="1800" dirty="0"/>
          </a:p>
          <a:p>
            <a:pPr algn="just"/>
            <a:r>
              <a:rPr lang="en-US" sz="1800" dirty="0"/>
              <a:t>The maximum grant support for each project is </a:t>
            </a:r>
            <a:r>
              <a:rPr lang="en-US" sz="1800" b="1" dirty="0"/>
              <a:t>capped at €10</a:t>
            </a:r>
            <a:r>
              <a:rPr lang="mt-MT" sz="1800" b="1" dirty="0"/>
              <a:t>0</a:t>
            </a:r>
            <a:r>
              <a:rPr lang="en-US" sz="1800" b="1" dirty="0"/>
              <a:t>,</a:t>
            </a:r>
            <a:r>
              <a:rPr lang="mt-MT" sz="1800" b="1" dirty="0"/>
              <a:t>00</a:t>
            </a:r>
            <a:r>
              <a:rPr lang="en-US" sz="1800" b="1" dirty="0"/>
              <a:t>0</a:t>
            </a:r>
            <a:endParaRPr lang="mt-MT" sz="1800" dirty="0"/>
          </a:p>
          <a:p>
            <a:pPr algn="just"/>
            <a:endParaRPr lang="mt-MT" sz="1800" dirty="0"/>
          </a:p>
          <a:p>
            <a:pPr algn="just"/>
            <a:r>
              <a:rPr lang="en-US" sz="1800" dirty="0"/>
              <a:t>In the case of oversubscription of the call, the </a:t>
            </a:r>
            <a:r>
              <a:rPr lang="mt-MT" sz="1800" dirty="0"/>
              <a:t>MAGF </a:t>
            </a:r>
            <a:r>
              <a:rPr lang="en-US" sz="1800" dirty="0"/>
              <a:t>reserve</a:t>
            </a:r>
            <a:r>
              <a:rPr lang="mt-MT" sz="1800" dirty="0"/>
              <a:t>s</a:t>
            </a:r>
            <a:r>
              <a:rPr lang="en-US" sz="1800" dirty="0"/>
              <a:t> the right to allocate additional funds to this measure following approval by the Managing Authority and ARPA. </a:t>
            </a:r>
            <a:endParaRPr lang="mt-MT" sz="1800" dirty="0"/>
          </a:p>
        </p:txBody>
      </p:sp>
    </p:spTree>
    <p:extLst>
      <p:ext uri="{BB962C8B-B14F-4D97-AF65-F5344CB8AC3E}">
        <p14:creationId xmlns:p14="http://schemas.microsoft.com/office/powerpoint/2010/main" val="109393463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981200" y="706686"/>
            <a:ext cx="8229600" cy="1066130"/>
          </a:xfrm>
          <a:prstGeom prst="rect">
            <a:avLst/>
          </a:prstGeom>
        </p:spPr>
        <p:txBody>
          <a:bodyPr vert="horz" lIns="91440" tIns="45720" rIns="91440" bIns="45720" rtlCol="0" anchor="b">
            <a:noAutofit/>
          </a:bodyPr>
          <a:lst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a:lstStyle>
          <a:p>
            <a:r>
              <a:rPr lang="en-GB" b="1" i="1" dirty="0"/>
              <a:t>Measure 4: Development of Green Infrastructure</a:t>
            </a:r>
            <a:endParaRPr lang="mt-MT" dirty="0"/>
          </a:p>
        </p:txBody>
      </p:sp>
      <p:graphicFrame>
        <p:nvGraphicFramePr>
          <p:cNvPr id="8" name="Content Placeholder 7"/>
          <p:cNvGraphicFramePr>
            <a:graphicFrameLocks noGrp="1"/>
          </p:cNvGraphicFramePr>
          <p:nvPr>
            <p:ph idx="1"/>
            <p:extLst>
              <p:ext uri="{D42A27DB-BD31-4B8C-83A1-F6EECF244321}">
                <p14:modId xmlns:p14="http://schemas.microsoft.com/office/powerpoint/2010/main" val="4108363378"/>
              </p:ext>
            </p:extLst>
          </p:nvPr>
        </p:nvGraphicFramePr>
        <p:xfrm>
          <a:off x="2135563" y="4509120"/>
          <a:ext cx="7992884" cy="1440160"/>
        </p:xfrm>
        <a:graphic>
          <a:graphicData uri="http://schemas.openxmlformats.org/drawingml/2006/table">
            <a:tbl>
              <a:tblPr firstRow="1" firstCol="1" bandRow="1">
                <a:tableStyleId>{5C22544A-7EE6-4342-B048-85BDC9FD1C3A}</a:tableStyleId>
              </a:tblPr>
              <a:tblGrid>
                <a:gridCol w="974548">
                  <a:extLst>
                    <a:ext uri="{9D8B030D-6E8A-4147-A177-3AD203B41FA5}">
                      <a16:colId xmlns:a16="http://schemas.microsoft.com/office/drawing/2014/main" val="20000"/>
                    </a:ext>
                  </a:extLst>
                </a:gridCol>
                <a:gridCol w="974548">
                  <a:extLst>
                    <a:ext uri="{9D8B030D-6E8A-4147-A177-3AD203B41FA5}">
                      <a16:colId xmlns:a16="http://schemas.microsoft.com/office/drawing/2014/main" val="20001"/>
                    </a:ext>
                  </a:extLst>
                </a:gridCol>
                <a:gridCol w="974548">
                  <a:extLst>
                    <a:ext uri="{9D8B030D-6E8A-4147-A177-3AD203B41FA5}">
                      <a16:colId xmlns:a16="http://schemas.microsoft.com/office/drawing/2014/main" val="20002"/>
                    </a:ext>
                  </a:extLst>
                </a:gridCol>
                <a:gridCol w="1009068">
                  <a:extLst>
                    <a:ext uri="{9D8B030D-6E8A-4147-A177-3AD203B41FA5}">
                      <a16:colId xmlns:a16="http://schemas.microsoft.com/office/drawing/2014/main" val="20003"/>
                    </a:ext>
                  </a:extLst>
                </a:gridCol>
                <a:gridCol w="1009068">
                  <a:extLst>
                    <a:ext uri="{9D8B030D-6E8A-4147-A177-3AD203B41FA5}">
                      <a16:colId xmlns:a16="http://schemas.microsoft.com/office/drawing/2014/main" val="20004"/>
                    </a:ext>
                  </a:extLst>
                </a:gridCol>
                <a:gridCol w="1009068">
                  <a:extLst>
                    <a:ext uri="{9D8B030D-6E8A-4147-A177-3AD203B41FA5}">
                      <a16:colId xmlns:a16="http://schemas.microsoft.com/office/drawing/2014/main" val="20005"/>
                    </a:ext>
                  </a:extLst>
                </a:gridCol>
                <a:gridCol w="1009068">
                  <a:extLst>
                    <a:ext uri="{9D8B030D-6E8A-4147-A177-3AD203B41FA5}">
                      <a16:colId xmlns:a16="http://schemas.microsoft.com/office/drawing/2014/main" val="20006"/>
                    </a:ext>
                  </a:extLst>
                </a:gridCol>
                <a:gridCol w="1032968">
                  <a:extLst>
                    <a:ext uri="{9D8B030D-6E8A-4147-A177-3AD203B41FA5}">
                      <a16:colId xmlns:a16="http://schemas.microsoft.com/office/drawing/2014/main" val="20007"/>
                    </a:ext>
                  </a:extLst>
                </a:gridCol>
              </a:tblGrid>
              <a:tr h="343766">
                <a:tc gridSpan="8">
                  <a:txBody>
                    <a:bodyPr/>
                    <a:lstStyle/>
                    <a:p>
                      <a:pPr algn="ctr">
                        <a:spcBef>
                          <a:spcPts val="1200"/>
                        </a:spcBef>
                        <a:spcAft>
                          <a:spcPts val="0"/>
                        </a:spcAft>
                      </a:pPr>
                      <a:r>
                        <a:rPr lang="mt-MT" sz="1400" b="1" kern="1200" dirty="0">
                          <a:solidFill>
                            <a:schemeClr val="lt1"/>
                          </a:solidFill>
                          <a:effectLst/>
                          <a:latin typeface="+mj-lt"/>
                          <a:ea typeface="+mn-ea"/>
                          <a:cs typeface="+mn-cs"/>
                        </a:rPr>
                        <a:t>MEASURE 4 – BUDGET €</a:t>
                      </a:r>
                      <a:r>
                        <a:rPr lang="en-GB" sz="1400" b="1" kern="1200" dirty="0">
                          <a:solidFill>
                            <a:schemeClr val="lt1"/>
                          </a:solidFill>
                          <a:effectLst/>
                          <a:latin typeface="+mj-lt"/>
                          <a:ea typeface="+mn-ea"/>
                          <a:cs typeface="+mn-cs"/>
                        </a:rPr>
                        <a:t>273,485.46</a:t>
                      </a:r>
                      <a:endParaRPr lang="mt-MT" sz="1400" b="1" kern="1200" dirty="0">
                        <a:solidFill>
                          <a:schemeClr val="lt1"/>
                        </a:solidFill>
                        <a:effectLst/>
                        <a:latin typeface="+mj-lt"/>
                        <a:ea typeface="+mn-ea"/>
                        <a:cs typeface="+mn-cs"/>
                      </a:endParaRPr>
                    </a:p>
                  </a:txBody>
                  <a:tcPr marL="68580" marR="68580" marT="0" marB="0"/>
                </a:tc>
                <a:tc hMerge="1">
                  <a:txBody>
                    <a:bodyPr/>
                    <a:lstStyle/>
                    <a:p>
                      <a:endParaRPr lang="mt-MT"/>
                    </a:p>
                  </a:txBody>
                  <a:tcPr/>
                </a:tc>
                <a:tc hMerge="1">
                  <a:txBody>
                    <a:bodyPr/>
                    <a:lstStyle/>
                    <a:p>
                      <a:endParaRPr lang="mt-MT"/>
                    </a:p>
                  </a:txBody>
                  <a:tcPr/>
                </a:tc>
                <a:tc hMerge="1">
                  <a:txBody>
                    <a:bodyPr/>
                    <a:lstStyle/>
                    <a:p>
                      <a:endParaRPr lang="mt-MT"/>
                    </a:p>
                  </a:txBody>
                  <a:tcPr/>
                </a:tc>
                <a:tc hMerge="1">
                  <a:txBody>
                    <a:bodyPr/>
                    <a:lstStyle/>
                    <a:p>
                      <a:endParaRPr lang="mt-MT"/>
                    </a:p>
                  </a:txBody>
                  <a:tcPr/>
                </a:tc>
                <a:tc hMerge="1">
                  <a:txBody>
                    <a:bodyPr/>
                    <a:lstStyle/>
                    <a:p>
                      <a:endParaRPr lang="mt-MT"/>
                    </a:p>
                  </a:txBody>
                  <a:tcPr/>
                </a:tc>
                <a:tc hMerge="1">
                  <a:txBody>
                    <a:bodyPr/>
                    <a:lstStyle/>
                    <a:p>
                      <a:endParaRPr lang="mt-MT"/>
                    </a:p>
                  </a:txBody>
                  <a:tcPr/>
                </a:tc>
                <a:tc hMerge="1">
                  <a:txBody>
                    <a:bodyPr/>
                    <a:lstStyle/>
                    <a:p>
                      <a:endParaRPr lang="mt-MT"/>
                    </a:p>
                  </a:txBody>
                  <a:tcPr/>
                </a:tc>
                <a:extLst>
                  <a:ext uri="{0D108BD9-81ED-4DB2-BD59-A6C34878D82A}">
                    <a16:rowId xmlns:a16="http://schemas.microsoft.com/office/drawing/2014/main" val="10000"/>
                  </a:ext>
                </a:extLst>
              </a:tr>
              <a:tr h="328919">
                <a:tc>
                  <a:txBody>
                    <a:bodyPr/>
                    <a:lstStyle/>
                    <a:p>
                      <a:pPr marL="0" algn="ctr" defTabSz="914400" rtl="0" eaLnBrk="1" latinLnBrk="0" hangingPunct="1">
                        <a:spcBef>
                          <a:spcPts val="1200"/>
                        </a:spcBef>
                        <a:spcAft>
                          <a:spcPts val="0"/>
                        </a:spcAft>
                      </a:pPr>
                      <a:r>
                        <a:rPr lang="mt-MT" sz="1400" b="1" kern="1200" dirty="0">
                          <a:solidFill>
                            <a:schemeClr val="lt1"/>
                          </a:solidFill>
                          <a:effectLst/>
                          <a:latin typeface="+mj-lt"/>
                          <a:ea typeface="+mn-ea"/>
                          <a:cs typeface="+mn-cs"/>
                        </a:rPr>
                        <a:t>Launch</a:t>
                      </a:r>
                    </a:p>
                  </a:txBody>
                  <a:tcPr marL="68580" marR="68580" marT="0" marB="0"/>
                </a:tc>
                <a:tc>
                  <a:txBody>
                    <a:bodyPr/>
                    <a:lstStyle/>
                    <a:p>
                      <a:pPr algn="ctr">
                        <a:spcBef>
                          <a:spcPts val="1200"/>
                        </a:spcBef>
                        <a:spcAft>
                          <a:spcPts val="0"/>
                        </a:spcAft>
                      </a:pPr>
                      <a:r>
                        <a:rPr lang="mt-MT" sz="1600" b="1" dirty="0">
                          <a:effectLst/>
                          <a:latin typeface="+mj-lt"/>
                        </a:rPr>
                        <a:t>Block 1</a:t>
                      </a:r>
                      <a:endParaRPr lang="mt-MT" sz="1600" b="1" dirty="0">
                        <a:effectLst/>
                        <a:latin typeface="+mj-lt"/>
                        <a:ea typeface="MS Mincho"/>
                        <a:cs typeface="Times New Roman"/>
                      </a:endParaRPr>
                    </a:p>
                  </a:txBody>
                  <a:tcPr marL="68580" marR="68580" marT="0" marB="0" anchor="ctr"/>
                </a:tc>
                <a:tc rowSpan="2">
                  <a:txBody>
                    <a:bodyPr/>
                    <a:lstStyle/>
                    <a:p>
                      <a:pPr algn="ctr">
                        <a:spcBef>
                          <a:spcPts val="1200"/>
                        </a:spcBef>
                        <a:spcAft>
                          <a:spcPts val="0"/>
                        </a:spcAft>
                      </a:pPr>
                      <a:r>
                        <a:rPr lang="mt-MT" sz="1200" dirty="0">
                          <a:effectLst/>
                          <a:latin typeface="+mj-lt"/>
                        </a:rPr>
                        <a:t>Subject to Funds Availibility</a:t>
                      </a:r>
                      <a:endParaRPr lang="mt-MT" sz="1800" dirty="0">
                        <a:effectLst/>
                        <a:latin typeface="+mj-lt"/>
                        <a:ea typeface="MS Mincho"/>
                        <a:cs typeface="Times New Roman"/>
                      </a:endParaRPr>
                    </a:p>
                  </a:txBody>
                  <a:tcPr marL="68580" marR="68580" marT="0" marB="0"/>
                </a:tc>
                <a:tc>
                  <a:txBody>
                    <a:bodyPr/>
                    <a:lstStyle/>
                    <a:p>
                      <a:pPr marL="0" algn="ctr" defTabSz="914400" rtl="0" eaLnBrk="1" latinLnBrk="0" hangingPunct="1">
                        <a:spcBef>
                          <a:spcPts val="1200"/>
                        </a:spcBef>
                        <a:spcAft>
                          <a:spcPts val="0"/>
                        </a:spcAft>
                      </a:pPr>
                      <a:r>
                        <a:rPr lang="mt-MT" sz="1600" b="1" kern="1200" dirty="0">
                          <a:solidFill>
                            <a:schemeClr val="dk1"/>
                          </a:solidFill>
                          <a:effectLst/>
                          <a:latin typeface="+mj-lt"/>
                          <a:ea typeface="+mn-ea"/>
                          <a:cs typeface="+mn-cs"/>
                        </a:rPr>
                        <a:t>Block 2</a:t>
                      </a:r>
                    </a:p>
                  </a:txBody>
                  <a:tcPr marL="68580" marR="68580" marT="0" marB="0"/>
                </a:tc>
                <a:tc rowSpan="2">
                  <a:txBody>
                    <a:bodyPr/>
                    <a:lstStyle/>
                    <a:p>
                      <a:pPr marL="0" algn="ctr" defTabSz="914400" rtl="0" eaLnBrk="1" latinLnBrk="0" hangingPunct="1">
                        <a:spcBef>
                          <a:spcPts val="1200"/>
                        </a:spcBef>
                        <a:spcAft>
                          <a:spcPts val="0"/>
                        </a:spcAft>
                      </a:pPr>
                      <a:r>
                        <a:rPr lang="mt-MT" sz="1200" kern="1200" dirty="0">
                          <a:solidFill>
                            <a:schemeClr val="dk1"/>
                          </a:solidFill>
                          <a:effectLst/>
                          <a:latin typeface="+mj-lt"/>
                          <a:ea typeface="+mn-ea"/>
                          <a:cs typeface="+mn-cs"/>
                        </a:rPr>
                        <a:t>Subject to Funds Availibility</a:t>
                      </a:r>
                    </a:p>
                  </a:txBody>
                  <a:tcPr marL="68580" marR="68580" marT="0" marB="0"/>
                </a:tc>
                <a:tc>
                  <a:txBody>
                    <a:bodyPr/>
                    <a:lstStyle/>
                    <a:p>
                      <a:pPr marL="0" algn="ctr" defTabSz="914400" rtl="0" eaLnBrk="1" latinLnBrk="0" hangingPunct="1">
                        <a:spcBef>
                          <a:spcPts val="1200"/>
                        </a:spcBef>
                        <a:spcAft>
                          <a:spcPts val="0"/>
                        </a:spcAft>
                      </a:pPr>
                      <a:r>
                        <a:rPr lang="mt-MT" sz="1600" b="1" kern="1200">
                          <a:solidFill>
                            <a:schemeClr val="dk1"/>
                          </a:solidFill>
                          <a:effectLst/>
                          <a:latin typeface="+mj-lt"/>
                          <a:ea typeface="+mn-ea"/>
                          <a:cs typeface="+mn-cs"/>
                        </a:rPr>
                        <a:t>Block 3</a:t>
                      </a:r>
                    </a:p>
                  </a:txBody>
                  <a:tcPr marL="68580" marR="68580" marT="0" marB="0"/>
                </a:tc>
                <a:tc rowSpan="2">
                  <a:txBody>
                    <a:bodyPr/>
                    <a:lstStyle/>
                    <a:p>
                      <a:pPr marL="0" algn="ctr" defTabSz="914400" rtl="0" eaLnBrk="1" latinLnBrk="0" hangingPunct="1">
                        <a:spcBef>
                          <a:spcPts val="1200"/>
                        </a:spcBef>
                        <a:spcAft>
                          <a:spcPts val="0"/>
                        </a:spcAft>
                      </a:pPr>
                      <a:r>
                        <a:rPr lang="mt-MT" sz="1200" kern="1200" dirty="0">
                          <a:solidFill>
                            <a:schemeClr val="dk1"/>
                          </a:solidFill>
                          <a:effectLst/>
                          <a:latin typeface="+mj-lt"/>
                          <a:ea typeface="+mn-ea"/>
                          <a:cs typeface="+mn-cs"/>
                        </a:rPr>
                        <a:t>Subject to Funds Availibility</a:t>
                      </a:r>
                    </a:p>
                  </a:txBody>
                  <a:tcPr marL="68580" marR="68580" marT="0" marB="0"/>
                </a:tc>
                <a:tc>
                  <a:txBody>
                    <a:bodyPr/>
                    <a:lstStyle/>
                    <a:p>
                      <a:pPr marL="0" algn="ctr" defTabSz="914400" rtl="0" eaLnBrk="1" latinLnBrk="0" hangingPunct="1">
                        <a:spcBef>
                          <a:spcPts val="1200"/>
                        </a:spcBef>
                        <a:spcAft>
                          <a:spcPts val="0"/>
                        </a:spcAft>
                      </a:pPr>
                      <a:r>
                        <a:rPr lang="mt-MT" sz="1600" b="1" kern="1200">
                          <a:solidFill>
                            <a:schemeClr val="dk1"/>
                          </a:solidFill>
                          <a:effectLst/>
                          <a:latin typeface="+mj-lt"/>
                          <a:ea typeface="+mn-ea"/>
                          <a:cs typeface="+mn-cs"/>
                        </a:rPr>
                        <a:t>Block 4</a:t>
                      </a:r>
                    </a:p>
                  </a:txBody>
                  <a:tcPr marL="68580" marR="68580" marT="0" marB="0"/>
                </a:tc>
                <a:extLst>
                  <a:ext uri="{0D108BD9-81ED-4DB2-BD59-A6C34878D82A}">
                    <a16:rowId xmlns:a16="http://schemas.microsoft.com/office/drawing/2014/main" val="10001"/>
                  </a:ext>
                </a:extLst>
              </a:tr>
              <a:tr h="767475">
                <a:tc>
                  <a:txBody>
                    <a:bodyPr/>
                    <a:lstStyle/>
                    <a:p>
                      <a:pPr algn="ctr">
                        <a:spcBef>
                          <a:spcPts val="1200"/>
                        </a:spcBef>
                        <a:spcAft>
                          <a:spcPts val="0"/>
                        </a:spcAft>
                      </a:pPr>
                      <a:r>
                        <a:rPr lang="en-GB" sz="1400" b="1" kern="1200" dirty="0">
                          <a:solidFill>
                            <a:schemeClr val="lt1"/>
                          </a:solidFill>
                          <a:effectLst/>
                          <a:latin typeface="+mj-lt"/>
                          <a:ea typeface="+mn-ea"/>
                          <a:cs typeface="+mn-cs"/>
                        </a:rPr>
                        <a:t>15.06.22</a:t>
                      </a:r>
                      <a:endParaRPr lang="mt-MT" sz="1400" b="1" kern="1200" dirty="0">
                        <a:solidFill>
                          <a:schemeClr val="lt1"/>
                        </a:solidFill>
                        <a:effectLst/>
                        <a:latin typeface="+mj-lt"/>
                        <a:ea typeface="+mn-ea"/>
                        <a:cs typeface="+mn-cs"/>
                      </a:endParaRPr>
                    </a:p>
                  </a:txBody>
                  <a:tcPr marL="68580" marR="68580" marT="0" marB="0"/>
                </a:tc>
                <a:tc>
                  <a:txBody>
                    <a:bodyPr/>
                    <a:lstStyle/>
                    <a:p>
                      <a:pPr algn="ctr">
                        <a:spcBef>
                          <a:spcPts val="1200"/>
                        </a:spcBef>
                        <a:spcAft>
                          <a:spcPts val="0"/>
                        </a:spcAft>
                      </a:pPr>
                      <a:r>
                        <a:rPr lang="en-GB" sz="1600" b="1" dirty="0">
                          <a:effectLst/>
                          <a:latin typeface="+mj-lt"/>
                        </a:rPr>
                        <a:t>29</a:t>
                      </a:r>
                      <a:r>
                        <a:rPr lang="mt-MT" sz="1600" b="1" dirty="0">
                          <a:effectLst/>
                          <a:latin typeface="+mj-lt"/>
                        </a:rPr>
                        <a:t>.0</a:t>
                      </a:r>
                      <a:r>
                        <a:rPr lang="en-GB" sz="1600" b="1" dirty="0">
                          <a:effectLst/>
                          <a:latin typeface="+mj-lt"/>
                        </a:rPr>
                        <a:t>7</a:t>
                      </a:r>
                      <a:r>
                        <a:rPr lang="mt-MT" sz="1600" b="1" dirty="0">
                          <a:effectLst/>
                          <a:latin typeface="+mj-lt"/>
                        </a:rPr>
                        <a:t>.</a:t>
                      </a:r>
                      <a:r>
                        <a:rPr lang="en-GB" sz="1600" b="1" dirty="0">
                          <a:effectLst/>
                          <a:latin typeface="+mj-lt"/>
                        </a:rPr>
                        <a:t>22</a:t>
                      </a:r>
                      <a:r>
                        <a:rPr lang="mt-MT" sz="1600" b="1" dirty="0">
                          <a:effectLst/>
                          <a:latin typeface="+mj-lt"/>
                        </a:rPr>
                        <a:t> at noon</a:t>
                      </a:r>
                      <a:endParaRPr lang="mt-MT" sz="1600" b="1" dirty="0">
                        <a:effectLst/>
                        <a:latin typeface="+mj-lt"/>
                        <a:ea typeface="MS Mincho"/>
                        <a:cs typeface="Times New Roman"/>
                      </a:endParaRPr>
                    </a:p>
                  </a:txBody>
                  <a:tcPr marL="68580" marR="68580" marT="0" marB="0"/>
                </a:tc>
                <a:tc vMerge="1">
                  <a:txBody>
                    <a:bodyPr/>
                    <a:lstStyle/>
                    <a:p>
                      <a:endParaRPr lang="mt-MT"/>
                    </a:p>
                  </a:txBody>
                  <a:tcPr/>
                </a:tc>
                <a:tc>
                  <a:txBody>
                    <a:bodyPr/>
                    <a:lstStyle/>
                    <a:p>
                      <a:pPr marL="0" algn="ctr" defTabSz="914400" rtl="0" eaLnBrk="1" latinLnBrk="0" hangingPunct="1">
                        <a:spcBef>
                          <a:spcPts val="1200"/>
                        </a:spcBef>
                        <a:spcAft>
                          <a:spcPts val="0"/>
                        </a:spcAft>
                      </a:pPr>
                      <a:r>
                        <a:rPr lang="en-GB" sz="1600" b="1" kern="1200" dirty="0">
                          <a:solidFill>
                            <a:schemeClr val="dk1"/>
                          </a:solidFill>
                          <a:effectLst/>
                          <a:latin typeface="+mj-lt"/>
                          <a:ea typeface="+mn-ea"/>
                          <a:cs typeface="+mn-cs"/>
                        </a:rPr>
                        <a:t>31</a:t>
                      </a:r>
                      <a:r>
                        <a:rPr lang="mt-MT" sz="1600" b="1" kern="1200" dirty="0">
                          <a:solidFill>
                            <a:schemeClr val="dk1"/>
                          </a:solidFill>
                          <a:effectLst/>
                          <a:latin typeface="+mj-lt"/>
                          <a:ea typeface="+mn-ea"/>
                          <a:cs typeface="+mn-cs"/>
                        </a:rPr>
                        <a:t>.0</a:t>
                      </a:r>
                      <a:r>
                        <a:rPr lang="en-GB" sz="1600" b="1" kern="1200" dirty="0">
                          <a:solidFill>
                            <a:schemeClr val="dk1"/>
                          </a:solidFill>
                          <a:effectLst/>
                          <a:latin typeface="+mj-lt"/>
                          <a:ea typeface="+mn-ea"/>
                          <a:cs typeface="+mn-cs"/>
                        </a:rPr>
                        <a:t>8</a:t>
                      </a:r>
                      <a:r>
                        <a:rPr lang="mt-MT" sz="1600" b="1" kern="1200" dirty="0">
                          <a:solidFill>
                            <a:schemeClr val="dk1"/>
                          </a:solidFill>
                          <a:effectLst/>
                          <a:latin typeface="+mj-lt"/>
                          <a:ea typeface="+mn-ea"/>
                          <a:cs typeface="+mn-cs"/>
                        </a:rPr>
                        <a:t>.</a:t>
                      </a:r>
                      <a:r>
                        <a:rPr lang="en-GB" sz="1600" b="1" kern="1200" dirty="0">
                          <a:solidFill>
                            <a:schemeClr val="dk1"/>
                          </a:solidFill>
                          <a:effectLst/>
                          <a:latin typeface="+mj-lt"/>
                          <a:ea typeface="+mn-ea"/>
                          <a:cs typeface="+mn-cs"/>
                        </a:rPr>
                        <a:t>22</a:t>
                      </a:r>
                      <a:r>
                        <a:rPr lang="mt-MT" sz="1600" b="1" kern="1200" dirty="0">
                          <a:solidFill>
                            <a:schemeClr val="dk1"/>
                          </a:solidFill>
                          <a:effectLst/>
                          <a:latin typeface="+mj-lt"/>
                          <a:ea typeface="+mn-ea"/>
                          <a:cs typeface="+mn-cs"/>
                        </a:rPr>
                        <a:t> at noon</a:t>
                      </a:r>
                    </a:p>
                  </a:txBody>
                  <a:tcPr marL="68580" marR="68580" marT="0" marB="0"/>
                </a:tc>
                <a:tc vMerge="1">
                  <a:txBody>
                    <a:bodyPr/>
                    <a:lstStyle/>
                    <a:p>
                      <a:endParaRPr lang="mt-MT"/>
                    </a:p>
                  </a:txBody>
                  <a:tcPr/>
                </a:tc>
                <a:tc>
                  <a:txBody>
                    <a:bodyPr/>
                    <a:lstStyle/>
                    <a:p>
                      <a:pPr marL="0" algn="ctr" defTabSz="914400" rtl="0" eaLnBrk="1" latinLnBrk="0" hangingPunct="1">
                        <a:spcBef>
                          <a:spcPts val="1200"/>
                        </a:spcBef>
                        <a:spcAft>
                          <a:spcPts val="0"/>
                        </a:spcAft>
                      </a:pPr>
                      <a:r>
                        <a:rPr lang="en-GB" sz="1600" b="1" kern="1200" dirty="0">
                          <a:solidFill>
                            <a:schemeClr val="dk1"/>
                          </a:solidFill>
                          <a:effectLst/>
                          <a:latin typeface="+mj-lt"/>
                          <a:ea typeface="+mn-ea"/>
                          <a:cs typeface="+mn-cs"/>
                        </a:rPr>
                        <a:t>30</a:t>
                      </a:r>
                      <a:r>
                        <a:rPr lang="mt-MT" sz="1600" b="1" kern="1200" dirty="0">
                          <a:solidFill>
                            <a:schemeClr val="dk1"/>
                          </a:solidFill>
                          <a:effectLst/>
                          <a:latin typeface="+mj-lt"/>
                          <a:ea typeface="+mn-ea"/>
                          <a:cs typeface="+mn-cs"/>
                        </a:rPr>
                        <a:t>.0</a:t>
                      </a:r>
                      <a:r>
                        <a:rPr lang="en-GB" sz="1600" b="1" kern="1200" dirty="0">
                          <a:solidFill>
                            <a:schemeClr val="dk1"/>
                          </a:solidFill>
                          <a:effectLst/>
                          <a:latin typeface="+mj-lt"/>
                          <a:ea typeface="+mn-ea"/>
                          <a:cs typeface="+mn-cs"/>
                        </a:rPr>
                        <a:t>9</a:t>
                      </a:r>
                      <a:r>
                        <a:rPr lang="mt-MT" sz="1600" b="1" kern="1200" dirty="0">
                          <a:solidFill>
                            <a:schemeClr val="dk1"/>
                          </a:solidFill>
                          <a:effectLst/>
                          <a:latin typeface="+mj-lt"/>
                          <a:ea typeface="+mn-ea"/>
                          <a:cs typeface="+mn-cs"/>
                        </a:rPr>
                        <a:t>.</a:t>
                      </a:r>
                      <a:r>
                        <a:rPr lang="en-GB" sz="1600" b="1" kern="1200" dirty="0">
                          <a:solidFill>
                            <a:schemeClr val="dk1"/>
                          </a:solidFill>
                          <a:effectLst/>
                          <a:latin typeface="+mj-lt"/>
                          <a:ea typeface="+mn-ea"/>
                          <a:cs typeface="+mn-cs"/>
                        </a:rPr>
                        <a:t>22</a:t>
                      </a:r>
                      <a:r>
                        <a:rPr lang="mt-MT" sz="1600" b="1" kern="1200" dirty="0">
                          <a:solidFill>
                            <a:schemeClr val="dk1"/>
                          </a:solidFill>
                          <a:effectLst/>
                          <a:latin typeface="+mj-lt"/>
                          <a:ea typeface="+mn-ea"/>
                          <a:cs typeface="+mn-cs"/>
                        </a:rPr>
                        <a:t> at noon</a:t>
                      </a:r>
                    </a:p>
                  </a:txBody>
                  <a:tcPr marL="68580" marR="68580" marT="0" marB="0"/>
                </a:tc>
                <a:tc vMerge="1">
                  <a:txBody>
                    <a:bodyPr/>
                    <a:lstStyle/>
                    <a:p>
                      <a:endParaRPr lang="mt-MT"/>
                    </a:p>
                  </a:txBody>
                  <a:tcPr/>
                </a:tc>
                <a:tc>
                  <a:txBody>
                    <a:bodyPr/>
                    <a:lstStyle/>
                    <a:p>
                      <a:pPr marL="0" algn="ctr" defTabSz="914400" rtl="0" eaLnBrk="1" latinLnBrk="0" hangingPunct="1">
                        <a:spcBef>
                          <a:spcPts val="1200"/>
                        </a:spcBef>
                        <a:spcAft>
                          <a:spcPts val="0"/>
                        </a:spcAft>
                      </a:pPr>
                      <a:r>
                        <a:rPr lang="mt-MT" sz="1600" b="1" kern="1200" dirty="0">
                          <a:solidFill>
                            <a:schemeClr val="dk1"/>
                          </a:solidFill>
                          <a:effectLst/>
                          <a:latin typeface="+mj-lt"/>
                          <a:ea typeface="+mn-ea"/>
                          <a:cs typeface="+mn-cs"/>
                        </a:rPr>
                        <a:t>3</a:t>
                      </a:r>
                      <a:r>
                        <a:rPr lang="en-GB" sz="1600" b="1" kern="1200" dirty="0">
                          <a:solidFill>
                            <a:schemeClr val="dk1"/>
                          </a:solidFill>
                          <a:effectLst/>
                          <a:latin typeface="+mj-lt"/>
                          <a:ea typeface="+mn-ea"/>
                          <a:cs typeface="+mn-cs"/>
                        </a:rPr>
                        <a:t>1</a:t>
                      </a:r>
                      <a:r>
                        <a:rPr lang="mt-MT" sz="1600" b="1" kern="1200" dirty="0">
                          <a:solidFill>
                            <a:schemeClr val="dk1"/>
                          </a:solidFill>
                          <a:effectLst/>
                          <a:latin typeface="+mj-lt"/>
                          <a:ea typeface="+mn-ea"/>
                          <a:cs typeface="+mn-cs"/>
                        </a:rPr>
                        <a:t>.</a:t>
                      </a:r>
                      <a:r>
                        <a:rPr lang="en-GB" sz="1600" b="1" kern="1200" dirty="0">
                          <a:solidFill>
                            <a:schemeClr val="dk1"/>
                          </a:solidFill>
                          <a:effectLst/>
                          <a:latin typeface="+mj-lt"/>
                          <a:ea typeface="+mn-ea"/>
                          <a:cs typeface="+mn-cs"/>
                        </a:rPr>
                        <a:t>1</a:t>
                      </a:r>
                      <a:r>
                        <a:rPr lang="mt-MT" sz="1600" b="1" kern="1200" dirty="0">
                          <a:solidFill>
                            <a:schemeClr val="dk1"/>
                          </a:solidFill>
                          <a:effectLst/>
                          <a:latin typeface="+mj-lt"/>
                          <a:ea typeface="+mn-ea"/>
                          <a:cs typeface="+mn-cs"/>
                        </a:rPr>
                        <a:t>0.</a:t>
                      </a:r>
                      <a:r>
                        <a:rPr lang="en-GB" sz="1600" b="1" kern="1200" dirty="0">
                          <a:solidFill>
                            <a:schemeClr val="dk1"/>
                          </a:solidFill>
                          <a:effectLst/>
                          <a:latin typeface="+mj-lt"/>
                          <a:ea typeface="+mn-ea"/>
                          <a:cs typeface="+mn-cs"/>
                        </a:rPr>
                        <a:t>22</a:t>
                      </a:r>
                      <a:r>
                        <a:rPr lang="mt-MT" sz="1600" b="1" kern="1200" dirty="0">
                          <a:solidFill>
                            <a:schemeClr val="dk1"/>
                          </a:solidFill>
                          <a:effectLst/>
                          <a:latin typeface="+mj-lt"/>
                          <a:ea typeface="+mn-ea"/>
                          <a:cs typeface="+mn-cs"/>
                        </a:rPr>
                        <a:t> at noon</a:t>
                      </a:r>
                    </a:p>
                  </a:txBody>
                  <a:tcPr marL="68580" marR="68580" marT="0" marB="0"/>
                </a:tc>
                <a:extLst>
                  <a:ext uri="{0D108BD9-81ED-4DB2-BD59-A6C34878D82A}">
                    <a16:rowId xmlns:a16="http://schemas.microsoft.com/office/drawing/2014/main" val="10002"/>
                  </a:ext>
                </a:extLst>
              </a:tr>
            </a:tbl>
          </a:graphicData>
        </a:graphic>
      </p:graphicFrame>
      <p:cxnSp>
        <p:nvCxnSpPr>
          <p:cNvPr id="9" name="Straight Arrow Connector 8"/>
          <p:cNvCxnSpPr/>
          <p:nvPr/>
        </p:nvCxnSpPr>
        <p:spPr>
          <a:xfrm>
            <a:off x="5629276" y="8509000"/>
            <a:ext cx="523875" cy="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10" name="Straight Arrow Connector 9"/>
          <p:cNvCxnSpPr/>
          <p:nvPr/>
        </p:nvCxnSpPr>
        <p:spPr>
          <a:xfrm>
            <a:off x="7061201" y="8509000"/>
            <a:ext cx="523875" cy="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11" name="Straight Arrow Connector 10"/>
          <p:cNvCxnSpPr/>
          <p:nvPr/>
        </p:nvCxnSpPr>
        <p:spPr>
          <a:xfrm>
            <a:off x="8524876" y="8501063"/>
            <a:ext cx="523875" cy="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12" name="Rectangle 11"/>
          <p:cNvSpPr/>
          <p:nvPr/>
        </p:nvSpPr>
        <p:spPr>
          <a:xfrm>
            <a:off x="1981200" y="2261772"/>
            <a:ext cx="8229600" cy="2031325"/>
          </a:xfrm>
          <a:prstGeom prst="rect">
            <a:avLst/>
          </a:prstGeom>
        </p:spPr>
        <p:txBody>
          <a:bodyPr wrap="square">
            <a:spAutoFit/>
          </a:bodyPr>
          <a:lstStyle/>
          <a:p>
            <a:pPr algn="just"/>
            <a:r>
              <a:rPr lang="mt-MT" dirty="0">
                <a:solidFill>
                  <a:schemeClr val="tx1">
                    <a:lumMod val="50000"/>
                    <a:lumOff val="50000"/>
                  </a:schemeClr>
                </a:solidFill>
                <a:latin typeface="+mj-lt"/>
              </a:rPr>
              <a:t>O</a:t>
            </a:r>
            <a:r>
              <a:rPr lang="en-US" dirty="0">
                <a:solidFill>
                  <a:schemeClr val="tx1">
                    <a:lumMod val="50000"/>
                    <a:lumOff val="50000"/>
                  </a:schemeClr>
                </a:solidFill>
                <a:latin typeface="+mj-lt"/>
              </a:rPr>
              <a:t>pen</a:t>
            </a:r>
            <a:r>
              <a:rPr lang="mt-MT" dirty="0">
                <a:solidFill>
                  <a:schemeClr val="tx1">
                    <a:lumMod val="50000"/>
                    <a:lumOff val="50000"/>
                  </a:schemeClr>
                </a:solidFill>
                <a:latin typeface="+mj-lt"/>
              </a:rPr>
              <a:t>ing</a:t>
            </a:r>
            <a:r>
              <a:rPr lang="en-US" dirty="0">
                <a:solidFill>
                  <a:schemeClr val="tx1">
                    <a:lumMod val="50000"/>
                    <a:lumOff val="50000"/>
                  </a:schemeClr>
                </a:solidFill>
                <a:latin typeface="+mj-lt"/>
              </a:rPr>
              <a:t> </a:t>
            </a:r>
            <a:r>
              <a:rPr lang="mt-MT" dirty="0">
                <a:solidFill>
                  <a:schemeClr val="tx1">
                    <a:lumMod val="50000"/>
                    <a:lumOff val="50000"/>
                  </a:schemeClr>
                </a:solidFill>
                <a:latin typeface="+mj-lt"/>
              </a:rPr>
              <a:t>of call </a:t>
            </a:r>
            <a:r>
              <a:rPr lang="en-US" dirty="0">
                <a:solidFill>
                  <a:schemeClr val="tx1">
                    <a:lumMod val="50000"/>
                    <a:lumOff val="50000"/>
                  </a:schemeClr>
                </a:solidFill>
                <a:latin typeface="+mj-lt"/>
              </a:rPr>
              <a:t>on </a:t>
            </a:r>
            <a:r>
              <a:rPr lang="en-GB" b="1" dirty="0">
                <a:solidFill>
                  <a:schemeClr val="tx1">
                    <a:lumMod val="50000"/>
                    <a:lumOff val="50000"/>
                  </a:schemeClr>
                </a:solidFill>
                <a:latin typeface="+mj-lt"/>
              </a:rPr>
              <a:t>22</a:t>
            </a:r>
            <a:r>
              <a:rPr lang="en-GB" b="1" baseline="30000" dirty="0">
                <a:solidFill>
                  <a:schemeClr val="tx1">
                    <a:lumMod val="50000"/>
                    <a:lumOff val="50000"/>
                  </a:schemeClr>
                </a:solidFill>
                <a:latin typeface="+mj-lt"/>
              </a:rPr>
              <a:t>nd</a:t>
            </a:r>
            <a:r>
              <a:rPr lang="en-GB" b="1" dirty="0">
                <a:solidFill>
                  <a:schemeClr val="tx1">
                    <a:lumMod val="50000"/>
                    <a:lumOff val="50000"/>
                  </a:schemeClr>
                </a:solidFill>
                <a:latin typeface="+mj-lt"/>
              </a:rPr>
              <a:t> June 2022</a:t>
            </a:r>
            <a:endParaRPr lang="mt-MT" b="1" dirty="0">
              <a:solidFill>
                <a:schemeClr val="tx1">
                  <a:lumMod val="50000"/>
                  <a:lumOff val="50000"/>
                </a:schemeClr>
              </a:solidFill>
              <a:latin typeface="+mj-lt"/>
            </a:endParaRPr>
          </a:p>
          <a:p>
            <a:pPr algn="just"/>
            <a:endParaRPr lang="mt-MT" b="1" dirty="0">
              <a:solidFill>
                <a:schemeClr val="tx1">
                  <a:lumMod val="50000"/>
                  <a:lumOff val="50000"/>
                </a:schemeClr>
              </a:solidFill>
              <a:latin typeface="+mj-lt"/>
            </a:endParaRPr>
          </a:p>
          <a:p>
            <a:pPr algn="just"/>
            <a:r>
              <a:rPr lang="mt-MT" dirty="0">
                <a:solidFill>
                  <a:schemeClr val="tx1">
                    <a:lumMod val="50000"/>
                    <a:lumOff val="50000"/>
                  </a:schemeClr>
                </a:solidFill>
                <a:latin typeface="+mj-lt"/>
              </a:rPr>
              <a:t>Closing through </a:t>
            </a:r>
            <a:r>
              <a:rPr lang="en-US" dirty="0">
                <a:solidFill>
                  <a:schemeClr val="tx1">
                    <a:lumMod val="50000"/>
                    <a:lumOff val="50000"/>
                  </a:schemeClr>
                </a:solidFill>
                <a:latin typeface="+mj-lt"/>
              </a:rPr>
              <a:t> </a:t>
            </a:r>
            <a:r>
              <a:rPr lang="mt-MT" dirty="0">
                <a:solidFill>
                  <a:schemeClr val="tx1">
                    <a:lumMod val="50000"/>
                    <a:lumOff val="50000"/>
                  </a:schemeClr>
                </a:solidFill>
                <a:latin typeface="+mj-lt"/>
              </a:rPr>
              <a:t>an </a:t>
            </a:r>
            <a:r>
              <a:rPr lang="en-US" b="1" dirty="0">
                <a:solidFill>
                  <a:schemeClr val="tx1">
                    <a:lumMod val="50000"/>
                    <a:lumOff val="50000"/>
                  </a:schemeClr>
                </a:solidFill>
                <a:latin typeface="+mj-lt"/>
              </a:rPr>
              <a:t>Open Block Calls Procedure</a:t>
            </a:r>
            <a:r>
              <a:rPr lang="mt-MT" dirty="0">
                <a:solidFill>
                  <a:schemeClr val="tx1">
                    <a:lumMod val="50000"/>
                    <a:lumOff val="50000"/>
                  </a:schemeClr>
                </a:solidFill>
                <a:latin typeface="+mj-lt"/>
              </a:rPr>
              <a:t>.</a:t>
            </a:r>
          </a:p>
          <a:p>
            <a:pPr algn="just"/>
            <a:endParaRPr lang="mt-MT" b="1" dirty="0">
              <a:solidFill>
                <a:schemeClr val="tx1">
                  <a:lumMod val="50000"/>
                  <a:lumOff val="50000"/>
                </a:schemeClr>
              </a:solidFill>
              <a:latin typeface="+mj-lt"/>
            </a:endParaRPr>
          </a:p>
          <a:p>
            <a:pPr algn="just"/>
            <a:r>
              <a:rPr lang="en-US" dirty="0">
                <a:solidFill>
                  <a:schemeClr val="tx1">
                    <a:lumMod val="50000"/>
                    <a:lumOff val="50000"/>
                  </a:schemeClr>
                </a:solidFill>
                <a:latin typeface="+mj-lt"/>
              </a:rPr>
              <a:t>The different time block periods are </a:t>
            </a:r>
            <a:r>
              <a:rPr lang="mt-MT" dirty="0">
                <a:solidFill>
                  <a:schemeClr val="tx1">
                    <a:lumMod val="50000"/>
                    <a:lumOff val="50000"/>
                  </a:schemeClr>
                </a:solidFill>
                <a:latin typeface="+mj-lt"/>
              </a:rPr>
              <a:t>subject to funds availibility. If funds are exhausted following a block period, the following block will not open and call will close.</a:t>
            </a:r>
          </a:p>
        </p:txBody>
      </p:sp>
      <p:cxnSp>
        <p:nvCxnSpPr>
          <p:cNvPr id="3" name="Straight Arrow Connector 2"/>
          <p:cNvCxnSpPr/>
          <p:nvPr/>
        </p:nvCxnSpPr>
        <p:spPr>
          <a:xfrm>
            <a:off x="4223792" y="5589240"/>
            <a:ext cx="720080"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a:off x="6240016" y="5589240"/>
            <a:ext cx="720080"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a:off x="8256240" y="5589240"/>
            <a:ext cx="720080"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1859667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981200" y="706686"/>
            <a:ext cx="8229600" cy="1066130"/>
          </a:xfrm>
          <a:prstGeom prst="rect">
            <a:avLst/>
          </a:prstGeom>
        </p:spPr>
        <p:txBody>
          <a:bodyPr vert="horz" lIns="91440" tIns="45720" rIns="91440" bIns="45720" rtlCol="0" anchor="b">
            <a:noAutofit/>
          </a:bodyPr>
          <a:lst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a:lstStyle>
          <a:p>
            <a:r>
              <a:rPr lang="en-GB" b="1" i="1" dirty="0"/>
              <a:t>Measure 4: Development of Green Infrastructure</a:t>
            </a:r>
            <a:endParaRPr lang="mt-MT" dirty="0"/>
          </a:p>
        </p:txBody>
      </p:sp>
      <p:graphicFrame>
        <p:nvGraphicFramePr>
          <p:cNvPr id="6" name="Table 5"/>
          <p:cNvGraphicFramePr>
            <a:graphicFrameLocks noGrp="1"/>
          </p:cNvGraphicFramePr>
          <p:nvPr/>
        </p:nvGraphicFramePr>
        <p:xfrm>
          <a:off x="2351585" y="2204865"/>
          <a:ext cx="7560840" cy="3894341"/>
        </p:xfrm>
        <a:graphic>
          <a:graphicData uri="http://schemas.openxmlformats.org/drawingml/2006/table">
            <a:tbl>
              <a:tblPr firstRow="1" firstCol="1" bandRow="1">
                <a:tableStyleId>{5C22544A-7EE6-4342-B048-85BDC9FD1C3A}</a:tableStyleId>
              </a:tblPr>
              <a:tblGrid>
                <a:gridCol w="481182">
                  <a:extLst>
                    <a:ext uri="{9D8B030D-6E8A-4147-A177-3AD203B41FA5}">
                      <a16:colId xmlns:a16="http://schemas.microsoft.com/office/drawing/2014/main" val="20000"/>
                    </a:ext>
                  </a:extLst>
                </a:gridCol>
                <a:gridCol w="5643733">
                  <a:extLst>
                    <a:ext uri="{9D8B030D-6E8A-4147-A177-3AD203B41FA5}">
                      <a16:colId xmlns:a16="http://schemas.microsoft.com/office/drawing/2014/main" val="20001"/>
                    </a:ext>
                  </a:extLst>
                </a:gridCol>
                <a:gridCol w="1435925">
                  <a:extLst>
                    <a:ext uri="{9D8B030D-6E8A-4147-A177-3AD203B41FA5}">
                      <a16:colId xmlns:a16="http://schemas.microsoft.com/office/drawing/2014/main" val="20002"/>
                    </a:ext>
                  </a:extLst>
                </a:gridCol>
              </a:tblGrid>
              <a:tr h="604867">
                <a:tc>
                  <a:txBody>
                    <a:bodyPr/>
                    <a:lstStyle/>
                    <a:p>
                      <a:pPr algn="ctr">
                        <a:spcAft>
                          <a:spcPts val="0"/>
                        </a:spcAft>
                      </a:pPr>
                      <a:r>
                        <a:rPr lang="mt-MT" sz="1400" dirty="0">
                          <a:effectLst/>
                          <a:latin typeface="+mj-lt"/>
                        </a:rPr>
                        <a:t> </a:t>
                      </a:r>
                      <a:endParaRPr lang="mt-MT" sz="1400" dirty="0">
                        <a:effectLst/>
                        <a:latin typeface="+mj-lt"/>
                        <a:ea typeface="MS Mincho"/>
                        <a:cs typeface="Times New Roman"/>
                      </a:endParaRPr>
                    </a:p>
                  </a:txBody>
                  <a:tcPr marL="68580" marR="68580" marT="0" marB="0"/>
                </a:tc>
                <a:tc>
                  <a:txBody>
                    <a:bodyPr/>
                    <a:lstStyle/>
                    <a:p>
                      <a:pPr algn="ctr">
                        <a:spcAft>
                          <a:spcPts val="0"/>
                        </a:spcAft>
                      </a:pPr>
                      <a:r>
                        <a:rPr lang="mt-MT" sz="1400" dirty="0">
                          <a:effectLst/>
                          <a:latin typeface="+mj-lt"/>
                        </a:rPr>
                        <a:t>SELECTION </a:t>
                      </a:r>
                      <a:r>
                        <a:rPr lang="en-US" sz="1400" dirty="0">
                          <a:effectLst/>
                          <a:latin typeface="+mj-lt"/>
                        </a:rPr>
                        <a:t>CRITERIA</a:t>
                      </a:r>
                      <a:endParaRPr lang="mt-MT" sz="1400" dirty="0">
                        <a:effectLst/>
                        <a:latin typeface="+mj-lt"/>
                        <a:ea typeface="MS Mincho"/>
                        <a:cs typeface="Times New Roman"/>
                      </a:endParaRPr>
                    </a:p>
                  </a:txBody>
                  <a:tcPr marL="68580" marR="68580" marT="0" marB="0"/>
                </a:tc>
                <a:tc>
                  <a:txBody>
                    <a:bodyPr/>
                    <a:lstStyle/>
                    <a:p>
                      <a:pPr algn="ctr">
                        <a:spcAft>
                          <a:spcPts val="0"/>
                        </a:spcAft>
                      </a:pPr>
                      <a:r>
                        <a:rPr lang="mt-MT" sz="1400" dirty="0">
                          <a:effectLst/>
                          <a:latin typeface="+mj-lt"/>
                        </a:rPr>
                        <a:t>Maximum </a:t>
                      </a:r>
                      <a:r>
                        <a:rPr lang="en-US" sz="1400" dirty="0">
                          <a:effectLst/>
                          <a:latin typeface="+mj-lt"/>
                        </a:rPr>
                        <a:t>POINTS</a:t>
                      </a:r>
                      <a:endParaRPr lang="mt-MT" sz="1400" dirty="0">
                        <a:effectLst/>
                        <a:latin typeface="+mj-lt"/>
                        <a:ea typeface="MS Mincho"/>
                        <a:cs typeface="Times New Roman"/>
                      </a:endParaRPr>
                    </a:p>
                  </a:txBody>
                  <a:tcPr marL="68580" marR="68580" marT="0" marB="0"/>
                </a:tc>
                <a:extLst>
                  <a:ext uri="{0D108BD9-81ED-4DB2-BD59-A6C34878D82A}">
                    <a16:rowId xmlns:a16="http://schemas.microsoft.com/office/drawing/2014/main" val="10000"/>
                  </a:ext>
                </a:extLst>
              </a:tr>
              <a:tr h="302434">
                <a:tc gridSpan="3">
                  <a:txBody>
                    <a:bodyPr/>
                    <a:lstStyle/>
                    <a:p>
                      <a:pPr algn="ctr">
                        <a:spcAft>
                          <a:spcPts val="0"/>
                        </a:spcAft>
                      </a:pPr>
                      <a:r>
                        <a:rPr lang="mt-MT" sz="1400">
                          <a:effectLst/>
                          <a:latin typeface="+mj-lt"/>
                        </a:rPr>
                        <a:t>1. Relevance to the objective of the measure (max. 20 points)</a:t>
                      </a:r>
                      <a:endParaRPr lang="mt-MT" sz="1400">
                        <a:effectLst/>
                        <a:latin typeface="+mj-lt"/>
                        <a:ea typeface="MS Mincho"/>
                        <a:cs typeface="Times New Roman"/>
                      </a:endParaRPr>
                    </a:p>
                  </a:txBody>
                  <a:tcPr marL="68580" marR="68580" marT="0" marB="0"/>
                </a:tc>
                <a:tc hMerge="1">
                  <a:txBody>
                    <a:bodyPr/>
                    <a:lstStyle/>
                    <a:p>
                      <a:endParaRPr lang="mt-MT"/>
                    </a:p>
                  </a:txBody>
                  <a:tcPr/>
                </a:tc>
                <a:tc hMerge="1">
                  <a:txBody>
                    <a:bodyPr/>
                    <a:lstStyle/>
                    <a:p>
                      <a:endParaRPr lang="mt-MT"/>
                    </a:p>
                  </a:txBody>
                  <a:tcPr/>
                </a:tc>
                <a:extLst>
                  <a:ext uri="{0D108BD9-81ED-4DB2-BD59-A6C34878D82A}">
                    <a16:rowId xmlns:a16="http://schemas.microsoft.com/office/drawing/2014/main" val="10001"/>
                  </a:ext>
                </a:extLst>
              </a:tr>
              <a:tr h="604867">
                <a:tc>
                  <a:txBody>
                    <a:bodyPr/>
                    <a:lstStyle/>
                    <a:p>
                      <a:pPr>
                        <a:spcAft>
                          <a:spcPts val="0"/>
                        </a:spcAft>
                      </a:pPr>
                      <a:r>
                        <a:rPr lang="en-US" sz="1400" dirty="0">
                          <a:effectLst/>
                          <a:latin typeface="+mj-lt"/>
                        </a:rPr>
                        <a:t>a</a:t>
                      </a:r>
                      <a:endParaRPr lang="mt-MT" sz="1400" dirty="0">
                        <a:effectLst/>
                        <a:latin typeface="+mj-lt"/>
                        <a:ea typeface="MS Mincho"/>
                        <a:cs typeface="Times New Roman"/>
                      </a:endParaRPr>
                    </a:p>
                  </a:txBody>
                  <a:tcPr marL="68580" marR="68580" marT="0" marB="0"/>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en-US" sz="1400" b="1" kern="1200" dirty="0">
                          <a:solidFill>
                            <a:schemeClr val="dk1"/>
                          </a:solidFill>
                          <a:effectLst/>
                          <a:latin typeface="+mj-lt"/>
                          <a:ea typeface="+mn-ea"/>
                          <a:cs typeface="+mn-cs"/>
                        </a:rPr>
                        <a:t>Evidence that the project contributes to the conservation of biodiversity</a:t>
                      </a:r>
                      <a:r>
                        <a:rPr lang="mt-MT" sz="1400" b="1" kern="1200" dirty="0">
                          <a:solidFill>
                            <a:schemeClr val="dk1"/>
                          </a:solidFill>
                          <a:effectLst/>
                          <a:latin typeface="+mj-lt"/>
                          <a:ea typeface="+mn-ea"/>
                          <a:cs typeface="+mn-cs"/>
                        </a:rPr>
                        <a:t> </a:t>
                      </a:r>
                      <a:r>
                        <a:rPr lang="mt-MT" sz="1400" kern="1200" dirty="0">
                          <a:solidFill>
                            <a:schemeClr val="dk1"/>
                          </a:solidFill>
                          <a:effectLst/>
                          <a:latin typeface="+mj-lt"/>
                          <a:ea typeface="+mn-ea"/>
                          <a:cs typeface="+mn-cs"/>
                        </a:rPr>
                        <a:t>- </a:t>
                      </a:r>
                      <a:r>
                        <a:rPr lang="mt-MT" sz="1400" i="1" kern="1200" dirty="0">
                          <a:solidFill>
                            <a:schemeClr val="dk1"/>
                          </a:solidFill>
                          <a:effectLst/>
                          <a:latin typeface="+mj-lt"/>
                          <a:ea typeface="+mn-ea"/>
                          <a:cs typeface="+mn-cs"/>
                        </a:rPr>
                        <a:t>Will the proposed project contribute to biodiversity conservation, like helping native pollinators, restoration of habitat, reduction or elimination of pesticides and inorganic fertiliser, etc?</a:t>
                      </a:r>
                    </a:p>
                  </a:txBody>
                  <a:tcPr marL="68580" marR="68580" marT="0" marB="0"/>
                </a:tc>
                <a:tc>
                  <a:txBody>
                    <a:bodyPr/>
                    <a:lstStyle/>
                    <a:p>
                      <a:pPr algn="ctr">
                        <a:spcAft>
                          <a:spcPts val="0"/>
                        </a:spcAft>
                      </a:pPr>
                      <a:r>
                        <a:rPr lang="mt-MT" sz="1400">
                          <a:effectLst/>
                          <a:latin typeface="+mj-lt"/>
                        </a:rPr>
                        <a:t>5 points</a:t>
                      </a:r>
                      <a:endParaRPr lang="mt-MT" sz="1400">
                        <a:effectLst/>
                        <a:latin typeface="+mj-lt"/>
                        <a:ea typeface="MS Mincho"/>
                        <a:cs typeface="Times New Roman"/>
                      </a:endParaRPr>
                    </a:p>
                  </a:txBody>
                  <a:tcPr marL="68580" marR="68580" marT="0" marB="0"/>
                </a:tc>
                <a:extLst>
                  <a:ext uri="{0D108BD9-81ED-4DB2-BD59-A6C34878D82A}">
                    <a16:rowId xmlns:a16="http://schemas.microsoft.com/office/drawing/2014/main" val="10002"/>
                  </a:ext>
                </a:extLst>
              </a:tr>
              <a:tr h="907301">
                <a:tc>
                  <a:txBody>
                    <a:bodyPr/>
                    <a:lstStyle/>
                    <a:p>
                      <a:pPr>
                        <a:spcAft>
                          <a:spcPts val="0"/>
                        </a:spcAft>
                      </a:pPr>
                      <a:r>
                        <a:rPr lang="en-US" sz="1400">
                          <a:effectLst/>
                          <a:latin typeface="+mj-lt"/>
                        </a:rPr>
                        <a:t>b</a:t>
                      </a:r>
                      <a:endParaRPr lang="mt-MT" sz="1400">
                        <a:effectLst/>
                        <a:latin typeface="+mj-lt"/>
                        <a:ea typeface="MS Mincho"/>
                        <a:cs typeface="Times New Roman"/>
                      </a:endParaRPr>
                    </a:p>
                  </a:txBody>
                  <a:tcPr marL="68580" marR="68580" marT="0" marB="0"/>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en-US" sz="1400" b="1" dirty="0">
                          <a:effectLst/>
                          <a:latin typeface="+mj-lt"/>
                        </a:rPr>
                        <a:t>Evidence that the project contributes to the creation of green carbon sinks and makes use of specific species of conservation value</a:t>
                      </a:r>
                      <a:r>
                        <a:rPr lang="mt-MT" sz="1400" b="1" dirty="0">
                          <a:effectLst/>
                          <a:latin typeface="+mj-lt"/>
                        </a:rPr>
                        <a:t> </a:t>
                      </a:r>
                      <a:r>
                        <a:rPr lang="mt-MT" sz="1400" dirty="0">
                          <a:effectLst/>
                          <a:latin typeface="+mj-lt"/>
                        </a:rPr>
                        <a:t>- </a:t>
                      </a:r>
                      <a:r>
                        <a:rPr lang="mt-MT" sz="1400" i="1" kern="1200" dirty="0">
                          <a:solidFill>
                            <a:schemeClr val="dk1"/>
                          </a:solidFill>
                          <a:effectLst/>
                          <a:latin typeface="+mj-lt"/>
                          <a:ea typeface="+mn-ea"/>
                          <a:cs typeface="+mn-cs"/>
                        </a:rPr>
                        <a:t>Will the proposed project create carbon sinks like plants and soil to reduce carbon dioxide from the atmosphere?</a:t>
                      </a:r>
                    </a:p>
                    <a:p>
                      <a:pPr algn="just">
                        <a:spcAft>
                          <a:spcPts val="0"/>
                        </a:spcAft>
                      </a:pPr>
                      <a:endParaRPr lang="mt-MT" sz="1400" dirty="0">
                        <a:effectLst/>
                        <a:latin typeface="+mj-lt"/>
                        <a:ea typeface="MS Mincho"/>
                        <a:cs typeface="Times New Roman"/>
                      </a:endParaRPr>
                    </a:p>
                  </a:txBody>
                  <a:tcPr marL="68580" marR="68580" marT="0" marB="0"/>
                </a:tc>
                <a:tc>
                  <a:txBody>
                    <a:bodyPr/>
                    <a:lstStyle/>
                    <a:p>
                      <a:pPr algn="ctr">
                        <a:spcAft>
                          <a:spcPts val="0"/>
                        </a:spcAft>
                      </a:pPr>
                      <a:r>
                        <a:rPr lang="mt-MT" sz="1400">
                          <a:effectLst/>
                          <a:latin typeface="+mj-lt"/>
                        </a:rPr>
                        <a:t>5 points</a:t>
                      </a:r>
                      <a:endParaRPr lang="mt-MT" sz="1400">
                        <a:effectLst/>
                        <a:latin typeface="+mj-lt"/>
                        <a:ea typeface="MS Mincho"/>
                        <a:cs typeface="Times New Roman"/>
                      </a:endParaRPr>
                    </a:p>
                  </a:txBody>
                  <a:tcPr marL="68580" marR="68580" marT="0" marB="0"/>
                </a:tc>
                <a:extLst>
                  <a:ext uri="{0D108BD9-81ED-4DB2-BD59-A6C34878D82A}">
                    <a16:rowId xmlns:a16="http://schemas.microsoft.com/office/drawing/2014/main" val="10003"/>
                  </a:ext>
                </a:extLst>
              </a:tr>
              <a:tr h="604867">
                <a:tc>
                  <a:txBody>
                    <a:bodyPr/>
                    <a:lstStyle/>
                    <a:p>
                      <a:pPr>
                        <a:spcAft>
                          <a:spcPts val="0"/>
                        </a:spcAft>
                      </a:pPr>
                      <a:r>
                        <a:rPr lang="en-US" sz="1400">
                          <a:effectLst/>
                          <a:latin typeface="+mj-lt"/>
                        </a:rPr>
                        <a:t>c</a:t>
                      </a:r>
                      <a:endParaRPr lang="mt-MT" sz="1400">
                        <a:effectLst/>
                        <a:latin typeface="+mj-lt"/>
                        <a:ea typeface="MS Mincho"/>
                        <a:cs typeface="Times New Roman"/>
                      </a:endParaRPr>
                    </a:p>
                  </a:txBody>
                  <a:tcPr marL="68580" marR="68580" marT="0" marB="0"/>
                </a:tc>
                <a:tc>
                  <a:txBody>
                    <a:bodyPr/>
                    <a:lstStyle/>
                    <a:p>
                      <a:pPr algn="just">
                        <a:spcAft>
                          <a:spcPts val="0"/>
                        </a:spcAft>
                      </a:pPr>
                      <a:r>
                        <a:rPr lang="en-US" sz="1400" b="1" dirty="0">
                          <a:effectLst/>
                          <a:latin typeface="+mj-lt"/>
                        </a:rPr>
                        <a:t>Evidence that the proposed investment contributes to the creation of recreational space for visitors</a:t>
                      </a:r>
                      <a:r>
                        <a:rPr lang="mt-MT" sz="1400" dirty="0">
                          <a:effectLst/>
                          <a:latin typeface="+mj-lt"/>
                        </a:rPr>
                        <a:t> - </a:t>
                      </a:r>
                      <a:r>
                        <a:rPr lang="en-US" sz="1400" i="1" dirty="0">
                          <a:effectLst/>
                          <a:latin typeface="+mj-lt"/>
                        </a:rPr>
                        <a:t>Will the proposed project provide additional recreational space for visiting persons?</a:t>
                      </a:r>
                      <a:endParaRPr lang="mt-MT" sz="1400" i="1" dirty="0">
                        <a:effectLst/>
                        <a:latin typeface="+mj-lt"/>
                        <a:ea typeface="MS Mincho"/>
                        <a:cs typeface="Times New Roman"/>
                      </a:endParaRPr>
                    </a:p>
                  </a:txBody>
                  <a:tcPr marL="68580" marR="68580" marT="0" marB="0"/>
                </a:tc>
                <a:tc>
                  <a:txBody>
                    <a:bodyPr/>
                    <a:lstStyle/>
                    <a:p>
                      <a:pPr algn="ctr">
                        <a:spcAft>
                          <a:spcPts val="0"/>
                        </a:spcAft>
                      </a:pPr>
                      <a:r>
                        <a:rPr lang="mt-MT" sz="1400" dirty="0">
                          <a:effectLst/>
                          <a:latin typeface="+mj-lt"/>
                        </a:rPr>
                        <a:t>10 points</a:t>
                      </a:r>
                      <a:endParaRPr lang="mt-MT" sz="1400" dirty="0">
                        <a:effectLst/>
                        <a:latin typeface="+mj-lt"/>
                        <a:ea typeface="MS Mincho"/>
                        <a:cs typeface="Times New Roman"/>
                      </a:endParaRPr>
                    </a:p>
                  </a:txBody>
                  <a:tcPr marL="68580" marR="68580" marT="0" marB="0"/>
                </a:tc>
                <a:extLst>
                  <a:ext uri="{0D108BD9-81ED-4DB2-BD59-A6C34878D82A}">
                    <a16:rowId xmlns:a16="http://schemas.microsoft.com/office/drawing/2014/main" val="10004"/>
                  </a:ext>
                </a:extLst>
              </a:tr>
            </a:tbl>
          </a:graphicData>
        </a:graphic>
      </p:graphicFrame>
      <p:sp>
        <p:nvSpPr>
          <p:cNvPr id="7" name="Rectangle 1"/>
          <p:cNvSpPr>
            <a:spLocks noChangeArrowheads="1"/>
          </p:cNvSpPr>
          <p:nvPr/>
        </p:nvSpPr>
        <p:spPr bwMode="auto">
          <a:xfrm>
            <a:off x="3260726" y="2991922"/>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fontAlgn="base">
              <a:spcBef>
                <a:spcPct val="0"/>
              </a:spcBef>
              <a:spcAft>
                <a:spcPct val="0"/>
              </a:spcAft>
            </a:pPr>
            <a:endParaRPr lang="mt-MT" altLang="mt-MT">
              <a:latin typeface="Arial" pitchFamily="34" charset="0"/>
              <a:cs typeface="Arial" pitchFamily="34" charset="0"/>
            </a:endParaRPr>
          </a:p>
        </p:txBody>
      </p:sp>
    </p:spTree>
    <p:extLst>
      <p:ext uri="{BB962C8B-B14F-4D97-AF65-F5344CB8AC3E}">
        <p14:creationId xmlns:p14="http://schemas.microsoft.com/office/powerpoint/2010/main" val="388252737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981200" y="706686"/>
            <a:ext cx="8229600" cy="1066130"/>
          </a:xfrm>
          <a:prstGeom prst="rect">
            <a:avLst/>
          </a:prstGeom>
        </p:spPr>
        <p:txBody>
          <a:bodyPr vert="horz" lIns="91440" tIns="45720" rIns="91440" bIns="45720" rtlCol="0" anchor="b">
            <a:noAutofit/>
          </a:bodyPr>
          <a:lst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a:lstStyle>
          <a:p>
            <a:r>
              <a:rPr lang="en-GB" b="1" i="1" dirty="0"/>
              <a:t>Measure 4: Development of Green Infrastructure</a:t>
            </a:r>
            <a:endParaRPr lang="mt-MT" dirty="0"/>
          </a:p>
        </p:txBody>
      </p:sp>
      <p:sp>
        <p:nvSpPr>
          <p:cNvPr id="6" name="Rectangle 1"/>
          <p:cNvSpPr>
            <a:spLocks noChangeArrowheads="1"/>
          </p:cNvSpPr>
          <p:nvPr/>
        </p:nvSpPr>
        <p:spPr bwMode="auto">
          <a:xfrm>
            <a:off x="3260726" y="2259699"/>
            <a:ext cx="184731"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fontAlgn="base">
              <a:spcBef>
                <a:spcPct val="0"/>
              </a:spcBef>
              <a:spcAft>
                <a:spcPct val="0"/>
              </a:spcAft>
            </a:pPr>
            <a:br>
              <a:rPr lang="mt-MT" altLang="mt-MT">
                <a:latin typeface="Arial" pitchFamily="34" charset="0"/>
                <a:cs typeface="Arial" pitchFamily="34" charset="0"/>
              </a:rPr>
            </a:br>
            <a:endParaRPr lang="mt-MT" altLang="mt-MT">
              <a:latin typeface="Arial" pitchFamily="34" charset="0"/>
              <a:cs typeface="Arial" pitchFamily="34" charset="0"/>
            </a:endParaRPr>
          </a:p>
        </p:txBody>
      </p:sp>
      <p:graphicFrame>
        <p:nvGraphicFramePr>
          <p:cNvPr id="9" name="Table 8"/>
          <p:cNvGraphicFramePr>
            <a:graphicFrameLocks noGrp="1"/>
          </p:cNvGraphicFramePr>
          <p:nvPr/>
        </p:nvGraphicFramePr>
        <p:xfrm>
          <a:off x="2351585" y="2204864"/>
          <a:ext cx="7560840" cy="4161562"/>
        </p:xfrm>
        <a:graphic>
          <a:graphicData uri="http://schemas.openxmlformats.org/drawingml/2006/table">
            <a:tbl>
              <a:tblPr firstRow="1" firstCol="1" bandRow="1">
                <a:tableStyleId>{5C22544A-7EE6-4342-B048-85BDC9FD1C3A}</a:tableStyleId>
              </a:tblPr>
              <a:tblGrid>
                <a:gridCol w="481182">
                  <a:extLst>
                    <a:ext uri="{9D8B030D-6E8A-4147-A177-3AD203B41FA5}">
                      <a16:colId xmlns:a16="http://schemas.microsoft.com/office/drawing/2014/main" val="20000"/>
                    </a:ext>
                  </a:extLst>
                </a:gridCol>
                <a:gridCol w="5643733">
                  <a:extLst>
                    <a:ext uri="{9D8B030D-6E8A-4147-A177-3AD203B41FA5}">
                      <a16:colId xmlns:a16="http://schemas.microsoft.com/office/drawing/2014/main" val="20001"/>
                    </a:ext>
                  </a:extLst>
                </a:gridCol>
                <a:gridCol w="1435925">
                  <a:extLst>
                    <a:ext uri="{9D8B030D-6E8A-4147-A177-3AD203B41FA5}">
                      <a16:colId xmlns:a16="http://schemas.microsoft.com/office/drawing/2014/main" val="20002"/>
                    </a:ext>
                  </a:extLst>
                </a:gridCol>
              </a:tblGrid>
              <a:tr h="604867">
                <a:tc>
                  <a:txBody>
                    <a:bodyPr/>
                    <a:lstStyle/>
                    <a:p>
                      <a:pPr algn="ctr">
                        <a:spcAft>
                          <a:spcPts val="0"/>
                        </a:spcAft>
                      </a:pPr>
                      <a:r>
                        <a:rPr lang="mt-MT" sz="1400" dirty="0">
                          <a:effectLst/>
                          <a:latin typeface="+mj-lt"/>
                        </a:rPr>
                        <a:t> </a:t>
                      </a:r>
                      <a:endParaRPr lang="mt-MT" sz="1400" dirty="0">
                        <a:effectLst/>
                        <a:latin typeface="+mj-lt"/>
                        <a:ea typeface="MS Mincho"/>
                        <a:cs typeface="Times New Roman"/>
                      </a:endParaRPr>
                    </a:p>
                  </a:txBody>
                  <a:tcPr marL="68580" marR="68580" marT="0" marB="0"/>
                </a:tc>
                <a:tc>
                  <a:txBody>
                    <a:bodyPr/>
                    <a:lstStyle/>
                    <a:p>
                      <a:pPr algn="ctr">
                        <a:spcAft>
                          <a:spcPts val="0"/>
                        </a:spcAft>
                      </a:pPr>
                      <a:r>
                        <a:rPr lang="mt-MT" sz="1400" dirty="0">
                          <a:effectLst/>
                          <a:latin typeface="+mj-lt"/>
                        </a:rPr>
                        <a:t>SELECTION </a:t>
                      </a:r>
                      <a:r>
                        <a:rPr lang="en-US" sz="1400" dirty="0">
                          <a:effectLst/>
                          <a:latin typeface="+mj-lt"/>
                        </a:rPr>
                        <a:t>CRITERIA</a:t>
                      </a:r>
                      <a:endParaRPr lang="mt-MT" sz="1400" dirty="0">
                        <a:effectLst/>
                        <a:latin typeface="+mj-lt"/>
                        <a:ea typeface="MS Mincho"/>
                        <a:cs typeface="Times New Roman"/>
                      </a:endParaRPr>
                    </a:p>
                  </a:txBody>
                  <a:tcPr marL="68580" marR="68580" marT="0" marB="0"/>
                </a:tc>
                <a:tc>
                  <a:txBody>
                    <a:bodyPr/>
                    <a:lstStyle/>
                    <a:p>
                      <a:pPr algn="ctr">
                        <a:spcAft>
                          <a:spcPts val="0"/>
                        </a:spcAft>
                      </a:pPr>
                      <a:r>
                        <a:rPr lang="mt-MT" sz="1400" dirty="0">
                          <a:effectLst/>
                          <a:latin typeface="+mj-lt"/>
                        </a:rPr>
                        <a:t>Maximum </a:t>
                      </a:r>
                      <a:r>
                        <a:rPr lang="en-US" sz="1400" dirty="0">
                          <a:effectLst/>
                          <a:latin typeface="+mj-lt"/>
                        </a:rPr>
                        <a:t>POINTS</a:t>
                      </a:r>
                      <a:endParaRPr lang="mt-MT" sz="1400" dirty="0">
                        <a:effectLst/>
                        <a:latin typeface="+mj-lt"/>
                        <a:ea typeface="MS Mincho"/>
                        <a:cs typeface="Times New Roman"/>
                      </a:endParaRPr>
                    </a:p>
                  </a:txBody>
                  <a:tcPr marL="68580" marR="68580" marT="0" marB="0"/>
                </a:tc>
                <a:extLst>
                  <a:ext uri="{0D108BD9-81ED-4DB2-BD59-A6C34878D82A}">
                    <a16:rowId xmlns:a16="http://schemas.microsoft.com/office/drawing/2014/main" val="10000"/>
                  </a:ext>
                </a:extLst>
              </a:tr>
              <a:tr h="302434">
                <a:tc gridSpan="3">
                  <a:txBody>
                    <a:bodyPr/>
                    <a:lstStyle/>
                    <a:p>
                      <a:pPr algn="ctr">
                        <a:spcAft>
                          <a:spcPts val="0"/>
                        </a:spcAft>
                      </a:pPr>
                      <a:r>
                        <a:rPr lang="en-US" sz="1400" dirty="0">
                          <a:effectLst/>
                          <a:latin typeface="+mj-lt"/>
                        </a:rPr>
                        <a:t>2. Link to the territory (max. 20 points)</a:t>
                      </a:r>
                      <a:endParaRPr lang="mt-MT" sz="1400" dirty="0">
                        <a:effectLst/>
                        <a:latin typeface="+mj-lt"/>
                        <a:ea typeface="MS Mincho"/>
                        <a:cs typeface="Times New Roman"/>
                      </a:endParaRPr>
                    </a:p>
                  </a:txBody>
                  <a:tcPr marL="68580" marR="68580" marT="0" marB="0"/>
                </a:tc>
                <a:tc hMerge="1">
                  <a:txBody>
                    <a:bodyPr/>
                    <a:lstStyle/>
                    <a:p>
                      <a:endParaRPr lang="mt-MT"/>
                    </a:p>
                  </a:txBody>
                  <a:tcPr/>
                </a:tc>
                <a:tc hMerge="1">
                  <a:txBody>
                    <a:bodyPr/>
                    <a:lstStyle/>
                    <a:p>
                      <a:endParaRPr lang="mt-MT"/>
                    </a:p>
                  </a:txBody>
                  <a:tcPr/>
                </a:tc>
                <a:extLst>
                  <a:ext uri="{0D108BD9-81ED-4DB2-BD59-A6C34878D82A}">
                    <a16:rowId xmlns:a16="http://schemas.microsoft.com/office/drawing/2014/main" val="10001"/>
                  </a:ext>
                </a:extLst>
              </a:tr>
              <a:tr h="604867">
                <a:tc>
                  <a:txBody>
                    <a:bodyPr/>
                    <a:lstStyle/>
                    <a:p>
                      <a:pPr>
                        <a:spcAft>
                          <a:spcPts val="0"/>
                        </a:spcAft>
                      </a:pPr>
                      <a:r>
                        <a:rPr lang="en-US" sz="1400" dirty="0">
                          <a:effectLst/>
                          <a:latin typeface="+mj-lt"/>
                        </a:rPr>
                        <a:t>a</a:t>
                      </a:r>
                      <a:endParaRPr lang="mt-MT" sz="1400" dirty="0">
                        <a:effectLst/>
                        <a:latin typeface="+mj-lt"/>
                        <a:ea typeface="MS Mincho"/>
                        <a:cs typeface="Times New Roman"/>
                      </a:endParaRPr>
                    </a:p>
                  </a:txBody>
                  <a:tcPr marL="68580" marR="68580" marT="0" marB="0"/>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en-US" sz="1400" b="1" kern="1200" dirty="0">
                          <a:solidFill>
                            <a:schemeClr val="dk1"/>
                          </a:solidFill>
                          <a:effectLst/>
                          <a:latin typeface="+mj-lt"/>
                          <a:ea typeface="+mn-ea"/>
                          <a:cs typeface="+mn-cs"/>
                        </a:rPr>
                        <a:t>Evidence that the area proposed for intervention can link the natural history of the area</a:t>
                      </a:r>
                      <a:r>
                        <a:rPr lang="mt-MT" sz="1400" b="1" kern="1200" dirty="0">
                          <a:solidFill>
                            <a:schemeClr val="dk1"/>
                          </a:solidFill>
                          <a:effectLst/>
                          <a:latin typeface="+mj-lt"/>
                          <a:ea typeface="+mn-ea"/>
                          <a:cs typeface="+mn-cs"/>
                        </a:rPr>
                        <a:t> </a:t>
                      </a:r>
                      <a:r>
                        <a:rPr lang="mt-MT" sz="1400" kern="1200" dirty="0">
                          <a:solidFill>
                            <a:schemeClr val="dk1"/>
                          </a:solidFill>
                          <a:effectLst/>
                          <a:latin typeface="+mj-lt"/>
                          <a:ea typeface="+mn-ea"/>
                          <a:cs typeface="+mn-cs"/>
                        </a:rPr>
                        <a:t>- </a:t>
                      </a:r>
                      <a:r>
                        <a:rPr lang="en-US" sz="1400" i="1" kern="1200" dirty="0">
                          <a:solidFill>
                            <a:schemeClr val="dk1"/>
                          </a:solidFill>
                          <a:effectLst/>
                          <a:latin typeface="+mj-lt"/>
                          <a:ea typeface="+mn-ea"/>
                          <a:cs typeface="+mn-cs"/>
                        </a:rPr>
                        <a:t>How is the area where project is proposed able to link organisms like flora and fauna in their environment?</a:t>
                      </a:r>
                      <a:endParaRPr lang="mt-MT" sz="1400" i="1" kern="1200" dirty="0">
                        <a:solidFill>
                          <a:schemeClr val="dk1"/>
                        </a:solidFill>
                        <a:effectLst/>
                        <a:latin typeface="+mj-lt"/>
                        <a:ea typeface="+mn-ea"/>
                        <a:cs typeface="+mn-cs"/>
                      </a:endParaRPr>
                    </a:p>
                  </a:txBody>
                  <a:tcPr marL="68580" marR="68580" marT="0" marB="0"/>
                </a:tc>
                <a:tc>
                  <a:txBody>
                    <a:bodyPr/>
                    <a:lstStyle/>
                    <a:p>
                      <a:pPr algn="ctr">
                        <a:spcAft>
                          <a:spcPts val="0"/>
                        </a:spcAft>
                      </a:pPr>
                      <a:r>
                        <a:rPr lang="mt-MT" sz="1400" dirty="0">
                          <a:effectLst/>
                          <a:latin typeface="+mj-lt"/>
                        </a:rPr>
                        <a:t>10 points</a:t>
                      </a:r>
                      <a:endParaRPr lang="mt-MT" sz="1400" dirty="0">
                        <a:effectLst/>
                        <a:latin typeface="+mj-lt"/>
                        <a:ea typeface="MS Mincho"/>
                        <a:cs typeface="Times New Roman"/>
                      </a:endParaRPr>
                    </a:p>
                  </a:txBody>
                  <a:tcPr marL="68580" marR="68580" marT="0" marB="0"/>
                </a:tc>
                <a:extLst>
                  <a:ext uri="{0D108BD9-81ED-4DB2-BD59-A6C34878D82A}">
                    <a16:rowId xmlns:a16="http://schemas.microsoft.com/office/drawing/2014/main" val="10002"/>
                  </a:ext>
                </a:extLst>
              </a:tr>
              <a:tr h="907301">
                <a:tc>
                  <a:txBody>
                    <a:bodyPr/>
                    <a:lstStyle/>
                    <a:p>
                      <a:pPr>
                        <a:spcAft>
                          <a:spcPts val="0"/>
                        </a:spcAft>
                      </a:pPr>
                      <a:r>
                        <a:rPr lang="en-US" sz="1400">
                          <a:effectLst/>
                          <a:latin typeface="+mj-lt"/>
                        </a:rPr>
                        <a:t>b</a:t>
                      </a:r>
                      <a:endParaRPr lang="mt-MT" sz="1400">
                        <a:effectLst/>
                        <a:latin typeface="+mj-lt"/>
                        <a:ea typeface="MS Mincho"/>
                        <a:cs typeface="Times New Roman"/>
                      </a:endParaRPr>
                    </a:p>
                  </a:txBody>
                  <a:tcPr marL="68580" marR="68580" marT="0" marB="0"/>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en-US" sz="1400" b="1" dirty="0">
                          <a:effectLst/>
                          <a:latin typeface="+mj-lt"/>
                        </a:rPr>
                        <a:t>Evidence that the area proposed for intervention can link the socio-demographic development of the area</a:t>
                      </a:r>
                      <a:r>
                        <a:rPr lang="mt-MT" sz="1400" b="1" dirty="0">
                          <a:effectLst/>
                          <a:latin typeface="+mj-lt"/>
                        </a:rPr>
                        <a:t> </a:t>
                      </a:r>
                      <a:r>
                        <a:rPr lang="mt-MT" sz="1400" dirty="0">
                          <a:effectLst/>
                          <a:latin typeface="+mj-lt"/>
                        </a:rPr>
                        <a:t>- </a:t>
                      </a:r>
                      <a:r>
                        <a:rPr lang="en-US" sz="1400" i="1" kern="1200" dirty="0">
                          <a:solidFill>
                            <a:schemeClr val="dk1"/>
                          </a:solidFill>
                          <a:effectLst/>
                          <a:latin typeface="+mj-lt"/>
                          <a:ea typeface="+mn-ea"/>
                          <a:cs typeface="+mn-cs"/>
                        </a:rPr>
                        <a:t>How is the area where project is proposed able to bring together the characteristics of the Majjistral communities?</a:t>
                      </a:r>
                      <a:endParaRPr lang="mt-MT" sz="1400" dirty="0">
                        <a:effectLst/>
                        <a:latin typeface="+mj-lt"/>
                        <a:ea typeface="MS Mincho"/>
                        <a:cs typeface="Times New Roman"/>
                      </a:endParaRPr>
                    </a:p>
                  </a:txBody>
                  <a:tcPr marL="68580" marR="68580" marT="0" marB="0"/>
                </a:tc>
                <a:tc>
                  <a:txBody>
                    <a:bodyPr/>
                    <a:lstStyle/>
                    <a:p>
                      <a:pPr algn="ctr">
                        <a:spcAft>
                          <a:spcPts val="0"/>
                        </a:spcAft>
                      </a:pPr>
                      <a:r>
                        <a:rPr lang="mt-MT" sz="1400" dirty="0">
                          <a:effectLst/>
                          <a:latin typeface="+mj-lt"/>
                        </a:rPr>
                        <a:t>5 points</a:t>
                      </a:r>
                      <a:endParaRPr lang="mt-MT" sz="1400" dirty="0">
                        <a:effectLst/>
                        <a:latin typeface="+mj-lt"/>
                        <a:ea typeface="MS Mincho"/>
                        <a:cs typeface="Times New Roman"/>
                      </a:endParaRPr>
                    </a:p>
                  </a:txBody>
                  <a:tcPr marL="68580" marR="68580" marT="0" marB="0"/>
                </a:tc>
                <a:extLst>
                  <a:ext uri="{0D108BD9-81ED-4DB2-BD59-A6C34878D82A}">
                    <a16:rowId xmlns:a16="http://schemas.microsoft.com/office/drawing/2014/main" val="10003"/>
                  </a:ext>
                </a:extLst>
              </a:tr>
              <a:tr h="604867">
                <a:tc>
                  <a:txBody>
                    <a:bodyPr/>
                    <a:lstStyle/>
                    <a:p>
                      <a:pPr>
                        <a:spcAft>
                          <a:spcPts val="0"/>
                        </a:spcAft>
                      </a:pPr>
                      <a:r>
                        <a:rPr lang="en-US" sz="1400">
                          <a:effectLst/>
                          <a:latin typeface="+mj-lt"/>
                        </a:rPr>
                        <a:t>c</a:t>
                      </a:r>
                      <a:endParaRPr lang="mt-MT" sz="1400">
                        <a:effectLst/>
                        <a:latin typeface="+mj-lt"/>
                        <a:ea typeface="MS Mincho"/>
                        <a:cs typeface="Times New Roman"/>
                      </a:endParaRPr>
                    </a:p>
                  </a:txBody>
                  <a:tcPr marL="68580" marR="68580" marT="0" marB="0"/>
                </a:tc>
                <a:tc>
                  <a:txBody>
                    <a:bodyPr/>
                    <a:lstStyle/>
                    <a:p>
                      <a:pPr algn="just">
                        <a:spcAft>
                          <a:spcPts val="0"/>
                        </a:spcAft>
                      </a:pPr>
                      <a:r>
                        <a:rPr lang="en-US" sz="1400" b="1" dirty="0">
                          <a:effectLst/>
                          <a:latin typeface="+mj-lt"/>
                        </a:rPr>
                        <a:t>Evidence that the area proposed for intervention is linked to other sites of ecological value in the same area</a:t>
                      </a:r>
                      <a:r>
                        <a:rPr lang="mt-MT" sz="1400" b="1" dirty="0">
                          <a:effectLst/>
                          <a:latin typeface="+mj-lt"/>
                        </a:rPr>
                        <a:t> </a:t>
                      </a:r>
                      <a:r>
                        <a:rPr lang="mt-MT" sz="1400" dirty="0">
                          <a:effectLst/>
                          <a:latin typeface="+mj-lt"/>
                        </a:rPr>
                        <a:t>- </a:t>
                      </a:r>
                      <a:r>
                        <a:rPr lang="en-US" sz="1400" i="1" dirty="0">
                          <a:effectLst/>
                          <a:latin typeface="+mj-lt"/>
                        </a:rPr>
                        <a:t>How is the area where project is proposed linked to other sites where natural ecosystems consisting of biotic factors like plants, animals and fungi and abiotic factors like wind, soil and nutrients, benefit both human and non-human species, and thus are of an ecological value?</a:t>
                      </a:r>
                      <a:endParaRPr lang="mt-MT" sz="1400" i="1" dirty="0">
                        <a:effectLst/>
                        <a:latin typeface="+mj-lt"/>
                        <a:ea typeface="MS Mincho"/>
                        <a:cs typeface="Times New Roman"/>
                      </a:endParaRPr>
                    </a:p>
                  </a:txBody>
                  <a:tcPr marL="68580" marR="68580" marT="0" marB="0"/>
                </a:tc>
                <a:tc>
                  <a:txBody>
                    <a:bodyPr/>
                    <a:lstStyle/>
                    <a:p>
                      <a:pPr algn="ctr">
                        <a:spcAft>
                          <a:spcPts val="0"/>
                        </a:spcAft>
                      </a:pPr>
                      <a:r>
                        <a:rPr lang="mt-MT" sz="1400" dirty="0">
                          <a:effectLst/>
                          <a:latin typeface="+mj-lt"/>
                        </a:rPr>
                        <a:t>5 points</a:t>
                      </a:r>
                      <a:endParaRPr lang="mt-MT" sz="1400" dirty="0">
                        <a:effectLst/>
                        <a:latin typeface="+mj-lt"/>
                        <a:ea typeface="MS Mincho"/>
                        <a:cs typeface="Times New Roman"/>
                      </a:endParaRPr>
                    </a:p>
                  </a:txBody>
                  <a:tcPr marL="68580" marR="68580" marT="0" marB="0"/>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379318502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981200" y="706686"/>
            <a:ext cx="8229600" cy="1066130"/>
          </a:xfrm>
          <a:prstGeom prst="rect">
            <a:avLst/>
          </a:prstGeom>
        </p:spPr>
        <p:txBody>
          <a:bodyPr vert="horz" lIns="91440" tIns="45720" rIns="91440" bIns="45720" rtlCol="0" anchor="b">
            <a:noAutofit/>
          </a:bodyPr>
          <a:lst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a:lstStyle>
          <a:p>
            <a:r>
              <a:rPr lang="en-GB" b="1" i="1" dirty="0"/>
              <a:t>Measure 4: Development of Green Infrastructure</a:t>
            </a:r>
            <a:endParaRPr lang="mt-MT" dirty="0"/>
          </a:p>
        </p:txBody>
      </p:sp>
      <p:graphicFrame>
        <p:nvGraphicFramePr>
          <p:cNvPr id="5" name="Table 4"/>
          <p:cNvGraphicFramePr>
            <a:graphicFrameLocks noGrp="1"/>
          </p:cNvGraphicFramePr>
          <p:nvPr/>
        </p:nvGraphicFramePr>
        <p:xfrm>
          <a:off x="2351585" y="2204864"/>
          <a:ext cx="7560840" cy="3859128"/>
        </p:xfrm>
        <a:graphic>
          <a:graphicData uri="http://schemas.openxmlformats.org/drawingml/2006/table">
            <a:tbl>
              <a:tblPr firstRow="1" firstCol="1" bandRow="1">
                <a:tableStyleId>{5C22544A-7EE6-4342-B048-85BDC9FD1C3A}</a:tableStyleId>
              </a:tblPr>
              <a:tblGrid>
                <a:gridCol w="481182">
                  <a:extLst>
                    <a:ext uri="{9D8B030D-6E8A-4147-A177-3AD203B41FA5}">
                      <a16:colId xmlns:a16="http://schemas.microsoft.com/office/drawing/2014/main" val="20000"/>
                    </a:ext>
                  </a:extLst>
                </a:gridCol>
                <a:gridCol w="5643733">
                  <a:extLst>
                    <a:ext uri="{9D8B030D-6E8A-4147-A177-3AD203B41FA5}">
                      <a16:colId xmlns:a16="http://schemas.microsoft.com/office/drawing/2014/main" val="20001"/>
                    </a:ext>
                  </a:extLst>
                </a:gridCol>
                <a:gridCol w="1435925">
                  <a:extLst>
                    <a:ext uri="{9D8B030D-6E8A-4147-A177-3AD203B41FA5}">
                      <a16:colId xmlns:a16="http://schemas.microsoft.com/office/drawing/2014/main" val="20002"/>
                    </a:ext>
                  </a:extLst>
                </a:gridCol>
              </a:tblGrid>
              <a:tr h="604867">
                <a:tc>
                  <a:txBody>
                    <a:bodyPr/>
                    <a:lstStyle/>
                    <a:p>
                      <a:pPr algn="ctr">
                        <a:spcAft>
                          <a:spcPts val="0"/>
                        </a:spcAft>
                      </a:pPr>
                      <a:r>
                        <a:rPr lang="mt-MT" sz="1400" dirty="0">
                          <a:effectLst/>
                          <a:latin typeface="+mj-lt"/>
                        </a:rPr>
                        <a:t> </a:t>
                      </a:r>
                      <a:endParaRPr lang="mt-MT" sz="1400" dirty="0">
                        <a:effectLst/>
                        <a:latin typeface="+mj-lt"/>
                        <a:ea typeface="MS Mincho"/>
                        <a:cs typeface="Times New Roman"/>
                      </a:endParaRPr>
                    </a:p>
                  </a:txBody>
                  <a:tcPr marL="68580" marR="68580" marT="0" marB="0"/>
                </a:tc>
                <a:tc>
                  <a:txBody>
                    <a:bodyPr/>
                    <a:lstStyle/>
                    <a:p>
                      <a:pPr algn="ctr">
                        <a:spcAft>
                          <a:spcPts val="0"/>
                        </a:spcAft>
                      </a:pPr>
                      <a:r>
                        <a:rPr lang="mt-MT" sz="1400" dirty="0">
                          <a:effectLst/>
                          <a:latin typeface="+mj-lt"/>
                        </a:rPr>
                        <a:t>SELECTION </a:t>
                      </a:r>
                      <a:r>
                        <a:rPr lang="en-US" sz="1400" dirty="0">
                          <a:effectLst/>
                          <a:latin typeface="+mj-lt"/>
                        </a:rPr>
                        <a:t>CRITERIA</a:t>
                      </a:r>
                      <a:endParaRPr lang="mt-MT" sz="1400" dirty="0">
                        <a:effectLst/>
                        <a:latin typeface="+mj-lt"/>
                        <a:ea typeface="MS Mincho"/>
                        <a:cs typeface="Times New Roman"/>
                      </a:endParaRPr>
                    </a:p>
                  </a:txBody>
                  <a:tcPr marL="68580" marR="68580" marT="0" marB="0"/>
                </a:tc>
                <a:tc>
                  <a:txBody>
                    <a:bodyPr/>
                    <a:lstStyle/>
                    <a:p>
                      <a:pPr algn="ctr">
                        <a:spcAft>
                          <a:spcPts val="0"/>
                        </a:spcAft>
                      </a:pPr>
                      <a:r>
                        <a:rPr lang="mt-MT" sz="1400" dirty="0">
                          <a:effectLst/>
                          <a:latin typeface="+mj-lt"/>
                        </a:rPr>
                        <a:t>Maximum </a:t>
                      </a:r>
                      <a:r>
                        <a:rPr lang="en-US" sz="1400" dirty="0">
                          <a:effectLst/>
                          <a:latin typeface="+mj-lt"/>
                        </a:rPr>
                        <a:t>POINTS</a:t>
                      </a:r>
                      <a:endParaRPr lang="mt-MT" sz="1400" dirty="0">
                        <a:effectLst/>
                        <a:latin typeface="+mj-lt"/>
                        <a:ea typeface="MS Mincho"/>
                        <a:cs typeface="Times New Roman"/>
                      </a:endParaRPr>
                    </a:p>
                  </a:txBody>
                  <a:tcPr marL="68580" marR="68580" marT="0" marB="0"/>
                </a:tc>
                <a:extLst>
                  <a:ext uri="{0D108BD9-81ED-4DB2-BD59-A6C34878D82A}">
                    <a16:rowId xmlns:a16="http://schemas.microsoft.com/office/drawing/2014/main" val="10000"/>
                  </a:ext>
                </a:extLst>
              </a:tr>
              <a:tr h="302434">
                <a:tc gridSpan="3">
                  <a:txBody>
                    <a:bodyPr/>
                    <a:lstStyle/>
                    <a:p>
                      <a:pPr algn="ctr">
                        <a:spcAft>
                          <a:spcPts val="0"/>
                        </a:spcAft>
                      </a:pPr>
                      <a:r>
                        <a:rPr lang="en-US" sz="1400" dirty="0">
                          <a:effectLst/>
                          <a:latin typeface="+mj-lt"/>
                        </a:rPr>
                        <a:t>3. Type of project (max. 15 points)</a:t>
                      </a:r>
                      <a:endParaRPr lang="mt-MT" sz="1400" dirty="0">
                        <a:effectLst/>
                        <a:latin typeface="+mj-lt"/>
                        <a:ea typeface="MS Mincho"/>
                        <a:cs typeface="Times New Roman"/>
                      </a:endParaRPr>
                    </a:p>
                  </a:txBody>
                  <a:tcPr marL="68580" marR="68580" marT="0" marB="0"/>
                </a:tc>
                <a:tc hMerge="1">
                  <a:txBody>
                    <a:bodyPr/>
                    <a:lstStyle/>
                    <a:p>
                      <a:endParaRPr lang="mt-MT"/>
                    </a:p>
                  </a:txBody>
                  <a:tcPr/>
                </a:tc>
                <a:tc hMerge="1">
                  <a:txBody>
                    <a:bodyPr/>
                    <a:lstStyle/>
                    <a:p>
                      <a:endParaRPr lang="mt-MT"/>
                    </a:p>
                  </a:txBody>
                  <a:tcPr/>
                </a:tc>
                <a:extLst>
                  <a:ext uri="{0D108BD9-81ED-4DB2-BD59-A6C34878D82A}">
                    <a16:rowId xmlns:a16="http://schemas.microsoft.com/office/drawing/2014/main" val="10001"/>
                  </a:ext>
                </a:extLst>
              </a:tr>
              <a:tr h="604867">
                <a:tc>
                  <a:txBody>
                    <a:bodyPr/>
                    <a:lstStyle/>
                    <a:p>
                      <a:pPr>
                        <a:spcAft>
                          <a:spcPts val="0"/>
                        </a:spcAft>
                      </a:pPr>
                      <a:r>
                        <a:rPr lang="en-US" sz="1400" dirty="0">
                          <a:effectLst/>
                          <a:latin typeface="+mj-lt"/>
                        </a:rPr>
                        <a:t>a</a:t>
                      </a:r>
                      <a:endParaRPr lang="mt-MT" sz="1400" dirty="0">
                        <a:effectLst/>
                        <a:latin typeface="+mj-lt"/>
                        <a:ea typeface="MS Mincho"/>
                        <a:cs typeface="Times New Roman"/>
                      </a:endParaRPr>
                    </a:p>
                  </a:txBody>
                  <a:tcPr marL="68580" marR="68580" marT="0" marB="0"/>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en-US" sz="1400" b="1" kern="1200" dirty="0">
                          <a:solidFill>
                            <a:schemeClr val="dk1"/>
                          </a:solidFill>
                          <a:effectLst/>
                          <a:latin typeface="+mj-lt"/>
                          <a:ea typeface="+mn-ea"/>
                          <a:cs typeface="+mn-cs"/>
                        </a:rPr>
                        <a:t>The project is an integrated project in that it incorporates the achievement of more than one objective</a:t>
                      </a:r>
                      <a:r>
                        <a:rPr lang="mt-MT" sz="1400" b="1" kern="1200" dirty="0">
                          <a:solidFill>
                            <a:schemeClr val="dk1"/>
                          </a:solidFill>
                          <a:effectLst/>
                          <a:latin typeface="+mj-lt"/>
                          <a:ea typeface="+mn-ea"/>
                          <a:cs typeface="+mn-cs"/>
                        </a:rPr>
                        <a:t> </a:t>
                      </a:r>
                      <a:r>
                        <a:rPr lang="mt-MT" sz="1400" kern="1200" dirty="0">
                          <a:solidFill>
                            <a:schemeClr val="dk1"/>
                          </a:solidFill>
                          <a:effectLst/>
                          <a:latin typeface="+mj-lt"/>
                          <a:ea typeface="+mn-ea"/>
                          <a:cs typeface="+mn-cs"/>
                        </a:rPr>
                        <a:t>- </a:t>
                      </a:r>
                      <a:r>
                        <a:rPr lang="en-US" sz="1400" i="1" kern="1200" dirty="0">
                          <a:solidFill>
                            <a:schemeClr val="dk1"/>
                          </a:solidFill>
                          <a:effectLst/>
                          <a:latin typeface="+mj-lt"/>
                          <a:ea typeface="+mn-ea"/>
                          <a:cs typeface="+mn-cs"/>
                        </a:rPr>
                        <a:t>Will the proposed project achieve more than one objective, directly and indirectly? (Refer to ‘The Local Development Strategy</a:t>
                      </a:r>
                      <a:r>
                        <a:rPr lang="mt-MT" sz="1400" i="1" kern="1200" dirty="0">
                          <a:solidFill>
                            <a:schemeClr val="dk1"/>
                          </a:solidFill>
                          <a:effectLst/>
                          <a:latin typeface="+mj-lt"/>
                          <a:ea typeface="+mn-ea"/>
                          <a:cs typeface="+mn-cs"/>
                        </a:rPr>
                        <a:t>’</a:t>
                      </a:r>
                      <a:r>
                        <a:rPr lang="en-US" sz="1400" i="1" kern="1200" dirty="0">
                          <a:solidFill>
                            <a:schemeClr val="dk1"/>
                          </a:solidFill>
                          <a:effectLst/>
                          <a:latin typeface="+mj-lt"/>
                          <a:ea typeface="+mn-ea"/>
                          <a:cs typeface="+mn-cs"/>
                        </a:rPr>
                        <a:t>)</a:t>
                      </a:r>
                      <a:endParaRPr lang="mt-MT" sz="1400" i="1" kern="1200" dirty="0">
                        <a:solidFill>
                          <a:schemeClr val="dk1"/>
                        </a:solidFill>
                        <a:effectLst/>
                        <a:latin typeface="+mj-lt"/>
                        <a:ea typeface="+mn-ea"/>
                        <a:cs typeface="+mn-cs"/>
                      </a:endParaRPr>
                    </a:p>
                  </a:txBody>
                  <a:tcPr marL="68580" marR="68580" marT="0" marB="0"/>
                </a:tc>
                <a:tc>
                  <a:txBody>
                    <a:bodyPr/>
                    <a:lstStyle/>
                    <a:p>
                      <a:pPr algn="ctr">
                        <a:spcAft>
                          <a:spcPts val="0"/>
                        </a:spcAft>
                      </a:pPr>
                      <a:r>
                        <a:rPr lang="mt-MT" sz="1400" dirty="0">
                          <a:effectLst/>
                          <a:latin typeface="+mj-lt"/>
                        </a:rPr>
                        <a:t>5 points</a:t>
                      </a:r>
                      <a:endParaRPr lang="mt-MT" sz="1400" dirty="0">
                        <a:effectLst/>
                        <a:latin typeface="+mj-lt"/>
                        <a:ea typeface="MS Mincho"/>
                        <a:cs typeface="Times New Roman"/>
                      </a:endParaRPr>
                    </a:p>
                  </a:txBody>
                  <a:tcPr marL="68580" marR="68580" marT="0" marB="0"/>
                </a:tc>
                <a:extLst>
                  <a:ext uri="{0D108BD9-81ED-4DB2-BD59-A6C34878D82A}">
                    <a16:rowId xmlns:a16="http://schemas.microsoft.com/office/drawing/2014/main" val="10002"/>
                  </a:ext>
                </a:extLst>
              </a:tr>
              <a:tr h="907301">
                <a:tc>
                  <a:txBody>
                    <a:bodyPr/>
                    <a:lstStyle/>
                    <a:p>
                      <a:pPr>
                        <a:spcAft>
                          <a:spcPts val="0"/>
                        </a:spcAft>
                      </a:pPr>
                      <a:r>
                        <a:rPr lang="en-US" sz="1400">
                          <a:effectLst/>
                          <a:latin typeface="+mj-lt"/>
                        </a:rPr>
                        <a:t>b</a:t>
                      </a:r>
                      <a:endParaRPr lang="mt-MT" sz="1400">
                        <a:effectLst/>
                        <a:latin typeface="+mj-lt"/>
                        <a:ea typeface="MS Mincho"/>
                        <a:cs typeface="Times New Roman"/>
                      </a:endParaRPr>
                    </a:p>
                  </a:txBody>
                  <a:tcPr marL="68580" marR="68580" marT="0" marB="0"/>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en-US" sz="1400" b="1" dirty="0">
                          <a:effectLst/>
                          <a:latin typeface="+mj-lt"/>
                        </a:rPr>
                        <a:t>The project is area-based and targets more than one element of green infrastructure within the same area</a:t>
                      </a:r>
                      <a:r>
                        <a:rPr lang="mt-MT" sz="1400" b="1" dirty="0">
                          <a:effectLst/>
                          <a:latin typeface="+mj-lt"/>
                        </a:rPr>
                        <a:t> </a:t>
                      </a:r>
                      <a:r>
                        <a:rPr lang="mt-MT" sz="1400" dirty="0">
                          <a:effectLst/>
                          <a:latin typeface="+mj-lt"/>
                        </a:rPr>
                        <a:t>- </a:t>
                      </a:r>
                      <a:r>
                        <a:rPr lang="en-US" sz="1400" i="1" kern="1200" dirty="0">
                          <a:solidFill>
                            <a:schemeClr val="dk1"/>
                          </a:solidFill>
                          <a:effectLst/>
                          <a:latin typeface="+mj-lt"/>
                          <a:ea typeface="+mn-ea"/>
                          <a:cs typeface="+mn-cs"/>
                        </a:rPr>
                        <a:t>Will the proposed project be situated in one area and will it target more than one green infrastructure element, like the protection of cultural heritage, conservation and sustainable use of biodiversity</a:t>
                      </a:r>
                      <a:r>
                        <a:rPr lang="mt-MT" sz="1400" i="1" kern="1200" dirty="0">
                          <a:solidFill>
                            <a:schemeClr val="dk1"/>
                          </a:solidFill>
                          <a:effectLst/>
                          <a:latin typeface="+mj-lt"/>
                          <a:ea typeface="+mn-ea"/>
                          <a:cs typeface="+mn-cs"/>
                        </a:rPr>
                        <a:t> and</a:t>
                      </a:r>
                      <a:r>
                        <a:rPr lang="en-US" sz="1400" i="1" kern="1200" dirty="0">
                          <a:solidFill>
                            <a:schemeClr val="dk1"/>
                          </a:solidFill>
                          <a:effectLst/>
                          <a:latin typeface="+mj-lt"/>
                          <a:ea typeface="+mn-ea"/>
                          <a:cs typeface="+mn-cs"/>
                        </a:rPr>
                        <a:t> provision of open and recreational space amenities for local communities?</a:t>
                      </a:r>
                      <a:endParaRPr lang="mt-MT" sz="1400" dirty="0">
                        <a:effectLst/>
                        <a:latin typeface="+mj-lt"/>
                        <a:ea typeface="MS Mincho"/>
                        <a:cs typeface="Times New Roman"/>
                      </a:endParaRPr>
                    </a:p>
                  </a:txBody>
                  <a:tcPr marL="68580" marR="68580" marT="0" marB="0"/>
                </a:tc>
                <a:tc>
                  <a:txBody>
                    <a:bodyPr/>
                    <a:lstStyle/>
                    <a:p>
                      <a:pPr algn="ctr">
                        <a:spcAft>
                          <a:spcPts val="0"/>
                        </a:spcAft>
                      </a:pPr>
                      <a:r>
                        <a:rPr lang="mt-MT" sz="1400" dirty="0">
                          <a:effectLst/>
                          <a:latin typeface="+mj-lt"/>
                        </a:rPr>
                        <a:t>5 points</a:t>
                      </a:r>
                      <a:endParaRPr lang="mt-MT" sz="1400" dirty="0">
                        <a:effectLst/>
                        <a:latin typeface="+mj-lt"/>
                        <a:ea typeface="MS Mincho"/>
                        <a:cs typeface="Times New Roman"/>
                      </a:endParaRPr>
                    </a:p>
                  </a:txBody>
                  <a:tcPr marL="68580" marR="68580" marT="0" marB="0"/>
                </a:tc>
                <a:extLst>
                  <a:ext uri="{0D108BD9-81ED-4DB2-BD59-A6C34878D82A}">
                    <a16:rowId xmlns:a16="http://schemas.microsoft.com/office/drawing/2014/main" val="10003"/>
                  </a:ext>
                </a:extLst>
              </a:tr>
              <a:tr h="604867">
                <a:tc>
                  <a:txBody>
                    <a:bodyPr/>
                    <a:lstStyle/>
                    <a:p>
                      <a:pPr>
                        <a:spcAft>
                          <a:spcPts val="0"/>
                        </a:spcAft>
                      </a:pPr>
                      <a:r>
                        <a:rPr lang="en-US" sz="1400">
                          <a:effectLst/>
                          <a:latin typeface="+mj-lt"/>
                        </a:rPr>
                        <a:t>c</a:t>
                      </a:r>
                      <a:endParaRPr lang="mt-MT" sz="1400">
                        <a:effectLst/>
                        <a:latin typeface="+mj-lt"/>
                        <a:ea typeface="MS Mincho"/>
                        <a:cs typeface="Times New Roman"/>
                      </a:endParaRPr>
                    </a:p>
                  </a:txBody>
                  <a:tcPr marL="68580" marR="68580" marT="0" marB="0"/>
                </a:tc>
                <a:tc>
                  <a:txBody>
                    <a:bodyPr/>
                    <a:lstStyle/>
                    <a:p>
                      <a:pPr algn="just">
                        <a:spcAft>
                          <a:spcPts val="0"/>
                        </a:spcAft>
                      </a:pPr>
                      <a:r>
                        <a:rPr lang="en-US" sz="1400" b="1" dirty="0">
                          <a:effectLst/>
                          <a:latin typeface="+mj-lt"/>
                        </a:rPr>
                        <a:t>The project involves a cooperation between more than one local actor</a:t>
                      </a:r>
                      <a:endParaRPr lang="mt-MT" sz="1400" i="1" dirty="0">
                        <a:effectLst/>
                        <a:latin typeface="+mj-lt"/>
                        <a:ea typeface="MS Mincho"/>
                        <a:cs typeface="Times New Roman"/>
                      </a:endParaRPr>
                    </a:p>
                  </a:txBody>
                  <a:tcPr marL="68580" marR="68580" marT="0" marB="0"/>
                </a:tc>
                <a:tc>
                  <a:txBody>
                    <a:bodyPr/>
                    <a:lstStyle/>
                    <a:p>
                      <a:pPr algn="ctr">
                        <a:spcAft>
                          <a:spcPts val="0"/>
                        </a:spcAft>
                      </a:pPr>
                      <a:r>
                        <a:rPr lang="mt-MT" sz="1400" dirty="0">
                          <a:effectLst/>
                          <a:latin typeface="+mj-lt"/>
                        </a:rPr>
                        <a:t>5 points</a:t>
                      </a:r>
                      <a:endParaRPr lang="mt-MT" sz="1400" dirty="0">
                        <a:effectLst/>
                        <a:latin typeface="+mj-lt"/>
                        <a:ea typeface="MS Mincho"/>
                        <a:cs typeface="Times New Roman"/>
                      </a:endParaRPr>
                    </a:p>
                  </a:txBody>
                  <a:tcPr marL="68580" marR="68580" marT="0" marB="0"/>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139160889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981200" y="706686"/>
            <a:ext cx="8229600" cy="1066130"/>
          </a:xfrm>
          <a:prstGeom prst="rect">
            <a:avLst/>
          </a:prstGeom>
        </p:spPr>
        <p:txBody>
          <a:bodyPr vert="horz" lIns="91440" tIns="45720" rIns="91440" bIns="45720" rtlCol="0" anchor="b">
            <a:noAutofit/>
          </a:bodyPr>
          <a:lst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a:lstStyle>
          <a:p>
            <a:r>
              <a:rPr lang="en-GB" b="1" i="1" dirty="0"/>
              <a:t>Measure 4: Development of Green Infrastructure</a:t>
            </a:r>
            <a:endParaRPr lang="mt-MT" dirty="0"/>
          </a:p>
        </p:txBody>
      </p:sp>
      <p:graphicFrame>
        <p:nvGraphicFramePr>
          <p:cNvPr id="5" name="Table 4"/>
          <p:cNvGraphicFramePr>
            <a:graphicFrameLocks noGrp="1"/>
          </p:cNvGraphicFramePr>
          <p:nvPr/>
        </p:nvGraphicFramePr>
        <p:xfrm>
          <a:off x="2351585" y="2204864"/>
          <a:ext cx="7560840" cy="3734842"/>
        </p:xfrm>
        <a:graphic>
          <a:graphicData uri="http://schemas.openxmlformats.org/drawingml/2006/table">
            <a:tbl>
              <a:tblPr firstRow="1" firstCol="1" bandRow="1">
                <a:tableStyleId>{5C22544A-7EE6-4342-B048-85BDC9FD1C3A}</a:tableStyleId>
              </a:tblPr>
              <a:tblGrid>
                <a:gridCol w="481182">
                  <a:extLst>
                    <a:ext uri="{9D8B030D-6E8A-4147-A177-3AD203B41FA5}">
                      <a16:colId xmlns:a16="http://schemas.microsoft.com/office/drawing/2014/main" val="20000"/>
                    </a:ext>
                  </a:extLst>
                </a:gridCol>
                <a:gridCol w="5643733">
                  <a:extLst>
                    <a:ext uri="{9D8B030D-6E8A-4147-A177-3AD203B41FA5}">
                      <a16:colId xmlns:a16="http://schemas.microsoft.com/office/drawing/2014/main" val="20001"/>
                    </a:ext>
                  </a:extLst>
                </a:gridCol>
                <a:gridCol w="1435925">
                  <a:extLst>
                    <a:ext uri="{9D8B030D-6E8A-4147-A177-3AD203B41FA5}">
                      <a16:colId xmlns:a16="http://schemas.microsoft.com/office/drawing/2014/main" val="20002"/>
                    </a:ext>
                  </a:extLst>
                </a:gridCol>
              </a:tblGrid>
              <a:tr h="604867">
                <a:tc>
                  <a:txBody>
                    <a:bodyPr/>
                    <a:lstStyle/>
                    <a:p>
                      <a:pPr algn="ctr">
                        <a:spcAft>
                          <a:spcPts val="0"/>
                        </a:spcAft>
                      </a:pPr>
                      <a:r>
                        <a:rPr lang="mt-MT" sz="1400" dirty="0">
                          <a:effectLst/>
                          <a:latin typeface="+mj-lt"/>
                        </a:rPr>
                        <a:t> </a:t>
                      </a:r>
                      <a:endParaRPr lang="mt-MT" sz="1400" dirty="0">
                        <a:effectLst/>
                        <a:latin typeface="+mj-lt"/>
                        <a:ea typeface="MS Mincho"/>
                        <a:cs typeface="Times New Roman"/>
                      </a:endParaRPr>
                    </a:p>
                  </a:txBody>
                  <a:tcPr marL="68580" marR="68580" marT="0" marB="0"/>
                </a:tc>
                <a:tc>
                  <a:txBody>
                    <a:bodyPr/>
                    <a:lstStyle/>
                    <a:p>
                      <a:pPr algn="ctr">
                        <a:spcAft>
                          <a:spcPts val="0"/>
                        </a:spcAft>
                      </a:pPr>
                      <a:r>
                        <a:rPr lang="mt-MT" sz="1400" dirty="0">
                          <a:effectLst/>
                          <a:latin typeface="+mj-lt"/>
                        </a:rPr>
                        <a:t>SELECTION </a:t>
                      </a:r>
                      <a:r>
                        <a:rPr lang="en-US" sz="1400" dirty="0">
                          <a:effectLst/>
                          <a:latin typeface="+mj-lt"/>
                        </a:rPr>
                        <a:t>CRITERIA</a:t>
                      </a:r>
                      <a:endParaRPr lang="mt-MT" sz="1400" dirty="0">
                        <a:effectLst/>
                        <a:latin typeface="+mj-lt"/>
                        <a:ea typeface="MS Mincho"/>
                        <a:cs typeface="Times New Roman"/>
                      </a:endParaRPr>
                    </a:p>
                  </a:txBody>
                  <a:tcPr marL="68580" marR="68580" marT="0" marB="0"/>
                </a:tc>
                <a:tc>
                  <a:txBody>
                    <a:bodyPr/>
                    <a:lstStyle/>
                    <a:p>
                      <a:pPr algn="ctr">
                        <a:spcAft>
                          <a:spcPts val="0"/>
                        </a:spcAft>
                      </a:pPr>
                      <a:r>
                        <a:rPr lang="mt-MT" sz="1400" dirty="0">
                          <a:effectLst/>
                          <a:latin typeface="+mj-lt"/>
                        </a:rPr>
                        <a:t>Maximum </a:t>
                      </a:r>
                      <a:r>
                        <a:rPr lang="en-US" sz="1400" dirty="0">
                          <a:effectLst/>
                          <a:latin typeface="+mj-lt"/>
                        </a:rPr>
                        <a:t>POINTS</a:t>
                      </a:r>
                      <a:endParaRPr lang="mt-MT" sz="1400" dirty="0">
                        <a:effectLst/>
                        <a:latin typeface="+mj-lt"/>
                        <a:ea typeface="MS Mincho"/>
                        <a:cs typeface="Times New Roman"/>
                      </a:endParaRPr>
                    </a:p>
                  </a:txBody>
                  <a:tcPr marL="68580" marR="68580" marT="0" marB="0"/>
                </a:tc>
                <a:extLst>
                  <a:ext uri="{0D108BD9-81ED-4DB2-BD59-A6C34878D82A}">
                    <a16:rowId xmlns:a16="http://schemas.microsoft.com/office/drawing/2014/main" val="10000"/>
                  </a:ext>
                </a:extLst>
              </a:tr>
              <a:tr h="302434">
                <a:tc gridSpan="3">
                  <a:txBody>
                    <a:bodyPr/>
                    <a:lstStyle/>
                    <a:p>
                      <a:pPr algn="ctr">
                        <a:spcAft>
                          <a:spcPts val="0"/>
                        </a:spcAft>
                      </a:pPr>
                      <a:r>
                        <a:rPr lang="en-US" sz="1400" dirty="0">
                          <a:effectLst/>
                          <a:latin typeface="+mj-lt"/>
                        </a:rPr>
                        <a:t>4. Social impact on the Community (max. 15 points)</a:t>
                      </a:r>
                      <a:endParaRPr lang="mt-MT" sz="1400" dirty="0">
                        <a:effectLst/>
                        <a:latin typeface="+mj-lt"/>
                        <a:ea typeface="MS Mincho"/>
                        <a:cs typeface="Times New Roman"/>
                      </a:endParaRPr>
                    </a:p>
                  </a:txBody>
                  <a:tcPr marL="68580" marR="68580" marT="0" marB="0"/>
                </a:tc>
                <a:tc hMerge="1">
                  <a:txBody>
                    <a:bodyPr/>
                    <a:lstStyle/>
                    <a:p>
                      <a:endParaRPr lang="mt-MT"/>
                    </a:p>
                  </a:txBody>
                  <a:tcPr/>
                </a:tc>
                <a:tc hMerge="1">
                  <a:txBody>
                    <a:bodyPr/>
                    <a:lstStyle/>
                    <a:p>
                      <a:endParaRPr lang="mt-MT"/>
                    </a:p>
                  </a:txBody>
                  <a:tcPr/>
                </a:tc>
                <a:extLst>
                  <a:ext uri="{0D108BD9-81ED-4DB2-BD59-A6C34878D82A}">
                    <a16:rowId xmlns:a16="http://schemas.microsoft.com/office/drawing/2014/main" val="10001"/>
                  </a:ext>
                </a:extLst>
              </a:tr>
              <a:tr h="604867">
                <a:tc>
                  <a:txBody>
                    <a:bodyPr/>
                    <a:lstStyle/>
                    <a:p>
                      <a:pPr>
                        <a:spcAft>
                          <a:spcPts val="0"/>
                        </a:spcAft>
                      </a:pPr>
                      <a:r>
                        <a:rPr lang="en-US" sz="1400" dirty="0">
                          <a:effectLst/>
                          <a:latin typeface="+mj-lt"/>
                        </a:rPr>
                        <a:t>a</a:t>
                      </a:r>
                      <a:endParaRPr lang="mt-MT" sz="1400" dirty="0">
                        <a:effectLst/>
                        <a:latin typeface="+mj-lt"/>
                        <a:ea typeface="MS Mincho"/>
                        <a:cs typeface="Times New Roman"/>
                      </a:endParaRPr>
                    </a:p>
                  </a:txBody>
                  <a:tcPr marL="68580" marR="68580" marT="0" marB="0"/>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en-US" sz="1400" b="1" kern="1200" dirty="0">
                          <a:solidFill>
                            <a:schemeClr val="dk1"/>
                          </a:solidFill>
                          <a:effectLst/>
                          <a:latin typeface="+mj-lt"/>
                          <a:ea typeface="+mn-ea"/>
                          <a:cs typeface="+mn-cs"/>
                        </a:rPr>
                        <a:t>The project’s information and education components are targeted to children (less than 13 years of age)</a:t>
                      </a:r>
                      <a:r>
                        <a:rPr lang="mt-MT" sz="1400" b="1" kern="1200" dirty="0">
                          <a:solidFill>
                            <a:schemeClr val="dk1"/>
                          </a:solidFill>
                          <a:effectLst/>
                          <a:latin typeface="+mj-lt"/>
                          <a:ea typeface="+mn-ea"/>
                          <a:cs typeface="+mn-cs"/>
                        </a:rPr>
                        <a:t> </a:t>
                      </a:r>
                      <a:r>
                        <a:rPr lang="mt-MT" sz="1400" kern="1200" dirty="0">
                          <a:solidFill>
                            <a:schemeClr val="dk1"/>
                          </a:solidFill>
                          <a:effectLst/>
                          <a:latin typeface="+mj-lt"/>
                          <a:ea typeface="+mn-ea"/>
                          <a:cs typeface="+mn-cs"/>
                        </a:rPr>
                        <a:t>- </a:t>
                      </a:r>
                      <a:r>
                        <a:rPr lang="en-US" sz="1400" i="1" kern="1200" dirty="0">
                          <a:solidFill>
                            <a:schemeClr val="dk1"/>
                          </a:solidFill>
                          <a:effectLst/>
                          <a:latin typeface="+mj-lt"/>
                          <a:ea typeface="+mn-ea"/>
                          <a:cs typeface="+mn-cs"/>
                        </a:rPr>
                        <a:t>Will the proposed project provide information and education initiatives to children (less than 13 years of age)?</a:t>
                      </a:r>
                      <a:endParaRPr lang="mt-MT" sz="1400" i="1" kern="1200" dirty="0">
                        <a:solidFill>
                          <a:schemeClr val="dk1"/>
                        </a:solidFill>
                        <a:effectLst/>
                        <a:latin typeface="+mj-lt"/>
                        <a:ea typeface="+mn-ea"/>
                        <a:cs typeface="+mn-cs"/>
                      </a:endParaRPr>
                    </a:p>
                  </a:txBody>
                  <a:tcPr marL="68580" marR="68580" marT="0" marB="0"/>
                </a:tc>
                <a:tc>
                  <a:txBody>
                    <a:bodyPr/>
                    <a:lstStyle/>
                    <a:p>
                      <a:pPr algn="ctr">
                        <a:spcAft>
                          <a:spcPts val="0"/>
                        </a:spcAft>
                      </a:pPr>
                      <a:r>
                        <a:rPr lang="mt-MT" sz="1400" dirty="0">
                          <a:effectLst/>
                          <a:latin typeface="+mj-lt"/>
                        </a:rPr>
                        <a:t>5 points</a:t>
                      </a:r>
                      <a:endParaRPr lang="mt-MT" sz="1400" dirty="0">
                        <a:effectLst/>
                        <a:latin typeface="+mj-lt"/>
                        <a:ea typeface="MS Mincho"/>
                        <a:cs typeface="Times New Roman"/>
                      </a:endParaRPr>
                    </a:p>
                  </a:txBody>
                  <a:tcPr marL="68580" marR="68580" marT="0" marB="0"/>
                </a:tc>
                <a:extLst>
                  <a:ext uri="{0D108BD9-81ED-4DB2-BD59-A6C34878D82A}">
                    <a16:rowId xmlns:a16="http://schemas.microsoft.com/office/drawing/2014/main" val="10002"/>
                  </a:ext>
                </a:extLst>
              </a:tr>
              <a:tr h="907301">
                <a:tc>
                  <a:txBody>
                    <a:bodyPr/>
                    <a:lstStyle/>
                    <a:p>
                      <a:pPr>
                        <a:spcAft>
                          <a:spcPts val="0"/>
                        </a:spcAft>
                      </a:pPr>
                      <a:r>
                        <a:rPr lang="en-US" sz="1400">
                          <a:effectLst/>
                          <a:latin typeface="+mj-lt"/>
                        </a:rPr>
                        <a:t>b</a:t>
                      </a:r>
                      <a:endParaRPr lang="mt-MT" sz="1400">
                        <a:effectLst/>
                        <a:latin typeface="+mj-lt"/>
                        <a:ea typeface="MS Mincho"/>
                        <a:cs typeface="Times New Roman"/>
                      </a:endParaRPr>
                    </a:p>
                  </a:txBody>
                  <a:tcPr marL="68580" marR="68580" marT="0" marB="0"/>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en-US" sz="1400" b="1" dirty="0">
                          <a:effectLst/>
                          <a:latin typeface="+mj-lt"/>
                        </a:rPr>
                        <a:t>The project’s information and education components are targeted to youths (over 13 years of age)</a:t>
                      </a:r>
                      <a:r>
                        <a:rPr lang="mt-MT" sz="1400" b="1" dirty="0">
                          <a:effectLst/>
                          <a:latin typeface="+mj-lt"/>
                        </a:rPr>
                        <a:t> </a:t>
                      </a:r>
                      <a:r>
                        <a:rPr lang="mt-MT" sz="1400" dirty="0">
                          <a:effectLst/>
                          <a:latin typeface="+mj-lt"/>
                        </a:rPr>
                        <a:t>- </a:t>
                      </a:r>
                      <a:r>
                        <a:rPr lang="en-US" sz="1400" dirty="0">
                          <a:effectLst/>
                          <a:latin typeface="+mj-lt"/>
                        </a:rPr>
                        <a:t>Will the proposed project provide information and education initiatives to youths (over 13 years of age)?</a:t>
                      </a:r>
                      <a:endParaRPr lang="mt-MT" sz="1400" dirty="0">
                        <a:effectLst/>
                        <a:latin typeface="+mj-lt"/>
                        <a:ea typeface="MS Mincho"/>
                        <a:cs typeface="Times New Roman"/>
                      </a:endParaRPr>
                    </a:p>
                  </a:txBody>
                  <a:tcPr marL="68580" marR="68580" marT="0" marB="0"/>
                </a:tc>
                <a:tc>
                  <a:txBody>
                    <a:bodyPr/>
                    <a:lstStyle/>
                    <a:p>
                      <a:pPr algn="ctr">
                        <a:spcAft>
                          <a:spcPts val="0"/>
                        </a:spcAft>
                      </a:pPr>
                      <a:r>
                        <a:rPr lang="mt-MT" sz="1400" dirty="0">
                          <a:effectLst/>
                          <a:latin typeface="+mj-lt"/>
                        </a:rPr>
                        <a:t>5 points</a:t>
                      </a:r>
                      <a:endParaRPr lang="mt-MT" sz="1400" dirty="0">
                        <a:effectLst/>
                        <a:latin typeface="+mj-lt"/>
                        <a:ea typeface="MS Mincho"/>
                        <a:cs typeface="Times New Roman"/>
                      </a:endParaRPr>
                    </a:p>
                  </a:txBody>
                  <a:tcPr marL="68580" marR="68580" marT="0" marB="0"/>
                </a:tc>
                <a:extLst>
                  <a:ext uri="{0D108BD9-81ED-4DB2-BD59-A6C34878D82A}">
                    <a16:rowId xmlns:a16="http://schemas.microsoft.com/office/drawing/2014/main" val="10003"/>
                  </a:ext>
                </a:extLst>
              </a:tr>
              <a:tr h="604867">
                <a:tc>
                  <a:txBody>
                    <a:bodyPr/>
                    <a:lstStyle/>
                    <a:p>
                      <a:pPr>
                        <a:spcAft>
                          <a:spcPts val="0"/>
                        </a:spcAft>
                      </a:pPr>
                      <a:r>
                        <a:rPr lang="en-US" sz="1400">
                          <a:effectLst/>
                          <a:latin typeface="+mj-lt"/>
                        </a:rPr>
                        <a:t>c</a:t>
                      </a:r>
                      <a:endParaRPr lang="mt-MT" sz="1400">
                        <a:effectLst/>
                        <a:latin typeface="+mj-lt"/>
                        <a:ea typeface="MS Mincho"/>
                        <a:cs typeface="Times New Roman"/>
                      </a:endParaRPr>
                    </a:p>
                  </a:txBody>
                  <a:tcPr marL="68580" marR="68580" marT="0" marB="0"/>
                </a:tc>
                <a:tc>
                  <a:txBody>
                    <a:bodyPr/>
                    <a:lstStyle/>
                    <a:p>
                      <a:pPr algn="just">
                        <a:spcAft>
                          <a:spcPts val="0"/>
                        </a:spcAft>
                      </a:pPr>
                      <a:r>
                        <a:rPr lang="en-US" sz="1400" b="1" dirty="0">
                          <a:effectLst/>
                          <a:latin typeface="+mj-lt"/>
                        </a:rPr>
                        <a:t>The project targets persons from an economically-disadvantaged background/status</a:t>
                      </a:r>
                      <a:r>
                        <a:rPr lang="mt-MT" sz="1400" b="1" dirty="0">
                          <a:effectLst/>
                          <a:latin typeface="+mj-lt"/>
                        </a:rPr>
                        <a:t> </a:t>
                      </a:r>
                      <a:r>
                        <a:rPr lang="mt-MT" sz="1400" b="0" i="1" dirty="0">
                          <a:effectLst/>
                          <a:latin typeface="+mj-lt"/>
                        </a:rPr>
                        <a:t>- </a:t>
                      </a:r>
                      <a:r>
                        <a:rPr lang="en-US" sz="1400" b="0" i="1" dirty="0">
                          <a:effectLst/>
                          <a:latin typeface="+mj-lt"/>
                        </a:rPr>
                        <a:t>Will persons from an economically-disadvantaged background/status, like persons with low income, persons suffering from social exclusion etc. benefit from the proposed project?</a:t>
                      </a:r>
                      <a:endParaRPr lang="mt-MT" sz="1400" b="0" i="1" dirty="0">
                        <a:effectLst/>
                        <a:latin typeface="+mj-lt"/>
                        <a:ea typeface="MS Mincho"/>
                        <a:cs typeface="Times New Roman"/>
                      </a:endParaRPr>
                    </a:p>
                  </a:txBody>
                  <a:tcPr marL="68580" marR="68580" marT="0" marB="0"/>
                </a:tc>
                <a:tc>
                  <a:txBody>
                    <a:bodyPr/>
                    <a:lstStyle/>
                    <a:p>
                      <a:pPr algn="ctr">
                        <a:spcAft>
                          <a:spcPts val="0"/>
                        </a:spcAft>
                      </a:pPr>
                      <a:r>
                        <a:rPr lang="mt-MT" sz="1400" dirty="0">
                          <a:effectLst/>
                          <a:latin typeface="+mj-lt"/>
                        </a:rPr>
                        <a:t>5 points</a:t>
                      </a:r>
                      <a:endParaRPr lang="mt-MT" sz="1400" dirty="0">
                        <a:effectLst/>
                        <a:latin typeface="+mj-lt"/>
                        <a:ea typeface="MS Mincho"/>
                        <a:cs typeface="Times New Roman"/>
                      </a:endParaRPr>
                    </a:p>
                  </a:txBody>
                  <a:tcPr marL="68580" marR="68580" marT="0" marB="0"/>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17633588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981200" y="706686"/>
            <a:ext cx="8229600" cy="1066130"/>
          </a:xfrm>
          <a:prstGeom prst="rect">
            <a:avLst/>
          </a:prstGeom>
        </p:spPr>
        <p:txBody>
          <a:bodyPr vert="horz" lIns="91440" tIns="45720" rIns="91440" bIns="45720" rtlCol="0" anchor="b">
            <a:noAutofit/>
          </a:bodyPr>
          <a:lst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a:lstStyle>
          <a:p>
            <a:r>
              <a:rPr lang="en-GB" b="1" i="1" dirty="0"/>
              <a:t>Measure 4: Development of Green Infrastructure</a:t>
            </a:r>
            <a:endParaRPr lang="mt-MT" dirty="0"/>
          </a:p>
        </p:txBody>
      </p:sp>
      <p:graphicFrame>
        <p:nvGraphicFramePr>
          <p:cNvPr id="5" name="Table 4"/>
          <p:cNvGraphicFramePr>
            <a:graphicFrameLocks noGrp="1"/>
          </p:cNvGraphicFramePr>
          <p:nvPr/>
        </p:nvGraphicFramePr>
        <p:xfrm>
          <a:off x="2351585" y="2204864"/>
          <a:ext cx="7560840" cy="2881402"/>
        </p:xfrm>
        <a:graphic>
          <a:graphicData uri="http://schemas.openxmlformats.org/drawingml/2006/table">
            <a:tbl>
              <a:tblPr firstRow="1" firstCol="1" bandRow="1">
                <a:tableStyleId>{5C22544A-7EE6-4342-B048-85BDC9FD1C3A}</a:tableStyleId>
              </a:tblPr>
              <a:tblGrid>
                <a:gridCol w="481182">
                  <a:extLst>
                    <a:ext uri="{9D8B030D-6E8A-4147-A177-3AD203B41FA5}">
                      <a16:colId xmlns:a16="http://schemas.microsoft.com/office/drawing/2014/main" val="20000"/>
                    </a:ext>
                  </a:extLst>
                </a:gridCol>
                <a:gridCol w="5643733">
                  <a:extLst>
                    <a:ext uri="{9D8B030D-6E8A-4147-A177-3AD203B41FA5}">
                      <a16:colId xmlns:a16="http://schemas.microsoft.com/office/drawing/2014/main" val="20001"/>
                    </a:ext>
                  </a:extLst>
                </a:gridCol>
                <a:gridCol w="1435925">
                  <a:extLst>
                    <a:ext uri="{9D8B030D-6E8A-4147-A177-3AD203B41FA5}">
                      <a16:colId xmlns:a16="http://schemas.microsoft.com/office/drawing/2014/main" val="20002"/>
                    </a:ext>
                  </a:extLst>
                </a:gridCol>
              </a:tblGrid>
              <a:tr h="604867">
                <a:tc>
                  <a:txBody>
                    <a:bodyPr/>
                    <a:lstStyle/>
                    <a:p>
                      <a:pPr algn="ctr">
                        <a:spcAft>
                          <a:spcPts val="0"/>
                        </a:spcAft>
                      </a:pPr>
                      <a:r>
                        <a:rPr lang="mt-MT" sz="1400" dirty="0">
                          <a:effectLst/>
                          <a:latin typeface="+mj-lt"/>
                        </a:rPr>
                        <a:t> </a:t>
                      </a:r>
                      <a:endParaRPr lang="mt-MT" sz="1400" dirty="0">
                        <a:effectLst/>
                        <a:latin typeface="+mj-lt"/>
                        <a:ea typeface="MS Mincho"/>
                        <a:cs typeface="Times New Roman"/>
                      </a:endParaRPr>
                    </a:p>
                  </a:txBody>
                  <a:tcPr marL="68580" marR="68580" marT="0" marB="0"/>
                </a:tc>
                <a:tc>
                  <a:txBody>
                    <a:bodyPr/>
                    <a:lstStyle/>
                    <a:p>
                      <a:pPr algn="ctr">
                        <a:spcAft>
                          <a:spcPts val="0"/>
                        </a:spcAft>
                      </a:pPr>
                      <a:r>
                        <a:rPr lang="mt-MT" sz="1400" dirty="0">
                          <a:effectLst/>
                          <a:latin typeface="+mj-lt"/>
                        </a:rPr>
                        <a:t>SELECTION </a:t>
                      </a:r>
                      <a:r>
                        <a:rPr lang="en-US" sz="1400" dirty="0">
                          <a:effectLst/>
                          <a:latin typeface="+mj-lt"/>
                        </a:rPr>
                        <a:t>CRITERIA</a:t>
                      </a:r>
                      <a:endParaRPr lang="mt-MT" sz="1400" dirty="0">
                        <a:effectLst/>
                        <a:latin typeface="+mj-lt"/>
                        <a:ea typeface="MS Mincho"/>
                        <a:cs typeface="Times New Roman"/>
                      </a:endParaRPr>
                    </a:p>
                  </a:txBody>
                  <a:tcPr marL="68580" marR="68580" marT="0" marB="0"/>
                </a:tc>
                <a:tc>
                  <a:txBody>
                    <a:bodyPr/>
                    <a:lstStyle/>
                    <a:p>
                      <a:pPr algn="ctr">
                        <a:spcAft>
                          <a:spcPts val="0"/>
                        </a:spcAft>
                      </a:pPr>
                      <a:r>
                        <a:rPr lang="mt-MT" sz="1400" dirty="0">
                          <a:effectLst/>
                          <a:latin typeface="+mj-lt"/>
                        </a:rPr>
                        <a:t>Maximum </a:t>
                      </a:r>
                      <a:r>
                        <a:rPr lang="en-US" sz="1400" dirty="0">
                          <a:effectLst/>
                          <a:latin typeface="+mj-lt"/>
                        </a:rPr>
                        <a:t>POINTS</a:t>
                      </a:r>
                      <a:endParaRPr lang="mt-MT" sz="1400" dirty="0">
                        <a:effectLst/>
                        <a:latin typeface="+mj-lt"/>
                        <a:ea typeface="MS Mincho"/>
                        <a:cs typeface="Times New Roman"/>
                      </a:endParaRPr>
                    </a:p>
                  </a:txBody>
                  <a:tcPr marL="68580" marR="68580" marT="0" marB="0"/>
                </a:tc>
                <a:extLst>
                  <a:ext uri="{0D108BD9-81ED-4DB2-BD59-A6C34878D82A}">
                    <a16:rowId xmlns:a16="http://schemas.microsoft.com/office/drawing/2014/main" val="10000"/>
                  </a:ext>
                </a:extLst>
              </a:tr>
              <a:tr h="302434">
                <a:tc gridSpan="3">
                  <a:txBody>
                    <a:bodyPr/>
                    <a:lstStyle/>
                    <a:p>
                      <a:pPr algn="ctr">
                        <a:spcAft>
                          <a:spcPts val="0"/>
                        </a:spcAft>
                      </a:pPr>
                      <a:r>
                        <a:rPr lang="en-US" sz="1400" dirty="0">
                          <a:effectLst/>
                          <a:latin typeface="+mj-lt"/>
                        </a:rPr>
                        <a:t>5. Preparedness (max. 15 points)</a:t>
                      </a:r>
                      <a:endParaRPr lang="mt-MT" sz="1400" dirty="0">
                        <a:effectLst/>
                        <a:latin typeface="+mj-lt"/>
                        <a:ea typeface="MS Mincho"/>
                        <a:cs typeface="Times New Roman"/>
                      </a:endParaRPr>
                    </a:p>
                  </a:txBody>
                  <a:tcPr marL="68580" marR="68580" marT="0" marB="0"/>
                </a:tc>
                <a:tc hMerge="1">
                  <a:txBody>
                    <a:bodyPr/>
                    <a:lstStyle/>
                    <a:p>
                      <a:endParaRPr lang="mt-MT"/>
                    </a:p>
                  </a:txBody>
                  <a:tcPr/>
                </a:tc>
                <a:tc hMerge="1">
                  <a:txBody>
                    <a:bodyPr/>
                    <a:lstStyle/>
                    <a:p>
                      <a:endParaRPr lang="mt-MT"/>
                    </a:p>
                  </a:txBody>
                  <a:tcPr/>
                </a:tc>
                <a:extLst>
                  <a:ext uri="{0D108BD9-81ED-4DB2-BD59-A6C34878D82A}">
                    <a16:rowId xmlns:a16="http://schemas.microsoft.com/office/drawing/2014/main" val="10001"/>
                  </a:ext>
                </a:extLst>
              </a:tr>
              <a:tr h="604867">
                <a:tc>
                  <a:txBody>
                    <a:bodyPr/>
                    <a:lstStyle/>
                    <a:p>
                      <a:pPr>
                        <a:spcAft>
                          <a:spcPts val="0"/>
                        </a:spcAft>
                      </a:pPr>
                      <a:r>
                        <a:rPr lang="en-US" sz="1400" dirty="0">
                          <a:effectLst/>
                          <a:latin typeface="+mj-lt"/>
                        </a:rPr>
                        <a:t>a</a:t>
                      </a:r>
                      <a:endParaRPr lang="mt-MT" sz="1400" dirty="0">
                        <a:effectLst/>
                        <a:latin typeface="+mj-lt"/>
                        <a:ea typeface="MS Mincho"/>
                        <a:cs typeface="Times New Roman"/>
                      </a:endParaRPr>
                    </a:p>
                  </a:txBody>
                  <a:tcPr marL="68580" marR="68580" marT="0" marB="0"/>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en-US" sz="1400" b="1" kern="1200" dirty="0">
                          <a:solidFill>
                            <a:schemeClr val="dk1"/>
                          </a:solidFill>
                          <a:effectLst/>
                          <a:latin typeface="+mj-lt"/>
                          <a:ea typeface="+mn-ea"/>
                          <a:cs typeface="+mn-cs"/>
                        </a:rPr>
                        <a:t>Evidence that the necessary consultation with stakeholders and regulatory entities has taken place by the main applicants </a:t>
                      </a:r>
                      <a:r>
                        <a:rPr lang="mt-MT" sz="1400" kern="1200" dirty="0">
                          <a:solidFill>
                            <a:schemeClr val="dk1"/>
                          </a:solidFill>
                          <a:effectLst/>
                          <a:latin typeface="+mj-lt"/>
                          <a:ea typeface="+mn-ea"/>
                          <a:cs typeface="+mn-cs"/>
                        </a:rPr>
                        <a:t>- </a:t>
                      </a:r>
                      <a:r>
                        <a:rPr lang="en-US" sz="1400" i="1" kern="1200" dirty="0">
                          <a:solidFill>
                            <a:schemeClr val="dk1"/>
                          </a:solidFill>
                          <a:effectLst/>
                          <a:latin typeface="+mj-lt"/>
                          <a:ea typeface="+mn-ea"/>
                          <a:cs typeface="+mn-cs"/>
                        </a:rPr>
                        <a:t>ERA correspondence on project is to be submitted, and other correspondence with stakeholders is to be included in the details.</a:t>
                      </a:r>
                      <a:endParaRPr lang="mt-MT" sz="1400" i="1" kern="1200" dirty="0">
                        <a:solidFill>
                          <a:schemeClr val="dk1"/>
                        </a:solidFill>
                        <a:effectLst/>
                        <a:latin typeface="+mj-lt"/>
                        <a:ea typeface="+mn-ea"/>
                        <a:cs typeface="+mn-cs"/>
                      </a:endParaRPr>
                    </a:p>
                  </a:txBody>
                  <a:tcPr marL="68580" marR="68580" marT="0" marB="0"/>
                </a:tc>
                <a:tc>
                  <a:txBody>
                    <a:bodyPr/>
                    <a:lstStyle/>
                    <a:p>
                      <a:pPr algn="ctr">
                        <a:spcAft>
                          <a:spcPts val="0"/>
                        </a:spcAft>
                      </a:pPr>
                      <a:r>
                        <a:rPr lang="mt-MT" sz="1400" dirty="0">
                          <a:effectLst/>
                          <a:latin typeface="+mj-lt"/>
                        </a:rPr>
                        <a:t>5 points</a:t>
                      </a:r>
                      <a:endParaRPr lang="mt-MT" sz="1400" dirty="0">
                        <a:effectLst/>
                        <a:latin typeface="+mj-lt"/>
                        <a:ea typeface="MS Mincho"/>
                        <a:cs typeface="Times New Roman"/>
                      </a:endParaRPr>
                    </a:p>
                  </a:txBody>
                  <a:tcPr marL="68580" marR="68580" marT="0" marB="0"/>
                </a:tc>
                <a:extLst>
                  <a:ext uri="{0D108BD9-81ED-4DB2-BD59-A6C34878D82A}">
                    <a16:rowId xmlns:a16="http://schemas.microsoft.com/office/drawing/2014/main" val="10002"/>
                  </a:ext>
                </a:extLst>
              </a:tr>
              <a:tr h="907301">
                <a:tc>
                  <a:txBody>
                    <a:bodyPr/>
                    <a:lstStyle/>
                    <a:p>
                      <a:pPr>
                        <a:spcAft>
                          <a:spcPts val="0"/>
                        </a:spcAft>
                      </a:pPr>
                      <a:r>
                        <a:rPr lang="en-US" sz="1400">
                          <a:effectLst/>
                          <a:latin typeface="+mj-lt"/>
                        </a:rPr>
                        <a:t>b</a:t>
                      </a:r>
                      <a:endParaRPr lang="mt-MT" sz="1400">
                        <a:effectLst/>
                        <a:latin typeface="+mj-lt"/>
                        <a:ea typeface="MS Mincho"/>
                        <a:cs typeface="Times New Roman"/>
                      </a:endParaRPr>
                    </a:p>
                  </a:txBody>
                  <a:tcPr marL="68580" marR="68580" marT="0" marB="0"/>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en-US" sz="1400" b="1" dirty="0">
                          <a:effectLst/>
                          <a:latin typeface="+mj-lt"/>
                        </a:rPr>
                        <a:t>All PA / DNO permits (if any) and other relevant permits are in hand or, as a minimum,  in the application process</a:t>
                      </a:r>
                      <a:r>
                        <a:rPr lang="mt-MT" sz="1400" b="1" dirty="0">
                          <a:effectLst/>
                          <a:latin typeface="+mj-lt"/>
                        </a:rPr>
                        <a:t> </a:t>
                      </a:r>
                      <a:r>
                        <a:rPr lang="mt-MT" sz="1400" dirty="0">
                          <a:effectLst/>
                          <a:latin typeface="+mj-lt"/>
                        </a:rPr>
                        <a:t>- </a:t>
                      </a:r>
                      <a:r>
                        <a:rPr lang="en-US" sz="1400" dirty="0">
                          <a:effectLst/>
                          <a:latin typeface="+mj-lt"/>
                        </a:rPr>
                        <a:t>Project will not be eligible for funding if the required Application for Permits are not in hand</a:t>
                      </a:r>
                      <a:endParaRPr lang="mt-MT" sz="1400" dirty="0">
                        <a:effectLst/>
                        <a:latin typeface="+mj-lt"/>
                        <a:ea typeface="MS Mincho"/>
                        <a:cs typeface="Times New Roman"/>
                      </a:endParaRPr>
                    </a:p>
                  </a:txBody>
                  <a:tcPr marL="68580" marR="68580" marT="0" marB="0"/>
                </a:tc>
                <a:tc>
                  <a:txBody>
                    <a:bodyPr/>
                    <a:lstStyle/>
                    <a:p>
                      <a:pPr algn="ctr">
                        <a:spcAft>
                          <a:spcPts val="0"/>
                        </a:spcAft>
                      </a:pPr>
                      <a:r>
                        <a:rPr lang="mt-MT" sz="1400" dirty="0">
                          <a:effectLst/>
                          <a:latin typeface="+mj-lt"/>
                        </a:rPr>
                        <a:t>10 points</a:t>
                      </a:r>
                      <a:endParaRPr lang="mt-MT" sz="1400" dirty="0">
                        <a:effectLst/>
                        <a:latin typeface="+mj-lt"/>
                        <a:ea typeface="MS Mincho"/>
                        <a:cs typeface="Times New Roman"/>
                      </a:endParaRPr>
                    </a:p>
                  </a:txBody>
                  <a:tcPr marL="68580" marR="68580" marT="0" marB="0"/>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52413292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981200" y="706686"/>
            <a:ext cx="8229600" cy="1066130"/>
          </a:xfrm>
          <a:prstGeom prst="rect">
            <a:avLst/>
          </a:prstGeom>
        </p:spPr>
        <p:txBody>
          <a:bodyPr vert="horz" lIns="91440" tIns="45720" rIns="91440" bIns="45720" rtlCol="0" anchor="b">
            <a:noAutofit/>
          </a:bodyPr>
          <a:lst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a:lstStyle>
          <a:p>
            <a:r>
              <a:rPr lang="en-GB" b="1" i="1" dirty="0"/>
              <a:t>Measure 4: Development of Green Infrastructure</a:t>
            </a:r>
            <a:endParaRPr lang="mt-MT" dirty="0"/>
          </a:p>
        </p:txBody>
      </p:sp>
      <p:graphicFrame>
        <p:nvGraphicFramePr>
          <p:cNvPr id="5" name="Table 4"/>
          <p:cNvGraphicFramePr>
            <a:graphicFrameLocks noGrp="1"/>
          </p:cNvGraphicFramePr>
          <p:nvPr/>
        </p:nvGraphicFramePr>
        <p:xfrm>
          <a:off x="2351585" y="2204865"/>
          <a:ext cx="7560840" cy="4107701"/>
        </p:xfrm>
        <a:graphic>
          <a:graphicData uri="http://schemas.openxmlformats.org/drawingml/2006/table">
            <a:tbl>
              <a:tblPr firstRow="1" firstCol="1" bandRow="1">
                <a:tableStyleId>{5C22544A-7EE6-4342-B048-85BDC9FD1C3A}</a:tableStyleId>
              </a:tblPr>
              <a:tblGrid>
                <a:gridCol w="481182">
                  <a:extLst>
                    <a:ext uri="{9D8B030D-6E8A-4147-A177-3AD203B41FA5}">
                      <a16:colId xmlns:a16="http://schemas.microsoft.com/office/drawing/2014/main" val="20000"/>
                    </a:ext>
                  </a:extLst>
                </a:gridCol>
                <a:gridCol w="5643733">
                  <a:extLst>
                    <a:ext uri="{9D8B030D-6E8A-4147-A177-3AD203B41FA5}">
                      <a16:colId xmlns:a16="http://schemas.microsoft.com/office/drawing/2014/main" val="20001"/>
                    </a:ext>
                  </a:extLst>
                </a:gridCol>
                <a:gridCol w="1435925">
                  <a:extLst>
                    <a:ext uri="{9D8B030D-6E8A-4147-A177-3AD203B41FA5}">
                      <a16:colId xmlns:a16="http://schemas.microsoft.com/office/drawing/2014/main" val="20002"/>
                    </a:ext>
                  </a:extLst>
                </a:gridCol>
              </a:tblGrid>
              <a:tr h="604867">
                <a:tc>
                  <a:txBody>
                    <a:bodyPr/>
                    <a:lstStyle/>
                    <a:p>
                      <a:pPr algn="ctr">
                        <a:spcAft>
                          <a:spcPts val="0"/>
                        </a:spcAft>
                      </a:pPr>
                      <a:r>
                        <a:rPr lang="mt-MT" sz="1400" dirty="0">
                          <a:effectLst/>
                          <a:latin typeface="+mj-lt"/>
                        </a:rPr>
                        <a:t> </a:t>
                      </a:r>
                      <a:endParaRPr lang="mt-MT" sz="1400" dirty="0">
                        <a:effectLst/>
                        <a:latin typeface="+mj-lt"/>
                        <a:ea typeface="MS Mincho"/>
                        <a:cs typeface="Times New Roman"/>
                      </a:endParaRPr>
                    </a:p>
                  </a:txBody>
                  <a:tcPr marL="68580" marR="68580" marT="0" marB="0"/>
                </a:tc>
                <a:tc>
                  <a:txBody>
                    <a:bodyPr/>
                    <a:lstStyle/>
                    <a:p>
                      <a:pPr algn="ctr">
                        <a:spcAft>
                          <a:spcPts val="0"/>
                        </a:spcAft>
                      </a:pPr>
                      <a:r>
                        <a:rPr lang="mt-MT" sz="1400" dirty="0">
                          <a:effectLst/>
                          <a:latin typeface="+mj-lt"/>
                        </a:rPr>
                        <a:t>SELECTION </a:t>
                      </a:r>
                      <a:r>
                        <a:rPr lang="en-US" sz="1400" dirty="0">
                          <a:effectLst/>
                          <a:latin typeface="+mj-lt"/>
                        </a:rPr>
                        <a:t>CRITERIA</a:t>
                      </a:r>
                      <a:endParaRPr lang="mt-MT" sz="1400" dirty="0">
                        <a:effectLst/>
                        <a:latin typeface="+mj-lt"/>
                        <a:ea typeface="MS Mincho"/>
                        <a:cs typeface="Times New Roman"/>
                      </a:endParaRPr>
                    </a:p>
                  </a:txBody>
                  <a:tcPr marL="68580" marR="68580" marT="0" marB="0"/>
                </a:tc>
                <a:tc>
                  <a:txBody>
                    <a:bodyPr/>
                    <a:lstStyle/>
                    <a:p>
                      <a:pPr algn="ctr">
                        <a:spcAft>
                          <a:spcPts val="0"/>
                        </a:spcAft>
                      </a:pPr>
                      <a:r>
                        <a:rPr lang="mt-MT" sz="1400" dirty="0">
                          <a:effectLst/>
                          <a:latin typeface="+mj-lt"/>
                        </a:rPr>
                        <a:t>Maximum </a:t>
                      </a:r>
                      <a:r>
                        <a:rPr lang="en-US" sz="1400" dirty="0">
                          <a:effectLst/>
                          <a:latin typeface="+mj-lt"/>
                        </a:rPr>
                        <a:t>POINTS</a:t>
                      </a:r>
                      <a:endParaRPr lang="mt-MT" sz="1400" dirty="0">
                        <a:effectLst/>
                        <a:latin typeface="+mj-lt"/>
                        <a:ea typeface="MS Mincho"/>
                        <a:cs typeface="Times New Roman"/>
                      </a:endParaRPr>
                    </a:p>
                  </a:txBody>
                  <a:tcPr marL="68580" marR="68580" marT="0" marB="0"/>
                </a:tc>
                <a:extLst>
                  <a:ext uri="{0D108BD9-81ED-4DB2-BD59-A6C34878D82A}">
                    <a16:rowId xmlns:a16="http://schemas.microsoft.com/office/drawing/2014/main" val="10000"/>
                  </a:ext>
                </a:extLst>
              </a:tr>
              <a:tr h="302434">
                <a:tc gridSpan="3">
                  <a:txBody>
                    <a:bodyPr/>
                    <a:lstStyle/>
                    <a:p>
                      <a:pPr algn="ctr">
                        <a:spcAft>
                          <a:spcPts val="0"/>
                        </a:spcAft>
                      </a:pPr>
                      <a:r>
                        <a:rPr lang="en-US" sz="1400" dirty="0">
                          <a:effectLst/>
                          <a:latin typeface="+mj-lt"/>
                        </a:rPr>
                        <a:t>6. Sustainability of the Project (max. 15 points)</a:t>
                      </a:r>
                      <a:endParaRPr lang="mt-MT" sz="1400" dirty="0">
                        <a:effectLst/>
                        <a:latin typeface="+mj-lt"/>
                        <a:ea typeface="MS Mincho"/>
                        <a:cs typeface="Times New Roman"/>
                      </a:endParaRPr>
                    </a:p>
                  </a:txBody>
                  <a:tcPr marL="68580" marR="68580" marT="0" marB="0"/>
                </a:tc>
                <a:tc hMerge="1">
                  <a:txBody>
                    <a:bodyPr/>
                    <a:lstStyle/>
                    <a:p>
                      <a:endParaRPr lang="mt-MT"/>
                    </a:p>
                  </a:txBody>
                  <a:tcPr/>
                </a:tc>
                <a:tc hMerge="1">
                  <a:txBody>
                    <a:bodyPr/>
                    <a:lstStyle/>
                    <a:p>
                      <a:endParaRPr lang="mt-MT"/>
                    </a:p>
                  </a:txBody>
                  <a:tcPr/>
                </a:tc>
                <a:extLst>
                  <a:ext uri="{0D108BD9-81ED-4DB2-BD59-A6C34878D82A}">
                    <a16:rowId xmlns:a16="http://schemas.microsoft.com/office/drawing/2014/main" val="10001"/>
                  </a:ext>
                </a:extLst>
              </a:tr>
              <a:tr h="604867">
                <a:tc>
                  <a:txBody>
                    <a:bodyPr/>
                    <a:lstStyle/>
                    <a:p>
                      <a:pPr>
                        <a:spcAft>
                          <a:spcPts val="0"/>
                        </a:spcAft>
                      </a:pPr>
                      <a:r>
                        <a:rPr lang="en-US" sz="1400" dirty="0">
                          <a:effectLst/>
                          <a:latin typeface="+mj-lt"/>
                        </a:rPr>
                        <a:t>a</a:t>
                      </a:r>
                      <a:endParaRPr lang="mt-MT" sz="1400" dirty="0">
                        <a:effectLst/>
                        <a:latin typeface="+mj-lt"/>
                        <a:ea typeface="MS Mincho"/>
                        <a:cs typeface="Times New Roman"/>
                      </a:endParaRPr>
                    </a:p>
                  </a:txBody>
                  <a:tcPr marL="68580" marR="68580" marT="0" marB="0"/>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en-US" sz="1400" b="1" kern="1200" dirty="0">
                          <a:solidFill>
                            <a:schemeClr val="dk1"/>
                          </a:solidFill>
                          <a:effectLst/>
                          <a:latin typeface="+mj-lt"/>
                          <a:ea typeface="+mn-ea"/>
                          <a:cs typeface="+mn-cs"/>
                        </a:rPr>
                        <a:t>Evidence of the project’s sustainability following 5 years from its completion</a:t>
                      </a:r>
                      <a:r>
                        <a:rPr lang="mt-MT" sz="1400" b="1" kern="1200" dirty="0">
                          <a:solidFill>
                            <a:schemeClr val="dk1"/>
                          </a:solidFill>
                          <a:effectLst/>
                          <a:latin typeface="+mj-lt"/>
                          <a:ea typeface="+mn-ea"/>
                          <a:cs typeface="+mn-cs"/>
                        </a:rPr>
                        <a:t> </a:t>
                      </a:r>
                      <a:r>
                        <a:rPr lang="mt-MT" sz="1400" kern="1200" dirty="0">
                          <a:solidFill>
                            <a:schemeClr val="dk1"/>
                          </a:solidFill>
                          <a:effectLst/>
                          <a:latin typeface="+mj-lt"/>
                          <a:ea typeface="+mn-ea"/>
                          <a:cs typeface="+mn-cs"/>
                        </a:rPr>
                        <a:t>- </a:t>
                      </a:r>
                      <a:r>
                        <a:rPr lang="en-US" sz="1400" i="1" kern="1200" dirty="0">
                          <a:solidFill>
                            <a:schemeClr val="dk1"/>
                          </a:solidFill>
                          <a:effectLst/>
                          <a:latin typeface="+mj-lt"/>
                          <a:ea typeface="+mn-ea"/>
                          <a:cs typeface="+mn-cs"/>
                        </a:rPr>
                        <a:t>Workings including costs such as maintenance and operations should be submitted</a:t>
                      </a:r>
                      <a:endParaRPr lang="mt-MT" sz="1400" i="1" kern="1200" dirty="0">
                        <a:solidFill>
                          <a:schemeClr val="dk1"/>
                        </a:solidFill>
                        <a:effectLst/>
                        <a:latin typeface="+mj-lt"/>
                        <a:ea typeface="+mn-ea"/>
                        <a:cs typeface="+mn-cs"/>
                      </a:endParaRPr>
                    </a:p>
                  </a:txBody>
                  <a:tcPr marL="68580" marR="68580" marT="0" marB="0"/>
                </a:tc>
                <a:tc>
                  <a:txBody>
                    <a:bodyPr/>
                    <a:lstStyle/>
                    <a:p>
                      <a:pPr algn="ctr">
                        <a:spcAft>
                          <a:spcPts val="0"/>
                        </a:spcAft>
                      </a:pPr>
                      <a:r>
                        <a:rPr lang="mt-MT" sz="1400" dirty="0">
                          <a:effectLst/>
                          <a:latin typeface="+mj-lt"/>
                        </a:rPr>
                        <a:t>5 points</a:t>
                      </a:r>
                      <a:endParaRPr lang="mt-MT" sz="1400" dirty="0">
                        <a:effectLst/>
                        <a:latin typeface="+mj-lt"/>
                        <a:ea typeface="MS Mincho"/>
                        <a:cs typeface="Times New Roman"/>
                      </a:endParaRPr>
                    </a:p>
                  </a:txBody>
                  <a:tcPr marL="68580" marR="68580" marT="0" marB="0"/>
                </a:tc>
                <a:extLst>
                  <a:ext uri="{0D108BD9-81ED-4DB2-BD59-A6C34878D82A}">
                    <a16:rowId xmlns:a16="http://schemas.microsoft.com/office/drawing/2014/main" val="10002"/>
                  </a:ext>
                </a:extLst>
              </a:tr>
              <a:tr h="907301">
                <a:tc>
                  <a:txBody>
                    <a:bodyPr/>
                    <a:lstStyle/>
                    <a:p>
                      <a:pPr>
                        <a:spcAft>
                          <a:spcPts val="0"/>
                        </a:spcAft>
                      </a:pPr>
                      <a:r>
                        <a:rPr lang="en-US" sz="1400">
                          <a:effectLst/>
                          <a:latin typeface="+mj-lt"/>
                        </a:rPr>
                        <a:t>b</a:t>
                      </a:r>
                      <a:endParaRPr lang="mt-MT" sz="1400">
                        <a:effectLst/>
                        <a:latin typeface="+mj-lt"/>
                        <a:ea typeface="MS Mincho"/>
                        <a:cs typeface="Times New Roman"/>
                      </a:endParaRPr>
                    </a:p>
                  </a:txBody>
                  <a:tcPr marL="68580" marR="68580" marT="0" marB="0"/>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en-US" sz="1400" b="1" dirty="0">
                          <a:effectLst/>
                          <a:latin typeface="+mj-lt"/>
                        </a:rPr>
                        <a:t>Evidence that the project sustains the environment and climate</a:t>
                      </a:r>
                      <a:r>
                        <a:rPr lang="mt-MT" sz="1400" b="1" dirty="0">
                          <a:effectLst/>
                          <a:latin typeface="+mj-lt"/>
                        </a:rPr>
                        <a:t> </a:t>
                      </a:r>
                      <a:r>
                        <a:rPr lang="mt-MT" sz="1400" dirty="0">
                          <a:effectLst/>
                          <a:latin typeface="+mj-lt"/>
                        </a:rPr>
                        <a:t>- </a:t>
                      </a:r>
                      <a:r>
                        <a:rPr lang="en-US" sz="1400" dirty="0">
                          <a:effectLst/>
                          <a:latin typeface="+mj-lt"/>
                        </a:rPr>
                        <a:t>How will the proposed project help the environment and climate meet the demands placed on them without reducing the capacity to allow the people within the community to live well? A method statement comprising  a list of native species typical of the ecosystem in the area,  a planting scheme and a maintenance plan should also be submitted.</a:t>
                      </a:r>
                      <a:endParaRPr lang="mt-MT" sz="1400" dirty="0">
                        <a:effectLst/>
                        <a:latin typeface="+mj-lt"/>
                        <a:ea typeface="MS Mincho"/>
                        <a:cs typeface="Times New Roman"/>
                      </a:endParaRPr>
                    </a:p>
                  </a:txBody>
                  <a:tcPr marL="68580" marR="68580" marT="0" marB="0"/>
                </a:tc>
                <a:tc>
                  <a:txBody>
                    <a:bodyPr/>
                    <a:lstStyle/>
                    <a:p>
                      <a:pPr algn="ctr">
                        <a:spcAft>
                          <a:spcPts val="0"/>
                        </a:spcAft>
                      </a:pPr>
                      <a:r>
                        <a:rPr lang="mt-MT" sz="1400" dirty="0">
                          <a:effectLst/>
                          <a:latin typeface="+mj-lt"/>
                        </a:rPr>
                        <a:t>5 points</a:t>
                      </a:r>
                      <a:endParaRPr lang="mt-MT" sz="1400" dirty="0">
                        <a:effectLst/>
                        <a:latin typeface="+mj-lt"/>
                        <a:ea typeface="MS Mincho"/>
                        <a:cs typeface="Times New Roman"/>
                      </a:endParaRPr>
                    </a:p>
                  </a:txBody>
                  <a:tcPr marL="68580" marR="68580" marT="0" marB="0"/>
                </a:tc>
                <a:extLst>
                  <a:ext uri="{0D108BD9-81ED-4DB2-BD59-A6C34878D82A}">
                    <a16:rowId xmlns:a16="http://schemas.microsoft.com/office/drawing/2014/main" val="10003"/>
                  </a:ext>
                </a:extLst>
              </a:tr>
              <a:tr h="604867">
                <a:tc>
                  <a:txBody>
                    <a:bodyPr/>
                    <a:lstStyle/>
                    <a:p>
                      <a:pPr>
                        <a:spcAft>
                          <a:spcPts val="0"/>
                        </a:spcAft>
                      </a:pPr>
                      <a:r>
                        <a:rPr lang="en-US" sz="1400">
                          <a:effectLst/>
                          <a:latin typeface="+mj-lt"/>
                        </a:rPr>
                        <a:t>c</a:t>
                      </a:r>
                      <a:endParaRPr lang="mt-MT" sz="1400">
                        <a:effectLst/>
                        <a:latin typeface="+mj-lt"/>
                        <a:ea typeface="MS Mincho"/>
                        <a:cs typeface="Times New Roman"/>
                      </a:endParaRPr>
                    </a:p>
                  </a:txBody>
                  <a:tcPr marL="68580" marR="68580" marT="0" marB="0"/>
                </a:tc>
                <a:tc>
                  <a:txBody>
                    <a:bodyPr/>
                    <a:lstStyle/>
                    <a:p>
                      <a:pPr algn="just">
                        <a:spcAft>
                          <a:spcPts val="0"/>
                        </a:spcAft>
                      </a:pPr>
                      <a:r>
                        <a:rPr lang="en-US" sz="1400" b="1" dirty="0">
                          <a:effectLst/>
                          <a:latin typeface="+mj-lt"/>
                        </a:rPr>
                        <a:t>Evidence that the investment supports the policies related to gender equality and non-discrimination</a:t>
                      </a:r>
                      <a:r>
                        <a:rPr lang="mt-MT" sz="1400" b="1" dirty="0">
                          <a:effectLst/>
                          <a:latin typeface="+mj-lt"/>
                        </a:rPr>
                        <a:t> </a:t>
                      </a:r>
                      <a:r>
                        <a:rPr lang="mt-MT" sz="1400" b="0" i="1" dirty="0">
                          <a:effectLst/>
                          <a:latin typeface="+mj-lt"/>
                        </a:rPr>
                        <a:t>- </a:t>
                      </a:r>
                      <a:r>
                        <a:rPr lang="en-US" sz="1400" b="0" i="1" dirty="0">
                          <a:effectLst/>
                          <a:latin typeface="+mj-lt"/>
                        </a:rPr>
                        <a:t>How will the proposed project support policies against discrimination like disability, race, religion, sex, sexual orientation, gender identity, political, etc. </a:t>
                      </a:r>
                      <a:endParaRPr lang="mt-MT" sz="1400" b="0" i="1" dirty="0">
                        <a:effectLst/>
                        <a:latin typeface="+mj-lt"/>
                        <a:ea typeface="MS Mincho"/>
                        <a:cs typeface="Times New Roman"/>
                      </a:endParaRPr>
                    </a:p>
                  </a:txBody>
                  <a:tcPr marL="68580" marR="68580" marT="0" marB="0"/>
                </a:tc>
                <a:tc>
                  <a:txBody>
                    <a:bodyPr/>
                    <a:lstStyle/>
                    <a:p>
                      <a:pPr algn="ctr">
                        <a:spcAft>
                          <a:spcPts val="0"/>
                        </a:spcAft>
                      </a:pPr>
                      <a:r>
                        <a:rPr lang="mt-MT" sz="1400" dirty="0">
                          <a:effectLst/>
                          <a:latin typeface="+mj-lt"/>
                        </a:rPr>
                        <a:t>5 points</a:t>
                      </a:r>
                      <a:endParaRPr lang="mt-MT" sz="1400" dirty="0">
                        <a:effectLst/>
                        <a:latin typeface="+mj-lt"/>
                        <a:ea typeface="MS Mincho"/>
                        <a:cs typeface="Times New Roman"/>
                      </a:endParaRPr>
                    </a:p>
                  </a:txBody>
                  <a:tcPr marL="68580" marR="68580" marT="0" marB="0"/>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115970296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981200" y="706686"/>
            <a:ext cx="8229600" cy="1066130"/>
          </a:xfrm>
          <a:prstGeom prst="rect">
            <a:avLst/>
          </a:prstGeom>
        </p:spPr>
        <p:txBody>
          <a:bodyPr vert="horz" lIns="91440" tIns="45720" rIns="91440" bIns="45720" rtlCol="0" anchor="b">
            <a:noAutofit/>
          </a:bodyPr>
          <a:lst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a:lstStyle>
          <a:p>
            <a:r>
              <a:rPr lang="en-GB" b="1" i="1" dirty="0"/>
              <a:t>Measures 1 - 4</a:t>
            </a:r>
            <a:endParaRPr lang="mt-MT" dirty="0"/>
          </a:p>
        </p:txBody>
      </p:sp>
      <p:sp>
        <p:nvSpPr>
          <p:cNvPr id="5" name="Content Placeholder 2"/>
          <p:cNvSpPr>
            <a:spLocks noGrp="1"/>
          </p:cNvSpPr>
          <p:nvPr>
            <p:ph idx="1"/>
          </p:nvPr>
        </p:nvSpPr>
        <p:spPr>
          <a:xfrm>
            <a:off x="1981200" y="2301626"/>
            <a:ext cx="8229600" cy="3849688"/>
          </a:xfrm>
        </p:spPr>
        <p:txBody>
          <a:bodyPr>
            <a:noAutofit/>
          </a:bodyPr>
          <a:lstStyle/>
          <a:p>
            <a:pPr algn="just"/>
            <a:r>
              <a:rPr lang="en-US" sz="2800" b="1" dirty="0"/>
              <a:t>P</a:t>
            </a:r>
            <a:r>
              <a:rPr lang="mt-MT" sz="2800" b="1" dirty="0"/>
              <a:t>rocess</a:t>
            </a:r>
          </a:p>
          <a:p>
            <a:pPr algn="just"/>
            <a:endParaRPr lang="mt-MT" sz="1800" b="1" dirty="0"/>
          </a:p>
          <a:p>
            <a:pPr algn="just"/>
            <a:r>
              <a:rPr lang="en-US" sz="1800" b="1" dirty="0"/>
              <a:t>Evaluation – Administrative Checks</a:t>
            </a:r>
            <a:r>
              <a:rPr lang="mt-MT" sz="1800" b="1" dirty="0"/>
              <a:t> - </a:t>
            </a:r>
            <a:r>
              <a:rPr lang="en-US" sz="1800" dirty="0"/>
              <a:t>In case an application is submitted with missing documentation/information, a notification letter will be sent to the applicant allowing a </a:t>
            </a:r>
            <a:r>
              <a:rPr lang="en-US" sz="1800" b="1" dirty="0"/>
              <a:t>period of 5 working days </a:t>
            </a:r>
            <a:r>
              <a:rPr lang="en-US" sz="1800" dirty="0"/>
              <a:t>to submit the missing documentation and/or information.</a:t>
            </a:r>
            <a:r>
              <a:rPr lang="mt-MT" sz="1800" dirty="0"/>
              <a:t> </a:t>
            </a:r>
            <a:r>
              <a:rPr lang="en-US" sz="1800" dirty="0"/>
              <a:t>If the requested documentation is not submitted within this timeframe, the application will be automatically disqualified</a:t>
            </a:r>
            <a:r>
              <a:rPr lang="mt-MT" sz="1800" dirty="0"/>
              <a:t>. </a:t>
            </a:r>
            <a:r>
              <a:rPr lang="en-US" sz="1800" dirty="0"/>
              <a:t>No further additional information will be accepted after the closing date for applications unless it is requested by </a:t>
            </a:r>
            <a:r>
              <a:rPr lang="mt-MT" sz="1800" dirty="0"/>
              <a:t>MAGF</a:t>
            </a:r>
            <a:r>
              <a:rPr lang="en-US" sz="1800" dirty="0"/>
              <a:t>.</a:t>
            </a:r>
            <a:endParaRPr lang="mt-MT" sz="1800" dirty="0"/>
          </a:p>
        </p:txBody>
      </p:sp>
    </p:spTree>
    <p:extLst>
      <p:ext uri="{BB962C8B-B14F-4D97-AF65-F5344CB8AC3E}">
        <p14:creationId xmlns:p14="http://schemas.microsoft.com/office/powerpoint/2010/main" val="271134002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981200" y="706686"/>
            <a:ext cx="8229600" cy="1066130"/>
          </a:xfrm>
          <a:prstGeom prst="rect">
            <a:avLst/>
          </a:prstGeom>
        </p:spPr>
        <p:txBody>
          <a:bodyPr vert="horz" lIns="91440" tIns="45720" rIns="91440" bIns="45720" rtlCol="0" anchor="b">
            <a:noAutofit/>
          </a:bodyPr>
          <a:lst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a:lstStyle>
          <a:p>
            <a:r>
              <a:rPr lang="en-GB" b="1" i="1" dirty="0"/>
              <a:t>Measures 1 - 4</a:t>
            </a:r>
            <a:endParaRPr lang="mt-MT" dirty="0"/>
          </a:p>
        </p:txBody>
      </p:sp>
      <p:sp>
        <p:nvSpPr>
          <p:cNvPr id="5" name="Content Placeholder 2"/>
          <p:cNvSpPr>
            <a:spLocks noGrp="1"/>
          </p:cNvSpPr>
          <p:nvPr>
            <p:ph idx="1"/>
          </p:nvPr>
        </p:nvSpPr>
        <p:spPr>
          <a:xfrm>
            <a:off x="1981200" y="2276475"/>
            <a:ext cx="8229600" cy="3849688"/>
          </a:xfrm>
        </p:spPr>
        <p:txBody>
          <a:bodyPr>
            <a:noAutofit/>
          </a:bodyPr>
          <a:lstStyle/>
          <a:p>
            <a:pPr algn="just"/>
            <a:r>
              <a:rPr lang="en-US" sz="2800" b="1" dirty="0"/>
              <a:t>P</a:t>
            </a:r>
            <a:r>
              <a:rPr lang="mt-MT" sz="2800" b="1" dirty="0"/>
              <a:t>rocess cont.</a:t>
            </a:r>
          </a:p>
          <a:p>
            <a:pPr algn="just"/>
            <a:endParaRPr lang="mt-MT" sz="1800" b="1" dirty="0"/>
          </a:p>
          <a:p>
            <a:pPr algn="just"/>
            <a:r>
              <a:rPr lang="en-US" sz="1800" b="1" dirty="0"/>
              <a:t>Selection Process</a:t>
            </a:r>
            <a:r>
              <a:rPr lang="mt-MT" sz="1800" b="1" dirty="0"/>
              <a:t> - </a:t>
            </a:r>
            <a:r>
              <a:rPr lang="en-US" sz="1800" dirty="0"/>
              <a:t>A Project Selection Committee (PSC)</a:t>
            </a:r>
            <a:r>
              <a:rPr lang="mt-MT" sz="1800" dirty="0"/>
              <a:t> </a:t>
            </a:r>
            <a:r>
              <a:rPr lang="en-US" sz="1800" dirty="0"/>
              <a:t>will be responsible for ranking and selecting applications for support</a:t>
            </a:r>
            <a:r>
              <a:rPr lang="mt-MT" sz="1800" dirty="0"/>
              <a:t>. </a:t>
            </a:r>
            <a:r>
              <a:rPr lang="en-US" sz="1800" dirty="0"/>
              <a:t>In order to qualify for selection, the proposal needs to obtain a total of at least 50% of the total marks of the general and measure-specific selection criteria</a:t>
            </a:r>
            <a:r>
              <a:rPr lang="mt-MT" sz="1800" dirty="0"/>
              <a:t>.</a:t>
            </a:r>
          </a:p>
          <a:p>
            <a:pPr algn="just"/>
            <a:r>
              <a:rPr lang="en-US" sz="1800" b="1" dirty="0"/>
              <a:t>Unsuccessful Project Proposals</a:t>
            </a:r>
            <a:r>
              <a:rPr lang="mt-MT" sz="1800" b="1" dirty="0"/>
              <a:t> – Right of Appeal. </a:t>
            </a:r>
            <a:r>
              <a:rPr lang="en-US" sz="1800" dirty="0"/>
              <a:t>In the notification letter sent to the applicant, reasons why the project was not selected shall be provided. The applicant shall have the right to appeal in writing through a registered letter within 5 working days from receipt of the email/letter of notification of result sent by </a:t>
            </a:r>
            <a:r>
              <a:rPr lang="mt-MT" sz="1800" dirty="0"/>
              <a:t>MAGF.</a:t>
            </a:r>
          </a:p>
        </p:txBody>
      </p:sp>
    </p:spTree>
    <p:extLst>
      <p:ext uri="{BB962C8B-B14F-4D97-AF65-F5344CB8AC3E}">
        <p14:creationId xmlns:p14="http://schemas.microsoft.com/office/powerpoint/2010/main" val="77321054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981200" y="706686"/>
            <a:ext cx="8229600" cy="1066130"/>
          </a:xfrm>
          <a:prstGeom prst="rect">
            <a:avLst/>
          </a:prstGeom>
        </p:spPr>
        <p:txBody>
          <a:bodyPr vert="horz" lIns="91440" tIns="45720" rIns="91440" bIns="45720" rtlCol="0" anchor="b">
            <a:noAutofit/>
          </a:bodyPr>
          <a:lst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a:lstStyle>
          <a:p>
            <a:r>
              <a:rPr lang="en-GB" b="1" i="1" dirty="0"/>
              <a:t>Measures 1 - 4</a:t>
            </a:r>
            <a:endParaRPr lang="mt-MT" dirty="0"/>
          </a:p>
        </p:txBody>
      </p:sp>
      <p:sp>
        <p:nvSpPr>
          <p:cNvPr id="5" name="Content Placeholder 2"/>
          <p:cNvSpPr>
            <a:spLocks noGrp="1"/>
          </p:cNvSpPr>
          <p:nvPr>
            <p:ph idx="1"/>
          </p:nvPr>
        </p:nvSpPr>
        <p:spPr>
          <a:xfrm>
            <a:off x="1981200" y="2276475"/>
            <a:ext cx="8229600" cy="4087380"/>
          </a:xfrm>
        </p:spPr>
        <p:txBody>
          <a:bodyPr>
            <a:noAutofit/>
          </a:bodyPr>
          <a:lstStyle/>
          <a:p>
            <a:pPr algn="just"/>
            <a:r>
              <a:rPr lang="en-US" sz="2800" b="1" dirty="0"/>
              <a:t>P</a:t>
            </a:r>
            <a:r>
              <a:rPr lang="mt-MT" sz="2800" b="1" dirty="0"/>
              <a:t>rocurement</a:t>
            </a:r>
          </a:p>
          <a:p>
            <a:pPr algn="just"/>
            <a:endParaRPr lang="mt-MT" sz="1800" b="1" dirty="0"/>
          </a:p>
          <a:p>
            <a:pPr algn="just"/>
            <a:r>
              <a:rPr lang="mt-MT" sz="1800" b="1" dirty="0"/>
              <a:t>Local Councils - </a:t>
            </a:r>
            <a:r>
              <a:rPr lang="en-US" sz="1800" dirty="0"/>
              <a:t>Procurement Guidelines issued by the Department for Local Government must be strictly adhered to. An architect’s Bill of Quantities (BOQ) with details is to be presented. This has to be prepared by an architect appointed by the applicant and submitted as part of the application submitted.</a:t>
            </a:r>
            <a:endParaRPr lang="mt-MT" sz="1800" dirty="0"/>
          </a:p>
          <a:p>
            <a:pPr algn="just"/>
            <a:r>
              <a:rPr lang="en-US" sz="1800" b="1" dirty="0"/>
              <a:t>N</a:t>
            </a:r>
            <a:r>
              <a:rPr lang="mt-MT" sz="1800" b="1" dirty="0"/>
              <a:t>GOs</a:t>
            </a:r>
            <a:r>
              <a:rPr lang="en-GB" sz="1800" b="1" dirty="0"/>
              <a:t>,</a:t>
            </a:r>
            <a:r>
              <a:rPr lang="mt-MT" sz="1800" b="1" dirty="0"/>
              <a:t> VOs,</a:t>
            </a:r>
            <a:r>
              <a:rPr lang="en-GB" sz="1800" b="1" dirty="0"/>
              <a:t> Schools, </a:t>
            </a:r>
            <a:r>
              <a:rPr lang="mt-MT" sz="1800" b="1" dirty="0"/>
              <a:t>Private Entitie</a:t>
            </a:r>
            <a:r>
              <a:rPr lang="en-GB" sz="1800" b="1" dirty="0"/>
              <a:t>s</a:t>
            </a:r>
            <a:r>
              <a:rPr lang="mt-MT" sz="1800" b="1" dirty="0"/>
              <a:t> - 1</a:t>
            </a:r>
            <a:r>
              <a:rPr lang="en-US" sz="1800" b="1" dirty="0"/>
              <a:t> quotation</a:t>
            </a:r>
            <a:r>
              <a:rPr lang="en-US" sz="1800" dirty="0"/>
              <a:t> should be submitted for each line item</a:t>
            </a:r>
            <a:r>
              <a:rPr lang="mt-MT" sz="1800" dirty="0"/>
              <a:t> at application stage</a:t>
            </a:r>
            <a:r>
              <a:rPr lang="en-US" sz="1800" dirty="0"/>
              <a:t>. In the case of infrastructural works a</a:t>
            </a:r>
            <a:r>
              <a:rPr lang="mt-MT" sz="1800" dirty="0"/>
              <a:t> </a:t>
            </a:r>
            <a:r>
              <a:rPr lang="en-US" sz="1800" dirty="0"/>
              <a:t>BOQ </a:t>
            </a:r>
            <a:r>
              <a:rPr lang="mt-MT" sz="1800" dirty="0"/>
              <a:t>(</a:t>
            </a:r>
            <a:r>
              <a:rPr lang="en-US" sz="1800" dirty="0"/>
              <a:t>endorsed and dated by a warranted architect </a:t>
            </a:r>
            <a:r>
              <a:rPr lang="mt-MT" sz="1800" dirty="0"/>
              <a:t>) </a:t>
            </a:r>
            <a:r>
              <a:rPr lang="en-US" sz="1800" dirty="0"/>
              <a:t>has to be presented at application stage. They </a:t>
            </a:r>
            <a:r>
              <a:rPr lang="mt-MT" sz="1800" dirty="0"/>
              <a:t>a</a:t>
            </a:r>
            <a:r>
              <a:rPr lang="en-US" sz="1800" dirty="0"/>
              <a:t>re still obliged to present </a:t>
            </a:r>
            <a:r>
              <a:rPr lang="mt-MT" sz="1800" dirty="0"/>
              <a:t>three </a:t>
            </a:r>
            <a:r>
              <a:rPr lang="en-US" sz="1800" dirty="0"/>
              <a:t>(3) comparable quotations </a:t>
            </a:r>
            <a:r>
              <a:rPr lang="mt-MT" sz="1800" dirty="0"/>
              <a:t>covering BOQ </a:t>
            </a:r>
            <a:r>
              <a:rPr lang="en-US" sz="1800" dirty="0"/>
              <a:t>line item</a:t>
            </a:r>
            <a:r>
              <a:rPr lang="mt-MT" sz="1800" dirty="0"/>
              <a:t>s</a:t>
            </a:r>
            <a:r>
              <a:rPr lang="en-US" sz="1800" dirty="0"/>
              <a:t> prior to the project implementation.</a:t>
            </a:r>
            <a:endParaRPr lang="mt-MT" sz="1800" dirty="0"/>
          </a:p>
        </p:txBody>
      </p:sp>
    </p:spTree>
    <p:extLst>
      <p:ext uri="{BB962C8B-B14F-4D97-AF65-F5344CB8AC3E}">
        <p14:creationId xmlns:p14="http://schemas.microsoft.com/office/powerpoint/2010/main" val="258598249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981200" y="706686"/>
            <a:ext cx="8229600" cy="1066130"/>
          </a:xfrm>
          <a:prstGeom prst="rect">
            <a:avLst/>
          </a:prstGeom>
        </p:spPr>
        <p:txBody>
          <a:bodyPr vert="horz" lIns="91440" tIns="45720" rIns="91440" bIns="45720" rtlCol="0" anchor="b">
            <a:noAutofit/>
          </a:bodyPr>
          <a:lst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a:lstStyle>
          <a:p>
            <a:r>
              <a:rPr lang="en-GB" b="1" i="1" dirty="0"/>
              <a:t>Measures 1 - 4</a:t>
            </a:r>
            <a:endParaRPr lang="mt-MT" dirty="0"/>
          </a:p>
        </p:txBody>
      </p:sp>
      <p:sp>
        <p:nvSpPr>
          <p:cNvPr id="5" name="Content Placeholder 2"/>
          <p:cNvSpPr>
            <a:spLocks noGrp="1"/>
          </p:cNvSpPr>
          <p:nvPr>
            <p:ph idx="1"/>
          </p:nvPr>
        </p:nvSpPr>
        <p:spPr>
          <a:xfrm>
            <a:off x="1981200" y="2276474"/>
            <a:ext cx="8229600" cy="4115089"/>
          </a:xfrm>
        </p:spPr>
        <p:txBody>
          <a:bodyPr>
            <a:noAutofit/>
          </a:bodyPr>
          <a:lstStyle/>
          <a:p>
            <a:pPr algn="just"/>
            <a:r>
              <a:rPr lang="en-US" sz="2800" b="1" dirty="0"/>
              <a:t>P</a:t>
            </a:r>
            <a:r>
              <a:rPr lang="mt-MT" sz="2800" b="1" dirty="0"/>
              <a:t>ayment</a:t>
            </a:r>
          </a:p>
          <a:p>
            <a:pPr algn="just"/>
            <a:endParaRPr lang="mt-MT" sz="1800" b="1" dirty="0"/>
          </a:p>
          <a:p>
            <a:pPr algn="just"/>
            <a:r>
              <a:rPr lang="mt-MT" sz="1800" b="1" dirty="0"/>
              <a:t>Advance Payment - </a:t>
            </a:r>
            <a:r>
              <a:rPr lang="en-US" sz="1800" dirty="0"/>
              <a:t>ARPA reserves the right to make an advance payment of up to 50% of the total eligible cost of the project. This</a:t>
            </a:r>
            <a:r>
              <a:rPr lang="mt-MT" sz="1800" dirty="0"/>
              <a:t> </a:t>
            </a:r>
            <a:r>
              <a:rPr lang="en-US" sz="1800" dirty="0"/>
              <a:t>is subject to the submission of a financial guarantee issued by a </a:t>
            </a:r>
            <a:r>
              <a:rPr lang="en-US" sz="1800" dirty="0" err="1"/>
              <a:t>recognised</a:t>
            </a:r>
            <a:r>
              <a:rPr lang="en-US" sz="1800" dirty="0"/>
              <a:t> financial institution equivalent to 100% of the amount eligible as advance payment.</a:t>
            </a:r>
            <a:endParaRPr lang="mt-MT" sz="1800" dirty="0"/>
          </a:p>
          <a:p>
            <a:pPr algn="just"/>
            <a:r>
              <a:rPr lang="mt-MT" sz="1800" b="1" dirty="0"/>
              <a:t>Interim Payments - </a:t>
            </a:r>
            <a:r>
              <a:rPr lang="en-US" sz="1800" dirty="0"/>
              <a:t>Interim payments together with the advance payment will make up 80% of the total eligible value of the grant agreement.</a:t>
            </a:r>
            <a:r>
              <a:rPr lang="mt-MT" sz="1800" dirty="0"/>
              <a:t> They</a:t>
            </a:r>
            <a:r>
              <a:rPr lang="en-US" sz="1800" dirty="0"/>
              <a:t> </a:t>
            </a:r>
            <a:r>
              <a:rPr lang="mt-MT" sz="1800" dirty="0"/>
              <a:t>must be preceeded with a </a:t>
            </a:r>
            <a:r>
              <a:rPr lang="en-US" sz="1800" dirty="0"/>
              <a:t>submission of a request for reimbursement and financial documentation (including invoices and receipts).</a:t>
            </a:r>
            <a:r>
              <a:rPr lang="mt-MT" sz="1800" dirty="0"/>
              <a:t> </a:t>
            </a:r>
            <a:r>
              <a:rPr lang="en-US" sz="1800" dirty="0"/>
              <a:t>In case of infrastructural works a provisional certificate of works prepared by an engineer/architect must also be presented.</a:t>
            </a:r>
            <a:endParaRPr lang="mt-MT" sz="1800" dirty="0"/>
          </a:p>
          <a:p>
            <a:pPr algn="just"/>
            <a:endParaRPr lang="mt-MT" sz="1800" dirty="0"/>
          </a:p>
        </p:txBody>
      </p:sp>
    </p:spTree>
    <p:extLst>
      <p:ext uri="{BB962C8B-B14F-4D97-AF65-F5344CB8AC3E}">
        <p14:creationId xmlns:p14="http://schemas.microsoft.com/office/powerpoint/2010/main" val="241233152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981200" y="706686"/>
            <a:ext cx="8229600" cy="1066130"/>
          </a:xfrm>
          <a:prstGeom prst="rect">
            <a:avLst/>
          </a:prstGeom>
        </p:spPr>
        <p:txBody>
          <a:bodyPr vert="horz" lIns="91440" tIns="45720" rIns="91440" bIns="45720" rtlCol="0" anchor="b">
            <a:noAutofit/>
          </a:bodyPr>
          <a:lst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a:lstStyle>
          <a:p>
            <a:r>
              <a:rPr lang="en-GB" b="1" i="1" dirty="0"/>
              <a:t>Measures 1 - 4</a:t>
            </a:r>
            <a:endParaRPr lang="mt-MT" dirty="0"/>
          </a:p>
        </p:txBody>
      </p:sp>
      <p:sp>
        <p:nvSpPr>
          <p:cNvPr id="5" name="Content Placeholder 2"/>
          <p:cNvSpPr>
            <a:spLocks noGrp="1"/>
          </p:cNvSpPr>
          <p:nvPr>
            <p:ph idx="1"/>
          </p:nvPr>
        </p:nvSpPr>
        <p:spPr>
          <a:xfrm>
            <a:off x="1981200" y="2276475"/>
            <a:ext cx="8229600" cy="3849688"/>
          </a:xfrm>
        </p:spPr>
        <p:txBody>
          <a:bodyPr>
            <a:noAutofit/>
          </a:bodyPr>
          <a:lstStyle/>
          <a:p>
            <a:pPr algn="just"/>
            <a:r>
              <a:rPr lang="en-US" sz="2800" b="1" dirty="0"/>
              <a:t>P</a:t>
            </a:r>
            <a:r>
              <a:rPr lang="mt-MT" sz="2800" b="1" dirty="0"/>
              <a:t>ayment</a:t>
            </a:r>
          </a:p>
          <a:p>
            <a:pPr algn="just"/>
            <a:endParaRPr lang="mt-MT" sz="1800" b="1" dirty="0"/>
          </a:p>
          <a:p>
            <a:pPr algn="just"/>
            <a:r>
              <a:rPr lang="mt-MT" sz="1800" b="1" dirty="0"/>
              <a:t>Final Payment - </a:t>
            </a:r>
            <a:r>
              <a:rPr lang="en-US" sz="1800" dirty="0"/>
              <a:t>Official certification by the architect appointed by the beneficiary is required for settlement of final payment (in case of infrastructural works).</a:t>
            </a:r>
            <a:r>
              <a:rPr lang="mt-MT" sz="1800" dirty="0"/>
              <a:t> </a:t>
            </a:r>
            <a:r>
              <a:rPr lang="en-US" sz="1800" dirty="0"/>
              <a:t>The final payment will be affected once an on-the-spot-check is carried out by </a:t>
            </a:r>
            <a:r>
              <a:rPr lang="mt-MT" sz="1800" dirty="0"/>
              <a:t>MAG</a:t>
            </a:r>
            <a:r>
              <a:rPr lang="en-US" sz="1800" dirty="0"/>
              <a:t>F and ARPA and adherence to the contract is confirmed. </a:t>
            </a:r>
            <a:endParaRPr lang="mt-MT" sz="1800" dirty="0"/>
          </a:p>
          <a:p>
            <a:pPr marL="0" indent="0" algn="just">
              <a:buNone/>
            </a:pPr>
            <a:r>
              <a:rPr lang="en-US" sz="1800" dirty="0"/>
              <a:t> </a:t>
            </a:r>
            <a:endParaRPr lang="mt-MT" sz="1800" dirty="0"/>
          </a:p>
          <a:p>
            <a:pPr algn="just"/>
            <a:r>
              <a:rPr lang="en-US" sz="1800" b="1" dirty="0"/>
              <a:t>The main applicants must present a payment claim through the LAG, so that the necessary verifications and controls are undertaken prior to submission to ARPA for processing.</a:t>
            </a:r>
            <a:endParaRPr lang="mt-MT" sz="1800" b="1" dirty="0"/>
          </a:p>
        </p:txBody>
      </p:sp>
    </p:spTree>
    <p:extLst>
      <p:ext uri="{BB962C8B-B14F-4D97-AF65-F5344CB8AC3E}">
        <p14:creationId xmlns:p14="http://schemas.microsoft.com/office/powerpoint/2010/main" val="342034271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981200" y="706686"/>
            <a:ext cx="8229600" cy="1066130"/>
          </a:xfrm>
          <a:prstGeom prst="rect">
            <a:avLst/>
          </a:prstGeom>
        </p:spPr>
        <p:txBody>
          <a:bodyPr vert="horz" lIns="91440" tIns="45720" rIns="91440" bIns="45720" rtlCol="0" anchor="b">
            <a:noAutofit/>
          </a:bodyPr>
          <a:lst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a:lstStyle>
          <a:p>
            <a:r>
              <a:rPr lang="en-GB" b="1" i="1" dirty="0"/>
              <a:t>Measures 1 - 4</a:t>
            </a:r>
            <a:endParaRPr lang="mt-MT" dirty="0"/>
          </a:p>
        </p:txBody>
      </p:sp>
      <p:sp>
        <p:nvSpPr>
          <p:cNvPr id="5" name="Content Placeholder 2"/>
          <p:cNvSpPr>
            <a:spLocks noGrp="1"/>
          </p:cNvSpPr>
          <p:nvPr>
            <p:ph idx="1"/>
          </p:nvPr>
        </p:nvSpPr>
        <p:spPr>
          <a:xfrm>
            <a:off x="1981200" y="2276475"/>
            <a:ext cx="8229600" cy="3849688"/>
          </a:xfrm>
        </p:spPr>
        <p:txBody>
          <a:bodyPr>
            <a:noAutofit/>
          </a:bodyPr>
          <a:lstStyle/>
          <a:p>
            <a:pPr algn="just"/>
            <a:r>
              <a:rPr lang="en-US" sz="2800" b="1" dirty="0"/>
              <a:t>P</a:t>
            </a:r>
            <a:r>
              <a:rPr lang="mt-MT" sz="2800" b="1" dirty="0"/>
              <a:t>ayment</a:t>
            </a:r>
          </a:p>
          <a:p>
            <a:pPr algn="just"/>
            <a:endParaRPr lang="mt-MT" sz="1800" b="1" dirty="0"/>
          </a:p>
          <a:p>
            <a:pPr algn="just"/>
            <a:r>
              <a:rPr lang="en-US" sz="1800" b="1" u="sng" dirty="0"/>
              <a:t>The project</a:t>
            </a:r>
            <a:r>
              <a:rPr lang="mt-MT" sz="1800" b="1" u="sng" dirty="0"/>
              <a:t>, must be completed and payment claims submitted </a:t>
            </a:r>
            <a:r>
              <a:rPr lang="en-US" sz="1800" b="1" u="sng" dirty="0"/>
              <a:t>by not later than </a:t>
            </a:r>
            <a:r>
              <a:rPr lang="mt-MT" sz="1800" b="1" u="sng" dirty="0"/>
              <a:t>1 year from signature of contract agreement</a:t>
            </a:r>
            <a:r>
              <a:rPr lang="en-US" sz="1800" b="1" u="sng" dirty="0"/>
              <a:t>.</a:t>
            </a:r>
            <a:endParaRPr lang="mt-MT" sz="1800" dirty="0"/>
          </a:p>
          <a:p>
            <a:pPr algn="just"/>
            <a:endParaRPr lang="mt-MT" sz="1800" dirty="0"/>
          </a:p>
          <a:p>
            <a:pPr algn="just"/>
            <a:r>
              <a:rPr lang="en-US" sz="1800" dirty="0"/>
              <a:t>The final claim for reimbursement of funds allocated to the project must also be submitted within this deadline.</a:t>
            </a:r>
            <a:endParaRPr lang="mt-MT" sz="1800" dirty="0"/>
          </a:p>
        </p:txBody>
      </p:sp>
    </p:spTree>
    <p:extLst>
      <p:ext uri="{BB962C8B-B14F-4D97-AF65-F5344CB8AC3E}">
        <p14:creationId xmlns:p14="http://schemas.microsoft.com/office/powerpoint/2010/main" val="151950432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2193637" y="727322"/>
            <a:ext cx="8229600" cy="1066130"/>
          </a:xfrm>
          <a:prstGeom prst="rect">
            <a:avLst/>
          </a:prstGeom>
        </p:spPr>
        <p:txBody>
          <a:bodyPr vert="horz" lIns="91440" tIns="45720" rIns="91440" bIns="45720" rtlCol="0" anchor="b">
            <a:noAutofit/>
          </a:bodyPr>
          <a:lst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a:lstStyle>
          <a:p>
            <a:endParaRPr lang="mt-MT" sz="4300" dirty="0"/>
          </a:p>
        </p:txBody>
      </p:sp>
      <p:sp>
        <p:nvSpPr>
          <p:cNvPr id="5" name="Content Placeholder 2"/>
          <p:cNvSpPr>
            <a:spLocks noGrp="1"/>
          </p:cNvSpPr>
          <p:nvPr>
            <p:ph idx="1"/>
          </p:nvPr>
        </p:nvSpPr>
        <p:spPr>
          <a:xfrm>
            <a:off x="1981200" y="877455"/>
            <a:ext cx="8229600" cy="5248709"/>
          </a:xfrm>
        </p:spPr>
        <p:txBody>
          <a:bodyPr>
            <a:noAutofit/>
          </a:bodyPr>
          <a:lstStyle/>
          <a:p>
            <a:pPr marL="0" indent="0" algn="ctr">
              <a:buNone/>
            </a:pPr>
            <a:r>
              <a:rPr lang="mt-MT" sz="2800" b="1" dirty="0">
                <a:solidFill>
                  <a:srgbClr val="0070C0"/>
                </a:solidFill>
              </a:rPr>
              <a:t>M</a:t>
            </a:r>
            <a:r>
              <a:rPr lang="en-GB" sz="2800" b="1" dirty="0">
                <a:solidFill>
                  <a:srgbClr val="0070C0"/>
                </a:solidFill>
              </a:rPr>
              <a:t>AJJISTRAL ACTION GROUP FOUNDATION</a:t>
            </a:r>
            <a:endParaRPr lang="mt-MT" sz="2800" dirty="0">
              <a:solidFill>
                <a:srgbClr val="0070C0"/>
              </a:solidFill>
            </a:endParaRPr>
          </a:p>
          <a:p>
            <a:pPr marL="0" indent="0" algn="ctr">
              <a:buNone/>
            </a:pPr>
            <a:endParaRPr lang="en-GB" sz="2000" dirty="0"/>
          </a:p>
          <a:p>
            <a:pPr marL="0" indent="0" algn="ctr">
              <a:buNone/>
            </a:pPr>
            <a:endParaRPr lang="en-GB" sz="2000" dirty="0"/>
          </a:p>
          <a:p>
            <a:pPr marL="0" indent="0" algn="ctr">
              <a:buNone/>
            </a:pPr>
            <a:r>
              <a:rPr lang="mt-MT" sz="2000" dirty="0"/>
              <a:t>1</a:t>
            </a:r>
            <a:r>
              <a:rPr lang="en-GB" sz="2000" dirty="0"/>
              <a:t>2, TRIQ IT-TULLIER,</a:t>
            </a:r>
            <a:endParaRPr lang="mt-MT" sz="2000" dirty="0"/>
          </a:p>
          <a:p>
            <a:pPr marL="0" indent="0" algn="ctr">
              <a:buNone/>
            </a:pPr>
            <a:r>
              <a:rPr lang="en-GB" sz="2000" dirty="0"/>
              <a:t>ATTARD. ATD1631</a:t>
            </a:r>
            <a:endParaRPr lang="mt-MT" sz="2000" dirty="0"/>
          </a:p>
          <a:p>
            <a:pPr marL="0" indent="0" algn="ctr">
              <a:buNone/>
            </a:pPr>
            <a:endParaRPr lang="mt-MT" sz="2000" dirty="0"/>
          </a:p>
          <a:p>
            <a:pPr marL="0" indent="0" algn="ctr">
              <a:buNone/>
            </a:pPr>
            <a:r>
              <a:rPr lang="en-GB" sz="2000" dirty="0">
                <a:hlinkClick r:id="rId3"/>
              </a:rPr>
              <a:t>Tel:(356)</a:t>
            </a:r>
            <a:r>
              <a:rPr lang="en-GB" sz="2000" b="1" dirty="0"/>
              <a:t> </a:t>
            </a:r>
            <a:r>
              <a:rPr lang="en-GB" sz="2000" dirty="0"/>
              <a:t>2099 2080</a:t>
            </a:r>
            <a:r>
              <a:rPr lang="mt-MT" sz="2000" dirty="0"/>
              <a:t>	</a:t>
            </a:r>
            <a:r>
              <a:rPr lang="mt-MT" sz="2000" dirty="0">
                <a:hlinkClick r:id="rId3"/>
              </a:rPr>
              <a:t>Mob</a:t>
            </a:r>
            <a:r>
              <a:rPr lang="en-GB" sz="2000" dirty="0">
                <a:hlinkClick r:id="rId3"/>
              </a:rPr>
              <a:t>:(356)</a:t>
            </a:r>
            <a:r>
              <a:rPr lang="en-GB" sz="2000" b="1" dirty="0"/>
              <a:t> </a:t>
            </a:r>
            <a:r>
              <a:rPr lang="en-GB" sz="2000" dirty="0"/>
              <a:t>99</a:t>
            </a:r>
            <a:r>
              <a:rPr lang="mt-MT" sz="2000" dirty="0"/>
              <a:t>46</a:t>
            </a:r>
            <a:r>
              <a:rPr lang="en-GB" sz="2000" dirty="0"/>
              <a:t> 0</a:t>
            </a:r>
            <a:r>
              <a:rPr lang="mt-MT" sz="2000" dirty="0"/>
              <a:t>152</a:t>
            </a:r>
          </a:p>
          <a:p>
            <a:pPr marL="0" indent="0" algn="ctr">
              <a:buNone/>
            </a:pPr>
            <a:r>
              <a:rPr lang="en-GB" sz="2000" dirty="0"/>
              <a:t>Email: </a:t>
            </a:r>
            <a:r>
              <a:rPr lang="mt-MT" sz="2000" dirty="0">
                <a:hlinkClick r:id="rId4"/>
              </a:rPr>
              <a:t>galmajjistral@gmail.com</a:t>
            </a:r>
            <a:endParaRPr lang="mt-MT" sz="2000" dirty="0"/>
          </a:p>
          <a:p>
            <a:pPr marL="0" indent="0" algn="ctr">
              <a:buNone/>
            </a:pPr>
            <a:r>
              <a:rPr lang="mt-MT" sz="2000" dirty="0">
                <a:hlinkClick r:id="rId4"/>
              </a:rPr>
              <a:t>www.galmajjistral.com</a:t>
            </a:r>
            <a:endParaRPr lang="mt-MT" sz="2000" dirty="0"/>
          </a:p>
          <a:p>
            <a:pPr marL="0" indent="0" algn="ctr">
              <a:buNone/>
            </a:pPr>
            <a:endParaRPr lang="mt-MT" sz="2000" dirty="0"/>
          </a:p>
          <a:p>
            <a:pPr marL="0" indent="0" algn="ctr">
              <a:buNone/>
            </a:pPr>
            <a:endParaRPr lang="mt-MT" sz="2000" dirty="0"/>
          </a:p>
        </p:txBody>
      </p:sp>
      <p:pic>
        <p:nvPicPr>
          <p:cNvPr id="6" name="Picture 5"/>
          <p:cNvPicPr/>
          <p:nvPr/>
        </p:nvPicPr>
        <p:blipFill>
          <a:blip r:embed="rId5">
            <a:extLst>
              <a:ext uri="{28A0092B-C50C-407E-A947-70E740481C1C}">
                <a14:useLocalDpi xmlns:a14="http://schemas.microsoft.com/office/drawing/2010/main" val="0"/>
              </a:ext>
            </a:extLst>
          </a:blip>
          <a:srcRect/>
          <a:stretch>
            <a:fillRect/>
          </a:stretch>
        </p:blipFill>
        <p:spPr bwMode="auto">
          <a:xfrm>
            <a:off x="3102422" y="4869160"/>
            <a:ext cx="6029325" cy="1695450"/>
          </a:xfrm>
          <a:prstGeom prst="rect">
            <a:avLst/>
          </a:prstGeom>
          <a:noFill/>
          <a:ln>
            <a:noFill/>
          </a:ln>
        </p:spPr>
      </p:pic>
    </p:spTree>
    <p:extLst>
      <p:ext uri="{BB962C8B-B14F-4D97-AF65-F5344CB8AC3E}">
        <p14:creationId xmlns:p14="http://schemas.microsoft.com/office/powerpoint/2010/main" val="173557669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xecutive">
  <a:themeElements>
    <a:clrScheme name="Executive">
      <a:dk1>
        <a:sysClr val="windowText" lastClr="000000"/>
      </a:dk1>
      <a:lt1>
        <a:sysClr val="window" lastClr="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Executiv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xecutiv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8575" cap="flat" cmpd="sng" algn="ctr">
          <a:solidFill>
            <a:schemeClr val="phClr"/>
          </a:solidFill>
          <a:prstDash val="solid"/>
        </a:ln>
        <a:ln w="508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50000">
              <a:schemeClr val="phClr">
                <a:tint val="80000"/>
                <a:satMod val="250000"/>
              </a:schemeClr>
            </a:gs>
            <a:gs pos="76000">
              <a:schemeClr val="phClr">
                <a:tint val="90000"/>
                <a:shade val="90000"/>
                <a:satMod val="200000"/>
              </a:schemeClr>
            </a:gs>
            <a:gs pos="92000">
              <a:schemeClr val="phClr">
                <a:tint val="90000"/>
                <a:shade val="70000"/>
                <a:satMod val="250000"/>
              </a:schemeClr>
            </a:gs>
          </a:gsLst>
          <a:path path="circle">
            <a:fillToRect l="50000" t="50000" r="50000" b="50000"/>
          </a:path>
        </a:gradFill>
        <a:blipFill>
          <a:blip xmlns:r="http://schemas.openxmlformats.org/officeDocument/2006/relationships" r:embed="rId1">
            <a:duotone>
              <a:schemeClr val="phClr">
                <a:tint val="95000"/>
              </a:schemeClr>
              <a:schemeClr val="phClr">
                <a:shade val="9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413</TotalTime>
  <Words>8285</Words>
  <Application>Microsoft Office PowerPoint</Application>
  <PresentationFormat>Widescreen</PresentationFormat>
  <Paragraphs>765</Paragraphs>
  <Slides>80</Slides>
  <Notes>70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80</vt:i4>
      </vt:variant>
    </vt:vector>
  </HeadingPairs>
  <TitlesOfParts>
    <vt:vector size="86" baseType="lpstr">
      <vt:lpstr>Arial</vt:lpstr>
      <vt:lpstr>Calibri</vt:lpstr>
      <vt:lpstr>Century Gothic</vt:lpstr>
      <vt:lpstr>Courier New</vt:lpstr>
      <vt:lpstr>Palatino Linotype</vt:lpstr>
      <vt:lpstr>Executive</vt:lpstr>
      <vt:lpstr>PowerPoint Presentation</vt:lpstr>
      <vt:lpstr>INFORMATION SEMINAR</vt:lpstr>
      <vt:lpstr>Measure 1: Restoration of Assets of Artistic and Cultural Value</vt:lpstr>
      <vt:lpstr>PowerPoint Presentation</vt:lpstr>
      <vt:lpstr>Measure 1: Restoration of Assets of Artistic and Cultural Value</vt:lpstr>
      <vt:lpstr>Measure 1: Restoration of Assets of Artistic and Cultural Value</vt:lpstr>
      <vt:lpstr>PowerPoint Presentation</vt:lpstr>
      <vt:lpstr>PowerPoint Presentation</vt:lpstr>
      <vt:lpstr>Measure 1: Restoration of Assets of Artistic and Cultural Value</vt:lpstr>
      <vt:lpstr>PowerPoint Presentation</vt:lpstr>
      <vt:lpstr>PowerPoint Presentation</vt:lpstr>
      <vt:lpstr>Measure 1: Restoration of Assets of Artistic and Cultural Value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Measure 2: Strengthening a Healthy Cultural Identity</vt:lpstr>
      <vt:lpstr>PowerPoint Presentation</vt:lpstr>
      <vt:lpstr>Measure 2: Strengthening a Healthy Cultural Identity</vt:lpstr>
      <vt:lpstr>PowerPoint Presentation</vt:lpstr>
      <vt:lpstr>PowerPoint Presentation</vt:lpstr>
      <vt:lpstr>Measure 2: Strengthening a Healthy Cultural Identity</vt:lpstr>
      <vt:lpstr>Measure 2: Strengthening a Healthy Cultural Identity</vt:lpstr>
      <vt:lpstr>PowerPoint Presentation</vt:lpstr>
      <vt:lpstr>Measure 2: Strengthening a Healthy Cultural Identity</vt:lpstr>
      <vt:lpstr>PowerPoint Presentation</vt:lpstr>
      <vt:lpstr>Measure 2: Strengthening a Healthy Cultural Identity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Measure 3 - Promotion of the Cultural Heritage</vt:lpstr>
      <vt:lpstr>PowerPoint Presentation</vt:lpstr>
      <vt:lpstr>PowerPoint Presentation</vt:lpstr>
      <vt:lpstr>PowerPoint Presentation</vt:lpstr>
      <vt:lpstr>PowerPoint Presentation</vt:lpstr>
      <vt:lpstr>PowerPoint Presentation</vt:lpstr>
      <vt:lpstr>PowerPoint Presentation</vt:lpstr>
      <vt:lpstr>Measure 3 - Promotion of the Cultural Heritage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Measure 4: Development of Green Infrastructure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Gal Majjistral Secretary</dc:creator>
  <cp:lastModifiedBy>Gerald Vella</cp:lastModifiedBy>
  <cp:revision>8</cp:revision>
  <dcterms:created xsi:type="dcterms:W3CDTF">2022-06-10T08:15:24Z</dcterms:created>
  <dcterms:modified xsi:type="dcterms:W3CDTF">2022-06-15T13:54:46Z</dcterms:modified>
</cp:coreProperties>
</file>